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8"/>
  </p:notesMasterIdLst>
  <p:sldIdLst>
    <p:sldId id="267" r:id="rId5"/>
    <p:sldId id="289" r:id="rId6"/>
    <p:sldId id="283" r:id="rId7"/>
    <p:sldId id="286" r:id="rId8"/>
    <p:sldId id="290" r:id="rId9"/>
    <p:sldId id="284" r:id="rId10"/>
    <p:sldId id="285" r:id="rId11"/>
    <p:sldId id="287" r:id="rId12"/>
    <p:sldId id="288" r:id="rId13"/>
    <p:sldId id="294" r:id="rId14"/>
    <p:sldId id="293" r:id="rId15"/>
    <p:sldId id="291" r:id="rId16"/>
    <p:sldId id="266"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E4E"/>
    <a:srgbClr val="F9AE54"/>
    <a:srgbClr val="EB511E"/>
    <a:srgbClr val="263E51"/>
    <a:srgbClr val="4D8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218" autoAdjust="0"/>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61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err="1">
                <a:solidFill>
                  <a:schemeClr val="dk1"/>
                </a:solidFill>
                <a:effectLst/>
                <a:latin typeface="Calibri"/>
                <a:ea typeface="Calibri"/>
                <a:cs typeface="Calibri"/>
                <a:sym typeface="Calibri"/>
              </a:rPr>
              <a:t>Naria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Upazila</a:t>
            </a:r>
            <a:r>
              <a:rPr lang="en-US" sz="1200" b="0" i="0" u="none" strike="noStrike" cap="none" dirty="0">
                <a:solidFill>
                  <a:schemeClr val="dk1"/>
                </a:solidFill>
                <a:effectLst/>
                <a:latin typeface="Calibri"/>
                <a:ea typeface="Calibri"/>
                <a:cs typeface="Calibri"/>
                <a:sym typeface="Calibri"/>
              </a:rPr>
              <a:t> Health Complex building in </a:t>
            </a:r>
            <a:r>
              <a:rPr lang="en-US" sz="1200" b="0" i="0" u="none" strike="noStrike" cap="none" dirty="0" err="1">
                <a:solidFill>
                  <a:schemeClr val="dk1"/>
                </a:solidFill>
                <a:effectLst/>
                <a:latin typeface="Calibri"/>
                <a:ea typeface="Calibri"/>
                <a:cs typeface="Calibri"/>
                <a:sym typeface="Calibri"/>
              </a:rPr>
              <a:t>Shariatpur</a:t>
            </a:r>
            <a:r>
              <a:rPr lang="en-US" sz="1200" b="0" i="0" u="none" strike="noStrike" cap="none" dirty="0">
                <a:solidFill>
                  <a:schemeClr val="dk1"/>
                </a:solidFill>
                <a:effectLst/>
                <a:latin typeface="Calibri"/>
                <a:ea typeface="Calibri"/>
                <a:cs typeface="Calibri"/>
                <a:sym typeface="Calibri"/>
              </a:rPr>
              <a:t> district falls into the Padma River after severe </a:t>
            </a:r>
            <a:r>
              <a:rPr lang="en-US" sz="1200" b="0" i="0" u="none" strike="noStrike" cap="none" dirty="0" err="1">
                <a:solidFill>
                  <a:schemeClr val="dk1"/>
                </a:solidFill>
                <a:effectLst/>
                <a:latin typeface="Calibri"/>
                <a:ea typeface="Calibri"/>
                <a:cs typeface="Calibri"/>
                <a:sym typeface="Calibri"/>
              </a:rPr>
              <a:t>floodings</a:t>
            </a:r>
            <a:r>
              <a:rPr lang="en-US" sz="1200" b="0" i="0" u="none" strike="noStrike" cap="none" dirty="0">
                <a:solidFill>
                  <a:schemeClr val="dk1"/>
                </a:solidFill>
                <a:effectLst/>
                <a:latin typeface="Calibri"/>
                <a:ea typeface="Calibri"/>
                <a:cs typeface="Calibri"/>
                <a:sym typeface="Calibri"/>
              </a:rPr>
              <a:t> and river erosion. </a:t>
            </a:r>
            <a:r>
              <a:rPr lang="en-US" sz="1200" b="0" i="0" u="none" strike="noStrike" cap="none" dirty="0" err="1">
                <a:solidFill>
                  <a:schemeClr val="dk1"/>
                </a:solidFill>
                <a:effectLst/>
                <a:latin typeface="Calibri"/>
                <a:ea typeface="Calibri"/>
                <a:cs typeface="Calibri"/>
                <a:sym typeface="Calibri"/>
              </a:rPr>
              <a:t>Shariatpur</a:t>
            </a:r>
            <a:r>
              <a:rPr lang="en-US" sz="1200" b="0" i="0" u="none" strike="noStrike" cap="none" dirty="0">
                <a:solidFill>
                  <a:schemeClr val="dk1"/>
                </a:solidFill>
                <a:effectLst/>
                <a:latin typeface="Calibri"/>
                <a:ea typeface="Calibri"/>
                <a:cs typeface="Calibri"/>
                <a:sym typeface="Calibri"/>
              </a:rPr>
              <a:t>, Bangladesh</a:t>
            </a:r>
          </a:p>
          <a:p>
            <a:pPr marL="0" lvl="0" indent="0" algn="l" rtl="0">
              <a:spcBef>
                <a:spcPts val="0"/>
              </a:spcBef>
              <a:spcAft>
                <a:spcPts val="0"/>
              </a:spcAft>
              <a:buNone/>
            </a:pPr>
            <a:r>
              <a:rPr lang="en-US" sz="1200" b="0" i="0" u="none" strike="noStrike" cap="none" dirty="0">
                <a:solidFill>
                  <a:schemeClr val="dk1"/>
                </a:solidFill>
                <a:effectLst/>
                <a:latin typeface="Calibri"/>
                <a:cs typeface="Calibri"/>
                <a:sym typeface="Calibri"/>
              </a:rPr>
              <a:t>Photo Credit: M Rahman / </a:t>
            </a:r>
            <a:r>
              <a:rPr lang="en-US" sz="1200" b="0" i="0" u="none" strike="noStrike" cap="none" dirty="0" err="1">
                <a:solidFill>
                  <a:schemeClr val="dk1"/>
                </a:solidFill>
                <a:effectLst/>
                <a:latin typeface="Calibri"/>
                <a:cs typeface="Calibri"/>
                <a:sym typeface="Calibri"/>
              </a:rPr>
              <a:t>Alamy</a:t>
            </a:r>
            <a:r>
              <a:rPr lang="en-US" sz="1200" b="0" i="0" u="none" strike="noStrike" cap="none" dirty="0">
                <a:solidFill>
                  <a:schemeClr val="dk1"/>
                </a:solidFill>
                <a:effectLst/>
                <a:latin typeface="Calibri"/>
                <a:cs typeface="Calibri"/>
                <a:sym typeface="Calibri"/>
              </a:rPr>
              <a:t> Stock Photo (license bought)</a:t>
            </a:r>
            <a:endParaRPr dirty="0"/>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42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3</a:t>
            </a:fld>
            <a:endParaRPr/>
          </a:p>
        </p:txBody>
      </p:sp>
    </p:spTree>
    <p:extLst>
      <p:ext uri="{BB962C8B-B14F-4D97-AF65-F5344CB8AC3E}">
        <p14:creationId xmlns:p14="http://schemas.microsoft.com/office/powerpoint/2010/main" val="28745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4</a:t>
            </a:fld>
            <a:endParaRPr/>
          </a:p>
        </p:txBody>
      </p:sp>
    </p:spTree>
    <p:extLst>
      <p:ext uri="{BB962C8B-B14F-4D97-AF65-F5344CB8AC3E}">
        <p14:creationId xmlns:p14="http://schemas.microsoft.com/office/powerpoint/2010/main" val="309189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5</a:t>
            </a:fld>
            <a:endParaRPr/>
          </a:p>
        </p:txBody>
      </p:sp>
    </p:spTree>
    <p:extLst>
      <p:ext uri="{BB962C8B-B14F-4D97-AF65-F5344CB8AC3E}">
        <p14:creationId xmlns:p14="http://schemas.microsoft.com/office/powerpoint/2010/main" val="296594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6</a:t>
            </a:fld>
            <a:endParaRPr/>
          </a:p>
        </p:txBody>
      </p:sp>
    </p:spTree>
    <p:extLst>
      <p:ext uri="{BB962C8B-B14F-4D97-AF65-F5344CB8AC3E}">
        <p14:creationId xmlns:p14="http://schemas.microsoft.com/office/powerpoint/2010/main" val="395073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a:t>
            </a:fld>
            <a:endParaRPr/>
          </a:p>
        </p:txBody>
      </p:sp>
    </p:spTree>
    <p:extLst>
      <p:ext uri="{BB962C8B-B14F-4D97-AF65-F5344CB8AC3E}">
        <p14:creationId xmlns:p14="http://schemas.microsoft.com/office/powerpoint/2010/main" val="383899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a:t>
            </a:fld>
            <a:endParaRPr/>
          </a:p>
        </p:txBody>
      </p:sp>
    </p:spTree>
    <p:extLst>
      <p:ext uri="{BB962C8B-B14F-4D97-AF65-F5344CB8AC3E}">
        <p14:creationId xmlns:p14="http://schemas.microsoft.com/office/powerpoint/2010/main" val="155853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9</a:t>
            </a:fld>
            <a:endParaRPr/>
          </a:p>
        </p:txBody>
      </p:sp>
    </p:spTree>
    <p:extLst>
      <p:ext uri="{BB962C8B-B14F-4D97-AF65-F5344CB8AC3E}">
        <p14:creationId xmlns:p14="http://schemas.microsoft.com/office/powerpoint/2010/main" val="65705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4" name="Google Shape;204;p24"/>
          <p:cNvPicPr preferRelativeResize="0"/>
          <p:nvPr/>
        </p:nvPicPr>
        <p:blipFill>
          <a:blip r:embed="rId3"/>
          <a:stretch>
            <a:fillRect/>
          </a:stretch>
        </p:blipFill>
        <p:spPr>
          <a:xfrm>
            <a:off x="0" y="-6080"/>
            <a:ext cx="12192000" cy="7039925"/>
          </a:xfrm>
          <a:prstGeom prst="rect">
            <a:avLst/>
          </a:prstGeom>
          <a:noFill/>
          <a:ln>
            <a:noFill/>
          </a:ln>
        </p:spPr>
      </p:pic>
      <p:grpSp>
        <p:nvGrpSpPr>
          <p:cNvPr id="205" name="Google Shape;205;p24"/>
          <p:cNvGrpSpPr/>
          <p:nvPr/>
        </p:nvGrpSpPr>
        <p:grpSpPr>
          <a:xfrm>
            <a:off x="0" y="4938695"/>
            <a:ext cx="12192000" cy="2095150"/>
            <a:chOff x="44468" y="5210158"/>
            <a:chExt cx="12078312" cy="2095150"/>
          </a:xfrm>
        </p:grpSpPr>
        <p:sp>
          <p:nvSpPr>
            <p:cNvPr id="206" name="Google Shape;206;p24"/>
            <p:cNvSpPr/>
            <p:nvPr/>
          </p:nvSpPr>
          <p:spPr>
            <a:xfrm>
              <a:off x="44468" y="5434306"/>
              <a:ext cx="12078312" cy="1871002"/>
            </a:xfrm>
            <a:prstGeom prst="rect">
              <a:avLst/>
            </a:prstGeom>
            <a:solidFill>
              <a:schemeClr val="bg1">
                <a:lumMod val="50000"/>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24"/>
            <p:cNvSpPr txBox="1"/>
            <p:nvPr/>
          </p:nvSpPr>
          <p:spPr>
            <a:xfrm>
              <a:off x="215044" y="5210158"/>
              <a:ext cx="11907736" cy="1462572"/>
            </a:xfrm>
            <a:prstGeom prst="rect">
              <a:avLst/>
            </a:prstGeom>
            <a:noFill/>
            <a:ln>
              <a:noFill/>
            </a:ln>
          </p:spPr>
          <p:txBody>
            <a:bodyPr spcFirstLastPara="1" wrap="square" lIns="91425" tIns="45700" rIns="91425" bIns="45700" anchor="b" anchorCtr="0">
              <a:noAutofit/>
            </a:bodyPr>
            <a:lstStyle/>
            <a:p>
              <a:pPr lvl="0">
                <a:buClr>
                  <a:srgbClr val="666666"/>
                </a:buClr>
                <a:buSzPts val="3000"/>
              </a:pPr>
              <a:r>
                <a:rPr lang="en-US" sz="4000" b="1" dirty="0">
                  <a:solidFill>
                    <a:schemeClr val="bg1"/>
                  </a:solidFill>
                  <a:latin typeface="Calibri"/>
                  <a:ea typeface="Calibri"/>
                  <a:cs typeface="Calibri"/>
                  <a:sym typeface="Calibri"/>
                </a:rPr>
                <a:t>Climate resilience and environmental sustainability </a:t>
              </a:r>
            </a:p>
            <a:p>
              <a:pPr lvl="0">
                <a:buClr>
                  <a:srgbClr val="666666"/>
                </a:buClr>
                <a:buSzPts val="3000"/>
              </a:pPr>
              <a:r>
                <a:rPr lang="en-US" sz="4000" b="1" dirty="0">
                  <a:solidFill>
                    <a:schemeClr val="bg1"/>
                  </a:solidFill>
                  <a:latin typeface="Calibri"/>
                  <a:ea typeface="Calibri"/>
                  <a:cs typeface="Calibri"/>
                  <a:sym typeface="Calibri"/>
                </a:rPr>
                <a:t>in </a:t>
              </a:r>
              <a:r>
                <a:rPr lang="en-US" sz="4000" b="1" u="sng" dirty="0">
                  <a:solidFill>
                    <a:schemeClr val="bg1"/>
                  </a:solidFill>
                  <a:latin typeface="Calibri"/>
                  <a:ea typeface="Calibri"/>
                  <a:cs typeface="Calibri"/>
                  <a:sym typeface="Calibri"/>
                </a:rPr>
                <a:t>health care facilities</a:t>
              </a:r>
            </a:p>
          </p:txBody>
        </p:sp>
      </p:grpSp>
      <p:pic>
        <p:nvPicPr>
          <p:cNvPr id="9" name="Google Shape;98;p13">
            <a:extLst>
              <a:ext uri="{FF2B5EF4-FFF2-40B4-BE49-F238E27FC236}">
                <a16:creationId xmlns:a16="http://schemas.microsoft.com/office/drawing/2014/main" id="{98561C18-326D-FA41-AC3D-7625618B999F}"/>
              </a:ext>
            </a:extLst>
          </p:cNvPr>
          <p:cNvPicPr preferRelativeResize="0"/>
          <p:nvPr/>
        </p:nvPicPr>
        <p:blipFill>
          <a:blip r:embed="rId4"/>
          <a:stretch>
            <a:fillRect/>
          </a:stretch>
        </p:blipFill>
        <p:spPr>
          <a:xfrm>
            <a:off x="9369083" y="5943602"/>
            <a:ext cx="2345577" cy="717914"/>
          </a:xfrm>
          <a:prstGeom prst="rect">
            <a:avLst/>
          </a:prstGeom>
          <a:noFill/>
          <a:ln>
            <a:noFill/>
          </a:ln>
        </p:spPr>
      </p:pic>
      <p:sp>
        <p:nvSpPr>
          <p:cNvPr id="6" name="TextBox 5">
            <a:extLst>
              <a:ext uri="{FF2B5EF4-FFF2-40B4-BE49-F238E27FC236}">
                <a16:creationId xmlns:a16="http://schemas.microsoft.com/office/drawing/2014/main" id="{582BD621-2320-4AFE-8F65-85AB958D8AD0}"/>
              </a:ext>
            </a:extLst>
          </p:cNvPr>
          <p:cNvSpPr txBox="1"/>
          <p:nvPr/>
        </p:nvSpPr>
        <p:spPr>
          <a:xfrm rot="16200000">
            <a:off x="10338502" y="3230954"/>
            <a:ext cx="3362632" cy="276999"/>
          </a:xfrm>
          <a:prstGeom prst="rect">
            <a:avLst/>
          </a:prstGeom>
          <a:noFill/>
        </p:spPr>
        <p:txBody>
          <a:bodyPr wrap="square" rtlCol="0">
            <a:spAutoFit/>
          </a:bodyPr>
          <a:lstStyle/>
          <a:p>
            <a:r>
              <a:rPr lang="en-US" sz="1200" dirty="0">
                <a:solidFill>
                  <a:schemeClr val="bg1"/>
                </a:solidFill>
              </a:rPr>
              <a:t>© Bill and Melinda Gates Foundation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8;p15">
            <a:extLst>
              <a:ext uri="{FF2B5EF4-FFF2-40B4-BE49-F238E27FC236}">
                <a16:creationId xmlns:a16="http://schemas.microsoft.com/office/drawing/2014/main" id="{A4DD29A9-8565-264F-84AE-8F895D186637}"/>
              </a:ext>
            </a:extLst>
          </p:cNvPr>
          <p:cNvSpPr txBox="1"/>
          <p:nvPr/>
        </p:nvSpPr>
        <p:spPr>
          <a:xfrm>
            <a:off x="654364" y="169725"/>
            <a:ext cx="11681495" cy="756600"/>
          </a:xfrm>
          <a:prstGeom prst="rect">
            <a:avLst/>
          </a:prstGeom>
          <a:noFill/>
          <a:ln>
            <a:noFill/>
          </a:ln>
        </p:spPr>
        <p:txBody>
          <a:bodyPr spcFirstLastPara="1" wrap="square" lIns="91425" tIns="91425" rIns="91425" bIns="91425" anchor="t" anchorCtr="0">
            <a:noAutofit/>
          </a:bodyPr>
          <a:lstStyle/>
          <a:p>
            <a:pPr>
              <a:buClr>
                <a:srgbClr val="666666"/>
              </a:buClr>
              <a:buSzPts val="3000"/>
            </a:pPr>
            <a:r>
              <a:rPr lang="en-US" sz="3000" b="1" i="0" u="none" strike="noStrike" cap="none" dirty="0">
                <a:solidFill>
                  <a:schemeClr val="accent1"/>
                </a:solidFill>
                <a:latin typeface="Calibri"/>
                <a:ea typeface="Calibri"/>
                <a:cs typeface="Calibri"/>
                <a:sym typeface="Calibri"/>
              </a:rPr>
              <a:t>Example 1: </a:t>
            </a:r>
            <a:r>
              <a:rPr lang="en-GB" sz="2000" b="1" dirty="0">
                <a:solidFill>
                  <a:srgbClr val="7030A0"/>
                </a:solidFill>
              </a:rPr>
              <a:t>HEALTH WORKFORCE </a:t>
            </a:r>
            <a:r>
              <a:rPr lang="en-AU" sz="2000" b="1" dirty="0">
                <a:solidFill>
                  <a:srgbClr val="7030A0"/>
                </a:solidFill>
              </a:rPr>
              <a:t>OBJECTIVES</a:t>
            </a:r>
          </a:p>
          <a:p>
            <a:pPr marL="0" marR="0" lvl="0" indent="0" rtl="0">
              <a:spcBef>
                <a:spcPts val="0"/>
              </a:spcBef>
              <a:spcAft>
                <a:spcPts val="0"/>
              </a:spcAft>
              <a:buClr>
                <a:srgbClr val="666666"/>
              </a:buClr>
              <a:buSzPts val="3000"/>
              <a:buFont typeface="Calibri"/>
              <a:buNone/>
            </a:pPr>
            <a:endParaRPr lang="en-US" sz="3000" b="1" i="0" u="none" strike="noStrike" cap="none" dirty="0">
              <a:solidFill>
                <a:schemeClr val="accent1"/>
              </a:solidFill>
              <a:latin typeface="Calibri"/>
              <a:ea typeface="Calibri"/>
              <a:cs typeface="Calibri"/>
              <a:sym typeface="Calibri"/>
            </a:endParaRPr>
          </a:p>
        </p:txBody>
      </p:sp>
      <p:cxnSp>
        <p:nvCxnSpPr>
          <p:cNvPr id="5" name="Google Shape;119;p15">
            <a:extLst>
              <a:ext uri="{FF2B5EF4-FFF2-40B4-BE49-F238E27FC236}">
                <a16:creationId xmlns:a16="http://schemas.microsoft.com/office/drawing/2014/main" id="{C71A5660-EF59-9A46-9A21-1D139285E99C}"/>
              </a:ext>
            </a:extLst>
          </p:cNvPr>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sp>
        <p:nvSpPr>
          <p:cNvPr id="6" name="TextBox 5">
            <a:extLst>
              <a:ext uri="{FF2B5EF4-FFF2-40B4-BE49-F238E27FC236}">
                <a16:creationId xmlns:a16="http://schemas.microsoft.com/office/drawing/2014/main" id="{E7421812-37ED-0A47-8F5E-3001C7AF3A88}"/>
              </a:ext>
            </a:extLst>
          </p:cNvPr>
          <p:cNvSpPr txBox="1"/>
          <p:nvPr/>
        </p:nvSpPr>
        <p:spPr>
          <a:xfrm>
            <a:off x="898070" y="1209852"/>
            <a:ext cx="10629901" cy="4493538"/>
          </a:xfrm>
          <a:prstGeom prst="rect">
            <a:avLst/>
          </a:prstGeom>
          <a:noFill/>
        </p:spPr>
        <p:txBody>
          <a:bodyPr wrap="square" rtlCol="0">
            <a:spAutoFit/>
          </a:bodyPr>
          <a:lstStyle/>
          <a:p>
            <a:r>
              <a:rPr lang="en-GB" sz="1600" dirty="0"/>
              <a:t>Health workers have a key role in building climate resilience and environmental sustainability of health care facilities. Because building climate resilience and environmental sustainability are relatively new approaches for health workers, building awareness, training and empowering health workers are key requirements for the successful implementation of interventions. </a:t>
            </a:r>
          </a:p>
          <a:p>
            <a:endParaRPr lang="en-AU" sz="1600" dirty="0"/>
          </a:p>
          <a:p>
            <a:r>
              <a:rPr lang="en-AU" sz="1600" dirty="0">
                <a:solidFill>
                  <a:srgbClr val="7030A0"/>
                </a:solidFill>
                <a:latin typeface="Helvetica" pitchFamily="2" charset="0"/>
              </a:rPr>
              <a:t>OBJECTIVES FOR THE IMPLEMENTATION OF THIS COMPONENT</a:t>
            </a:r>
          </a:p>
          <a:p>
            <a:endParaRPr lang="en-AU" sz="1600" dirty="0">
              <a:solidFill>
                <a:srgbClr val="C00000"/>
              </a:solidFill>
            </a:endParaRPr>
          </a:p>
          <a:p>
            <a:r>
              <a:rPr lang="en-GB" sz="1600" b="1" dirty="0"/>
              <a:t>Human resources</a:t>
            </a:r>
            <a:r>
              <a:rPr lang="en-GB" sz="1600" dirty="0"/>
              <a:t>: Health care facilities having sufficient number of health workers with healthy and safe working conditions, capacity to deal with health risks from climate change, as well as the awareness and empowerment to ensure environmentally sustainable actions. </a:t>
            </a:r>
          </a:p>
          <a:p>
            <a:endParaRPr lang="en-AU" sz="1600" dirty="0"/>
          </a:p>
          <a:p>
            <a:r>
              <a:rPr lang="en-GB" sz="1600" b="1" dirty="0"/>
              <a:t>Capacity development: </a:t>
            </a:r>
            <a:r>
              <a:rPr lang="en-GB" sz="1600" dirty="0"/>
              <a:t>Training, information and knowledge management targeted at health care workers to respond to climate risks and minimize environmental threats resulting from the operation of the health care facility.</a:t>
            </a:r>
          </a:p>
          <a:p>
            <a:endParaRPr lang="en-AU" sz="1600" dirty="0"/>
          </a:p>
          <a:p>
            <a:r>
              <a:rPr lang="en-GB" sz="1600" b="1" dirty="0"/>
              <a:t>Communication and awareness raising: </a:t>
            </a:r>
            <a:r>
              <a:rPr lang="en-GB" sz="1600" dirty="0"/>
              <a:t>Communicate, coordinate and increase awareness related to climate resilience and environmental sustainability among health workers, patients, visitors, target communities, and with other sectors.</a:t>
            </a:r>
            <a:endParaRPr lang="en-AU" sz="1600" dirty="0"/>
          </a:p>
          <a:p>
            <a:endParaRPr lang="en-AU" dirty="0"/>
          </a:p>
        </p:txBody>
      </p:sp>
    </p:spTree>
    <p:extLst>
      <p:ext uri="{BB962C8B-B14F-4D97-AF65-F5344CB8AC3E}">
        <p14:creationId xmlns:p14="http://schemas.microsoft.com/office/powerpoint/2010/main" val="38416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A2548-2854-0C44-AC7F-DADDE5F8DB6A}"/>
              </a:ext>
            </a:extLst>
          </p:cNvPr>
          <p:cNvSpPr/>
          <p:nvPr/>
        </p:nvSpPr>
        <p:spPr>
          <a:xfrm>
            <a:off x="486137" y="1225775"/>
            <a:ext cx="10637135" cy="3785652"/>
          </a:xfrm>
          <a:prstGeom prst="rect">
            <a:avLst/>
          </a:prstGeom>
        </p:spPr>
        <p:txBody>
          <a:bodyPr wrap="square">
            <a:spAutoFit/>
          </a:bodyPr>
          <a:lstStyle/>
          <a:p>
            <a:pPr algn="just"/>
            <a:r>
              <a:rPr lang="en-AU" sz="1600" dirty="0">
                <a:latin typeface="Helvetica" pitchFamily="2" charset="0"/>
              </a:rPr>
              <a:t>The availability of sustainable water, sanitation and environmental, chemical and health care waste management services are essential to quality of care and infection prevention and control in health care facilities. </a:t>
            </a:r>
          </a:p>
          <a:p>
            <a:pPr algn="just"/>
            <a:endParaRPr lang="en-AU" sz="1600" dirty="0">
              <a:latin typeface="Helvetica" pitchFamily="2" charset="0"/>
            </a:endParaRPr>
          </a:p>
          <a:p>
            <a:r>
              <a:rPr lang="en-AU" sz="1600" dirty="0">
                <a:solidFill>
                  <a:srgbClr val="0070C0"/>
                </a:solidFill>
                <a:latin typeface="Helvetica" pitchFamily="2" charset="0"/>
              </a:rPr>
              <a:t>OBJECTIVES FOR THE IMPLEMENTATION OF THIS COMPONENT</a:t>
            </a:r>
          </a:p>
          <a:p>
            <a:endParaRPr lang="en-AU" sz="1600" dirty="0">
              <a:solidFill>
                <a:srgbClr val="002060"/>
              </a:solidFill>
              <a:latin typeface="Helvetica" pitchFamily="2" charset="0"/>
            </a:endParaRPr>
          </a:p>
          <a:p>
            <a:pPr algn="just"/>
            <a:r>
              <a:rPr lang="en-AU" sz="1600" b="1" dirty="0">
                <a:latin typeface="Helvetica" pitchFamily="2" charset="0"/>
              </a:rPr>
              <a:t>Monitoring and assessment: </a:t>
            </a:r>
            <a:r>
              <a:rPr lang="en-AU" sz="1600" dirty="0">
                <a:latin typeface="Helvetica" pitchFamily="2" charset="0"/>
              </a:rPr>
              <a:t>Information regarding water, sanitation, chemical use and health care waste management considers climate resilience and environmental sustainability for promoting action. </a:t>
            </a:r>
          </a:p>
          <a:p>
            <a:pPr algn="just"/>
            <a:endParaRPr lang="en-AU" sz="1600" dirty="0">
              <a:latin typeface="Helvetica" pitchFamily="2" charset="0"/>
            </a:endParaRPr>
          </a:p>
          <a:p>
            <a:pPr algn="just"/>
            <a:r>
              <a:rPr lang="en-AU" sz="1600" b="1" dirty="0">
                <a:latin typeface="Helvetica" pitchFamily="2" charset="0"/>
              </a:rPr>
              <a:t>Risk management</a:t>
            </a:r>
            <a:r>
              <a:rPr lang="en-AU" sz="1600" dirty="0">
                <a:latin typeface="Helvetica" pitchFamily="2" charset="0"/>
              </a:rPr>
              <a:t>: Strengthened capacity of health care facilities to manage water, sanitation, chemicals and health care waste risks to workers, patients and served communities, by including assessments of climate resilience and environmental sustainability in responding to hazards and identifying and reducing exposures and vulnerabilities.</a:t>
            </a:r>
          </a:p>
          <a:p>
            <a:pPr algn="just"/>
            <a:endParaRPr lang="en-AU" sz="1600" dirty="0">
              <a:latin typeface="Helvetica" pitchFamily="2" charset="0"/>
            </a:endParaRPr>
          </a:p>
          <a:p>
            <a:pPr algn="just"/>
            <a:r>
              <a:rPr lang="en-AU" sz="1600" b="1" dirty="0">
                <a:latin typeface="Helvetica" pitchFamily="2" charset="0"/>
              </a:rPr>
              <a:t>Health and safety regulation</a:t>
            </a:r>
            <a:r>
              <a:rPr lang="en-AU" sz="1600" dirty="0">
                <a:latin typeface="Helvetica" pitchFamily="2" charset="0"/>
              </a:rPr>
              <a:t>: Water, sanitation, chemical safety and health care waste regulations are implemented taking into consideration climate variability and change, and environmental sustainability.</a:t>
            </a:r>
            <a:endParaRPr lang="en-AU" sz="1600" dirty="0">
              <a:effectLst/>
              <a:latin typeface="Helvetica" pitchFamily="2" charset="0"/>
            </a:endParaRPr>
          </a:p>
        </p:txBody>
      </p:sp>
      <p:sp>
        <p:nvSpPr>
          <p:cNvPr id="7" name="Google Shape;118;p15">
            <a:extLst>
              <a:ext uri="{FF2B5EF4-FFF2-40B4-BE49-F238E27FC236}">
                <a16:creationId xmlns:a16="http://schemas.microsoft.com/office/drawing/2014/main" id="{0981B5DD-580C-2945-81CC-2BD3A46945FA}"/>
              </a:ext>
            </a:extLst>
          </p:cNvPr>
          <p:cNvSpPr txBox="1"/>
          <p:nvPr/>
        </p:nvSpPr>
        <p:spPr>
          <a:xfrm>
            <a:off x="654364" y="169725"/>
            <a:ext cx="11681495" cy="756600"/>
          </a:xfrm>
          <a:prstGeom prst="rect">
            <a:avLst/>
          </a:prstGeom>
          <a:noFill/>
          <a:ln>
            <a:noFill/>
          </a:ln>
        </p:spPr>
        <p:txBody>
          <a:bodyPr spcFirstLastPara="1" wrap="square" lIns="91425" tIns="91425" rIns="91425" bIns="91425" anchor="t" anchorCtr="0">
            <a:noAutofit/>
          </a:bodyPr>
          <a:lstStyle/>
          <a:p>
            <a:pPr>
              <a:buClr>
                <a:srgbClr val="666666"/>
              </a:buClr>
              <a:buSzPts val="3000"/>
            </a:pPr>
            <a:r>
              <a:rPr lang="en-US" sz="3000" b="1" i="0" u="none" strike="noStrike" cap="none" dirty="0">
                <a:solidFill>
                  <a:schemeClr val="accent1"/>
                </a:solidFill>
                <a:latin typeface="Calibri"/>
                <a:ea typeface="Calibri"/>
                <a:cs typeface="Calibri"/>
                <a:sym typeface="Calibri"/>
              </a:rPr>
              <a:t>Example 2: </a:t>
            </a:r>
            <a:r>
              <a:rPr lang="en-AU" sz="2000" b="1" dirty="0">
                <a:solidFill>
                  <a:srgbClr val="0070C0"/>
                </a:solidFill>
                <a:latin typeface="Helvetica" pitchFamily="2" charset="0"/>
              </a:rPr>
              <a:t>WATER, SANITATION AND HEALTH CARE WASTE OBJECTIVES</a:t>
            </a:r>
          </a:p>
          <a:p>
            <a:pPr>
              <a:buClr>
                <a:srgbClr val="666666"/>
              </a:buClr>
              <a:buSzPts val="3000"/>
            </a:pPr>
            <a:endParaRPr lang="en-AU" sz="2000" b="1" dirty="0">
              <a:solidFill>
                <a:srgbClr val="7030A0"/>
              </a:solidFill>
            </a:endParaRPr>
          </a:p>
          <a:p>
            <a:pPr marL="0" marR="0" lvl="0" indent="0" rtl="0">
              <a:spcBef>
                <a:spcPts val="0"/>
              </a:spcBef>
              <a:spcAft>
                <a:spcPts val="0"/>
              </a:spcAft>
              <a:buClr>
                <a:srgbClr val="666666"/>
              </a:buClr>
              <a:buSzPts val="3000"/>
              <a:buFont typeface="Calibri"/>
              <a:buNone/>
            </a:pPr>
            <a:endParaRPr lang="en-US" sz="3000" b="1" i="0" u="none" strike="noStrike" cap="none" dirty="0">
              <a:solidFill>
                <a:schemeClr val="accent1"/>
              </a:solidFill>
              <a:latin typeface="Calibri"/>
              <a:ea typeface="Calibri"/>
              <a:cs typeface="Calibri"/>
              <a:sym typeface="Calibri"/>
            </a:endParaRPr>
          </a:p>
        </p:txBody>
      </p:sp>
      <p:cxnSp>
        <p:nvCxnSpPr>
          <p:cNvPr id="8" name="Google Shape;119;p15">
            <a:extLst>
              <a:ext uri="{FF2B5EF4-FFF2-40B4-BE49-F238E27FC236}">
                <a16:creationId xmlns:a16="http://schemas.microsoft.com/office/drawing/2014/main" id="{01925E9C-EABC-1545-BBC0-85076B45D765}"/>
              </a:ext>
            </a:extLst>
          </p:cNvPr>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spTree>
    <p:extLst>
      <p:ext uri="{BB962C8B-B14F-4D97-AF65-F5344CB8AC3E}">
        <p14:creationId xmlns:p14="http://schemas.microsoft.com/office/powerpoint/2010/main" val="371501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E6DA-E7FE-4469-868D-F15162E2D106}"/>
              </a:ext>
            </a:extLst>
          </p:cNvPr>
          <p:cNvSpPr>
            <a:spLocks noGrp="1"/>
          </p:cNvSpPr>
          <p:nvPr>
            <p:ph type="ctrTitle"/>
          </p:nvPr>
        </p:nvSpPr>
        <p:spPr>
          <a:xfrm>
            <a:off x="1963848" y="1122363"/>
            <a:ext cx="9144000" cy="2387600"/>
          </a:xfrm>
        </p:spPr>
        <p:txBody>
          <a:bodyPr/>
          <a:lstStyle/>
          <a:p>
            <a:endParaRPr lang="en-US" dirty="0"/>
          </a:p>
        </p:txBody>
      </p:sp>
      <p:sp>
        <p:nvSpPr>
          <p:cNvPr id="3" name="Subtitle 2">
            <a:extLst>
              <a:ext uri="{FF2B5EF4-FFF2-40B4-BE49-F238E27FC236}">
                <a16:creationId xmlns:a16="http://schemas.microsoft.com/office/drawing/2014/main" id="{F70953CA-81F0-4D7A-A7F5-F45C622DF2F5}"/>
              </a:ext>
            </a:extLst>
          </p:cNvPr>
          <p:cNvSpPr>
            <a:spLocks noGrp="1"/>
          </p:cNvSpPr>
          <p:nvPr>
            <p:ph type="subTitle" idx="1"/>
          </p:nvPr>
        </p:nvSpPr>
        <p:spPr>
          <a:xfrm>
            <a:off x="1963848" y="3602038"/>
            <a:ext cx="9144000" cy="1655762"/>
          </a:xfrm>
        </p:spPr>
        <p:txBody>
          <a:bodyPr/>
          <a:lstStyle/>
          <a:p>
            <a:endParaRPr lang="en-US" dirty="0"/>
          </a:p>
        </p:txBody>
      </p:sp>
      <p:pic>
        <p:nvPicPr>
          <p:cNvPr id="5" name="Picture 4">
            <a:extLst>
              <a:ext uri="{FF2B5EF4-FFF2-40B4-BE49-F238E27FC236}">
                <a16:creationId xmlns:a16="http://schemas.microsoft.com/office/drawing/2014/main" id="{F31041F2-47A6-4CDC-9F20-61F64755C096}"/>
              </a:ext>
            </a:extLst>
          </p:cNvPr>
          <p:cNvPicPr>
            <a:picLocks noChangeAspect="1"/>
          </p:cNvPicPr>
          <p:nvPr/>
        </p:nvPicPr>
        <p:blipFill>
          <a:blip r:embed="rId3"/>
          <a:stretch>
            <a:fillRect/>
          </a:stretch>
        </p:blipFill>
        <p:spPr>
          <a:xfrm>
            <a:off x="522503" y="1076426"/>
            <a:ext cx="6781799" cy="5488676"/>
          </a:xfrm>
          <a:prstGeom prst="rect">
            <a:avLst/>
          </a:prstGeom>
        </p:spPr>
      </p:pic>
      <p:pic>
        <p:nvPicPr>
          <p:cNvPr id="6" name="Picture 5">
            <a:extLst>
              <a:ext uri="{FF2B5EF4-FFF2-40B4-BE49-F238E27FC236}">
                <a16:creationId xmlns:a16="http://schemas.microsoft.com/office/drawing/2014/main" id="{7C462AA8-5FE5-45C0-B5C7-D6225836AC73}"/>
              </a:ext>
            </a:extLst>
          </p:cNvPr>
          <p:cNvPicPr>
            <a:picLocks noChangeAspect="1"/>
          </p:cNvPicPr>
          <p:nvPr/>
        </p:nvPicPr>
        <p:blipFill rotWithShape="1">
          <a:blip r:embed="rId4"/>
          <a:srcRect r="22298"/>
          <a:stretch/>
        </p:blipFill>
        <p:spPr>
          <a:xfrm>
            <a:off x="5838181" y="1141617"/>
            <a:ext cx="5269667" cy="5429250"/>
          </a:xfrm>
          <a:prstGeom prst="rect">
            <a:avLst/>
          </a:prstGeom>
        </p:spPr>
      </p:pic>
      <p:sp>
        <p:nvSpPr>
          <p:cNvPr id="7" name="Google Shape;118;p15">
            <a:extLst>
              <a:ext uri="{FF2B5EF4-FFF2-40B4-BE49-F238E27FC236}">
                <a16:creationId xmlns:a16="http://schemas.microsoft.com/office/drawing/2014/main" id="{687D7840-E08A-ED40-B1CC-346C73CE1C0B}"/>
              </a:ext>
            </a:extLst>
          </p:cNvPr>
          <p:cNvSpPr txBox="1"/>
          <p:nvPr/>
        </p:nvSpPr>
        <p:spPr>
          <a:xfrm>
            <a:off x="654364" y="169725"/>
            <a:ext cx="11681495" cy="756600"/>
          </a:xfrm>
          <a:prstGeom prst="rect">
            <a:avLst/>
          </a:prstGeom>
          <a:noFill/>
          <a:ln>
            <a:noFill/>
          </a:ln>
        </p:spPr>
        <p:txBody>
          <a:bodyPr spcFirstLastPara="1" wrap="square" lIns="91425" tIns="91425" rIns="91425" bIns="91425" anchor="t" anchorCtr="0">
            <a:noAutofit/>
          </a:bodyPr>
          <a:lstStyle/>
          <a:p>
            <a:pPr>
              <a:buClr>
                <a:srgbClr val="666666"/>
              </a:buClr>
              <a:buSzPts val="3000"/>
            </a:pPr>
            <a:r>
              <a:rPr lang="en-US" sz="3000" b="1" i="0" u="none" strike="noStrike" cap="none" dirty="0">
                <a:solidFill>
                  <a:schemeClr val="accent1"/>
                </a:solidFill>
                <a:latin typeface="Calibri"/>
                <a:ea typeface="Calibri"/>
                <a:cs typeface="Calibri"/>
                <a:sym typeface="Calibri"/>
              </a:rPr>
              <a:t>Example 3: </a:t>
            </a:r>
            <a:r>
              <a:rPr lang="en-AU" sz="2000" b="1" dirty="0">
                <a:solidFill>
                  <a:schemeClr val="accent6">
                    <a:lumMod val="75000"/>
                  </a:schemeClr>
                </a:solidFill>
                <a:latin typeface="Helvetica" pitchFamily="2" charset="0"/>
              </a:rPr>
              <a:t>INTERVENTIONS</a:t>
            </a:r>
          </a:p>
          <a:p>
            <a:pPr>
              <a:buClr>
                <a:srgbClr val="666666"/>
              </a:buClr>
              <a:buSzPts val="3000"/>
            </a:pPr>
            <a:endParaRPr lang="en-AU" sz="2000" b="1" dirty="0">
              <a:solidFill>
                <a:srgbClr val="7030A0"/>
              </a:solidFill>
            </a:endParaRPr>
          </a:p>
          <a:p>
            <a:pPr marL="0" marR="0" lvl="0" indent="0" rtl="0">
              <a:spcBef>
                <a:spcPts val="0"/>
              </a:spcBef>
              <a:spcAft>
                <a:spcPts val="0"/>
              </a:spcAft>
              <a:buClr>
                <a:srgbClr val="666666"/>
              </a:buClr>
              <a:buSzPts val="3000"/>
              <a:buFont typeface="Calibri"/>
              <a:buNone/>
            </a:pPr>
            <a:endParaRPr lang="en-US" sz="3000" b="1" i="0" u="none" strike="noStrike" cap="none" dirty="0">
              <a:solidFill>
                <a:schemeClr val="accent1"/>
              </a:solidFill>
              <a:latin typeface="Calibri"/>
              <a:ea typeface="Calibri"/>
              <a:cs typeface="Calibri"/>
              <a:sym typeface="Calibri"/>
            </a:endParaRPr>
          </a:p>
        </p:txBody>
      </p:sp>
      <p:cxnSp>
        <p:nvCxnSpPr>
          <p:cNvPr id="8" name="Google Shape;119;p15">
            <a:extLst>
              <a:ext uri="{FF2B5EF4-FFF2-40B4-BE49-F238E27FC236}">
                <a16:creationId xmlns:a16="http://schemas.microsoft.com/office/drawing/2014/main" id="{82B023FB-5CFF-B541-BC71-4408A1328BC5}"/>
              </a:ext>
            </a:extLst>
          </p:cNvPr>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sp>
        <p:nvSpPr>
          <p:cNvPr id="4" name="Rectangle 3">
            <a:extLst>
              <a:ext uri="{FF2B5EF4-FFF2-40B4-BE49-F238E27FC236}">
                <a16:creationId xmlns:a16="http://schemas.microsoft.com/office/drawing/2014/main" id="{58D98810-9B69-8540-9216-7471BB2FEA2E}"/>
              </a:ext>
            </a:extLst>
          </p:cNvPr>
          <p:cNvSpPr/>
          <p:nvPr/>
        </p:nvSpPr>
        <p:spPr>
          <a:xfrm>
            <a:off x="891261" y="1446835"/>
            <a:ext cx="10216583" cy="5118267"/>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8D91B1BA-6300-E94B-A8B8-65D6E4EC73C2}"/>
              </a:ext>
            </a:extLst>
          </p:cNvPr>
          <p:cNvCxnSpPr/>
          <p:nvPr/>
        </p:nvCxnSpPr>
        <p:spPr>
          <a:xfrm>
            <a:off x="5856797" y="1446835"/>
            <a:ext cx="0" cy="5118267"/>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9B662A-532B-EE42-ABE6-681A93AC9841}"/>
              </a:ext>
            </a:extLst>
          </p:cNvPr>
          <p:cNvCxnSpPr/>
          <p:nvPr/>
        </p:nvCxnSpPr>
        <p:spPr>
          <a:xfrm>
            <a:off x="6009197" y="1448760"/>
            <a:ext cx="0" cy="5118267"/>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32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FA24C17-32A9-C74C-8738-17ED4D8A9688}"/>
              </a:ext>
            </a:extLst>
          </p:cNvPr>
          <p:cNvSpPr txBox="1"/>
          <p:nvPr/>
        </p:nvSpPr>
        <p:spPr>
          <a:xfrm>
            <a:off x="0" y="6521325"/>
            <a:ext cx="5943601" cy="276999"/>
          </a:xfrm>
          <a:prstGeom prst="rect">
            <a:avLst/>
          </a:prstGeom>
          <a:noFill/>
        </p:spPr>
        <p:txBody>
          <a:bodyPr wrap="square" rtlCol="0">
            <a:spAutoFit/>
          </a:bodyPr>
          <a:lstStyle/>
          <a:p>
            <a:r>
              <a:rPr lang="en-CH" sz="1200" dirty="0">
                <a:solidFill>
                  <a:schemeClr val="bg1"/>
                </a:solidFill>
                <a:latin typeface="Calibri" panose="020F0502020204030204" pitchFamily="34" charset="0"/>
                <a:cs typeface="Calibri" panose="020F0502020204030204" pitchFamily="34" charset="0"/>
              </a:rPr>
              <a:t>© Photo by </a:t>
            </a:r>
            <a:r>
              <a:rPr lang="en-GB" sz="1200" dirty="0">
                <a:solidFill>
                  <a:schemeClr val="bg1"/>
                </a:solidFill>
                <a:latin typeface="Calibri" panose="020F0502020204030204" pitchFamily="34" charset="0"/>
                <a:cs typeface="Calibri" panose="020F0502020204030204" pitchFamily="34" charset="0"/>
              </a:rPr>
              <a:t>Yoshi Shimizu </a:t>
            </a:r>
            <a:r>
              <a:rPr lang="en-CH"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rPr>
              <a:t>Fiji</a:t>
            </a:r>
            <a:endParaRPr lang="en-CH" sz="12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4482137-3D62-4828-B403-D84F64082D2F}"/>
              </a:ext>
            </a:extLst>
          </p:cNvPr>
          <p:cNvPicPr>
            <a:picLocks noChangeAspect="1"/>
          </p:cNvPicPr>
          <p:nvPr/>
        </p:nvPicPr>
        <p:blipFill rotWithShape="1">
          <a:blip r:embed="rId2"/>
          <a:srcRect l="50000" t="16746" r="6008" b="6118"/>
          <a:stretch/>
        </p:blipFill>
        <p:spPr>
          <a:xfrm>
            <a:off x="6842151" y="1570631"/>
            <a:ext cx="5363497" cy="5287369"/>
          </a:xfrm>
          <a:prstGeom prst="rect">
            <a:avLst/>
          </a:prstGeom>
        </p:spPr>
      </p:pic>
      <p:sp>
        <p:nvSpPr>
          <p:cNvPr id="34" name="Title 1">
            <a:extLst>
              <a:ext uri="{FF2B5EF4-FFF2-40B4-BE49-F238E27FC236}">
                <a16:creationId xmlns:a16="http://schemas.microsoft.com/office/drawing/2014/main" id="{75040010-8D0F-484F-8C32-1B85E22D79AA}"/>
              </a:ext>
            </a:extLst>
          </p:cNvPr>
          <p:cNvSpPr txBox="1">
            <a:spLocks/>
          </p:cNvSpPr>
          <p:nvPr/>
        </p:nvSpPr>
        <p:spPr>
          <a:xfrm>
            <a:off x="458807" y="2058320"/>
            <a:ext cx="9142393" cy="1579870"/>
          </a:xfrm>
          <a:prstGeom prst="rect">
            <a:avLst/>
          </a:prstGeom>
        </p:spPr>
        <p:txBody>
          <a:bodyPr anchor="b">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en-US" sz="3000" dirty="0">
                <a:solidFill>
                  <a:schemeClr val="accent1"/>
                </a:solidFill>
                <a:latin typeface="Calibri"/>
                <a:cs typeface="Calibri"/>
              </a:rPr>
              <a:t>WHO GUIDANCE FOR </a:t>
            </a:r>
            <a:r>
              <a:rPr lang="en-US" sz="3000" b="1" dirty="0">
                <a:solidFill>
                  <a:schemeClr val="accent1"/>
                </a:solidFill>
                <a:latin typeface="Calibri"/>
                <a:cs typeface="Calibri"/>
              </a:rPr>
              <a:t>CLIMATE RESILIENT AND</a:t>
            </a:r>
          </a:p>
          <a:p>
            <a:r>
              <a:rPr lang="en-US" sz="3000" b="1" dirty="0">
                <a:solidFill>
                  <a:schemeClr val="accent1"/>
                </a:solidFill>
                <a:latin typeface="Calibri"/>
                <a:cs typeface="Calibri"/>
              </a:rPr>
              <a:t>ENVIRONMENTALLY SUSTAINABLE</a:t>
            </a:r>
          </a:p>
          <a:p>
            <a:r>
              <a:rPr lang="en-US" sz="3000" dirty="0">
                <a:solidFill>
                  <a:schemeClr val="accent1"/>
                </a:solidFill>
                <a:latin typeface="Calibri"/>
                <a:cs typeface="Calibri"/>
              </a:rPr>
              <a:t>HEALTH CARE FACILITIES</a:t>
            </a:r>
            <a:endParaRPr lang="en-CH" sz="3000" dirty="0">
              <a:solidFill>
                <a:schemeClr val="accent1"/>
              </a:solidFill>
              <a:latin typeface="Calibri"/>
              <a:cs typeface="Calibri"/>
            </a:endParaRPr>
          </a:p>
        </p:txBody>
      </p:sp>
      <p:sp>
        <p:nvSpPr>
          <p:cNvPr id="7" name="TextBox 6">
            <a:extLst>
              <a:ext uri="{FF2B5EF4-FFF2-40B4-BE49-F238E27FC236}">
                <a16:creationId xmlns:a16="http://schemas.microsoft.com/office/drawing/2014/main" id="{D1A70DB0-DF97-0544-B8C3-FC532C57B6EB}"/>
              </a:ext>
            </a:extLst>
          </p:cNvPr>
          <p:cNvSpPr txBox="1"/>
          <p:nvPr/>
        </p:nvSpPr>
        <p:spPr>
          <a:xfrm>
            <a:off x="458807" y="815940"/>
            <a:ext cx="8865030" cy="707886"/>
          </a:xfrm>
          <a:prstGeom prst="rect">
            <a:avLst/>
          </a:prstGeom>
          <a:noFill/>
        </p:spPr>
        <p:txBody>
          <a:bodyPr wrap="square" rtlCol="0">
            <a:spAutoFit/>
          </a:bodyPr>
          <a:lstStyle/>
          <a:p>
            <a:r>
              <a:rPr lang="en-CH" sz="4000" b="1" dirty="0">
                <a:solidFill>
                  <a:schemeClr val="accent1"/>
                </a:solidFill>
                <a:latin typeface="Calibri" panose="020F0502020204030204" pitchFamily="34" charset="0"/>
                <a:cs typeface="Calibri" panose="020F0502020204030204" pitchFamily="34" charset="0"/>
              </a:rPr>
              <a:t>THANK YOU FOR YOUR ATTENTION</a:t>
            </a:r>
          </a:p>
        </p:txBody>
      </p:sp>
      <p:sp>
        <p:nvSpPr>
          <p:cNvPr id="3" name="Rectangle 2">
            <a:extLst>
              <a:ext uri="{FF2B5EF4-FFF2-40B4-BE49-F238E27FC236}">
                <a16:creationId xmlns:a16="http://schemas.microsoft.com/office/drawing/2014/main" id="{2DD66FD6-183C-4411-A668-08C0ACBDAABB}"/>
              </a:ext>
            </a:extLst>
          </p:cNvPr>
          <p:cNvSpPr/>
          <p:nvPr/>
        </p:nvSpPr>
        <p:spPr>
          <a:xfrm>
            <a:off x="7211634" y="1496530"/>
            <a:ext cx="2833118" cy="262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2ABC11-9412-4EA1-81DB-8A5A970C85E3}"/>
              </a:ext>
            </a:extLst>
          </p:cNvPr>
          <p:cNvPicPr>
            <a:picLocks noChangeAspect="1"/>
          </p:cNvPicPr>
          <p:nvPr/>
        </p:nvPicPr>
        <p:blipFill>
          <a:blip r:embed="rId3"/>
          <a:stretch>
            <a:fillRect/>
          </a:stretch>
        </p:blipFill>
        <p:spPr>
          <a:xfrm>
            <a:off x="9931543" y="258656"/>
            <a:ext cx="1898382" cy="598386"/>
          </a:xfrm>
          <a:prstGeom prst="rect">
            <a:avLst/>
          </a:prstGeom>
        </p:spPr>
      </p:pic>
    </p:spTree>
    <p:extLst>
      <p:ext uri="{BB962C8B-B14F-4D97-AF65-F5344CB8AC3E}">
        <p14:creationId xmlns:p14="http://schemas.microsoft.com/office/powerpoint/2010/main" val="10881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3" name="Picture 2">
            <a:extLst>
              <a:ext uri="{FF2B5EF4-FFF2-40B4-BE49-F238E27FC236}">
                <a16:creationId xmlns:a16="http://schemas.microsoft.com/office/drawing/2014/main" id="{E962EE1E-5FF1-4A27-BBF6-F5B50CB1389E}"/>
              </a:ext>
            </a:extLst>
          </p:cNvPr>
          <p:cNvPicPr>
            <a:picLocks noChangeAspect="1"/>
          </p:cNvPicPr>
          <p:nvPr/>
        </p:nvPicPr>
        <p:blipFill>
          <a:blip r:embed="rId3"/>
          <a:stretch>
            <a:fillRect/>
          </a:stretch>
        </p:blipFill>
        <p:spPr>
          <a:xfrm>
            <a:off x="-1" y="-629776"/>
            <a:ext cx="12191999" cy="8117552"/>
          </a:xfrm>
          <a:prstGeom prst="rect">
            <a:avLst/>
          </a:prstGeom>
        </p:spPr>
      </p:pic>
    </p:spTree>
    <p:extLst>
      <p:ext uri="{BB962C8B-B14F-4D97-AF65-F5344CB8AC3E}">
        <p14:creationId xmlns:p14="http://schemas.microsoft.com/office/powerpoint/2010/main" val="40313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360450" y="249544"/>
            <a:ext cx="11681495" cy="1181049"/>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666666"/>
              </a:buClr>
              <a:buSzPts val="3000"/>
              <a:buFont typeface="Calibri"/>
              <a:buNone/>
            </a:pPr>
            <a:r>
              <a:rPr lang="en-US" sz="2800" b="1" i="0" u="none" strike="noStrike" cap="none" dirty="0">
                <a:solidFill>
                  <a:schemeClr val="accent1"/>
                </a:solidFill>
                <a:latin typeface="Calibri"/>
                <a:ea typeface="Calibri"/>
                <a:cs typeface="Calibri"/>
                <a:sym typeface="Calibri"/>
              </a:rPr>
              <a:t>New WHO Guidance on climate-resilient and environmentally sustainable health care facilities</a:t>
            </a:r>
          </a:p>
        </p:txBody>
      </p:sp>
      <p:cxnSp>
        <p:nvCxnSpPr>
          <p:cNvPr id="119" name="Google Shape;119;p15"/>
          <p:cNvCxnSpPr/>
          <p:nvPr/>
        </p:nvCxnSpPr>
        <p:spPr>
          <a:xfrm>
            <a:off x="360450" y="1276825"/>
            <a:ext cx="11463900" cy="11400"/>
          </a:xfrm>
          <a:prstGeom prst="straightConnector1">
            <a:avLst/>
          </a:prstGeom>
          <a:noFill/>
          <a:ln w="9525" cap="flat" cmpd="sng">
            <a:solidFill>
              <a:srgbClr val="283E4E"/>
            </a:solidFill>
            <a:prstDash val="solid"/>
            <a:round/>
            <a:headEnd type="none" w="sm" len="sm"/>
            <a:tailEnd type="none" w="sm" len="sm"/>
          </a:ln>
        </p:spPr>
      </p:cxnSp>
      <p:pic>
        <p:nvPicPr>
          <p:cNvPr id="8" name="Picture 7">
            <a:extLst>
              <a:ext uri="{FF2B5EF4-FFF2-40B4-BE49-F238E27FC236}">
                <a16:creationId xmlns:a16="http://schemas.microsoft.com/office/drawing/2014/main" id="{7D0B513F-56E1-4E54-B50F-29E0AEA45087}"/>
              </a:ext>
            </a:extLst>
          </p:cNvPr>
          <p:cNvPicPr>
            <a:picLocks noChangeAspect="1"/>
          </p:cNvPicPr>
          <p:nvPr/>
        </p:nvPicPr>
        <p:blipFill rotWithShape="1">
          <a:blip r:embed="rId3"/>
          <a:srcRect l="33629" t="16327" r="35161" b="5279"/>
          <a:stretch/>
        </p:blipFill>
        <p:spPr>
          <a:xfrm>
            <a:off x="362941" y="1751227"/>
            <a:ext cx="2855274" cy="4032249"/>
          </a:xfrm>
          <a:prstGeom prst="rect">
            <a:avLst/>
          </a:prstGeom>
        </p:spPr>
      </p:pic>
      <p:sp>
        <p:nvSpPr>
          <p:cNvPr id="2" name="TextBox 1">
            <a:extLst>
              <a:ext uri="{FF2B5EF4-FFF2-40B4-BE49-F238E27FC236}">
                <a16:creationId xmlns:a16="http://schemas.microsoft.com/office/drawing/2014/main" id="{4599F3CE-183D-3F4C-80C5-469B2AB14E24}"/>
              </a:ext>
            </a:extLst>
          </p:cNvPr>
          <p:cNvSpPr txBox="1"/>
          <p:nvPr/>
        </p:nvSpPr>
        <p:spPr>
          <a:xfrm>
            <a:off x="3479465" y="1408846"/>
            <a:ext cx="8372104" cy="5262979"/>
          </a:xfrm>
          <a:prstGeom prst="rect">
            <a:avLst/>
          </a:prstGeom>
          <a:noFill/>
        </p:spPr>
        <p:txBody>
          <a:bodyPr wrap="square" rtlCol="0">
            <a:spAutoFit/>
          </a:bodyPr>
          <a:lstStyle/>
          <a:p>
            <a:r>
              <a:rPr lang="en-GB" sz="1600" dirty="0">
                <a:solidFill>
                  <a:srgbClr val="0070C0"/>
                </a:solidFill>
              </a:rPr>
              <a:t>GOALS </a:t>
            </a:r>
            <a:endParaRPr lang="en-AU" sz="1600" dirty="0">
              <a:solidFill>
                <a:srgbClr val="0070C0"/>
              </a:solidFill>
            </a:endParaRPr>
          </a:p>
          <a:p>
            <a:r>
              <a:rPr lang="en-GB" sz="1600" dirty="0"/>
              <a:t>To increase the climate resilience of health care facilities to protect and improve the health of their communities in an unstable and changing climate, while optimizing the use of resources and minimizing the release of wastes by becoming environmentally sustainable. </a:t>
            </a:r>
          </a:p>
          <a:p>
            <a:endParaRPr lang="en-AU" sz="1600" dirty="0"/>
          </a:p>
          <a:p>
            <a:r>
              <a:rPr lang="en-GB" sz="1600" dirty="0">
                <a:solidFill>
                  <a:srgbClr val="0070C0"/>
                </a:solidFill>
              </a:rPr>
              <a:t>OBJECTIVES </a:t>
            </a:r>
            <a:endParaRPr lang="en-AU" sz="1600" dirty="0">
              <a:solidFill>
                <a:srgbClr val="0070C0"/>
              </a:solidFill>
            </a:endParaRPr>
          </a:p>
          <a:p>
            <a:pPr marL="285750" lvl="0" indent="-285750">
              <a:buFont typeface="Arial" panose="020B0604020202020204" pitchFamily="34" charset="0"/>
              <a:buChar char="•"/>
            </a:pPr>
            <a:r>
              <a:rPr lang="en-GB" sz="1600" dirty="0"/>
              <a:t>Guide professionals working in health care settings to understand and effectively prepare for the additional health risks posed by climate change. </a:t>
            </a:r>
          </a:p>
          <a:p>
            <a:pPr marL="285750" lvl="0" indent="-285750">
              <a:buFont typeface="Arial" panose="020B0604020202020204" pitchFamily="34" charset="0"/>
              <a:buChar char="•"/>
            </a:pPr>
            <a:endParaRPr lang="en-AU" sz="1600" dirty="0"/>
          </a:p>
          <a:p>
            <a:pPr marL="285750" lvl="0" indent="-285750">
              <a:buFont typeface="Arial" panose="020B0604020202020204" pitchFamily="34" charset="0"/>
              <a:buChar char="•"/>
            </a:pPr>
            <a:r>
              <a:rPr lang="en-GB" sz="1600" dirty="0"/>
              <a:t>Monitor, anticipate, manage and adapt to the health risks associated with climate change. </a:t>
            </a:r>
          </a:p>
          <a:p>
            <a:pPr marL="285750" lvl="0" indent="-285750">
              <a:buFont typeface="Arial" panose="020B0604020202020204" pitchFamily="34" charset="0"/>
              <a:buChar char="•"/>
            </a:pPr>
            <a:endParaRPr lang="en-AU" sz="1600" dirty="0"/>
          </a:p>
          <a:p>
            <a:pPr marL="285750" lvl="0" indent="-285750">
              <a:buFont typeface="Arial" panose="020B0604020202020204" pitchFamily="34" charset="0"/>
              <a:buChar char="•"/>
            </a:pPr>
            <a:r>
              <a:rPr lang="en-GB" sz="1600" dirty="0"/>
              <a:t>Guide health care facility officials to work with health determining sectors (including water and sanitation, energy, transportation, food, urban planning, environment). </a:t>
            </a:r>
          </a:p>
          <a:p>
            <a:pPr marL="285750" lvl="0" indent="-285750">
              <a:buFont typeface="Arial" panose="020B0604020202020204" pitchFamily="34" charset="0"/>
              <a:buChar char="•"/>
            </a:pPr>
            <a:endParaRPr lang="en-AU" sz="1600" dirty="0"/>
          </a:p>
          <a:p>
            <a:pPr marL="285750" lvl="0" indent="-285750">
              <a:buFont typeface="Arial" panose="020B0604020202020204" pitchFamily="34" charset="0"/>
              <a:buChar char="•"/>
            </a:pPr>
            <a:r>
              <a:rPr lang="en-GB" sz="1600" dirty="0"/>
              <a:t>Provide tools to assist health care facility officials assess their resilience to climate change threats, and their environmental sustainability. </a:t>
            </a:r>
          </a:p>
          <a:p>
            <a:pPr marL="285750" lvl="0" indent="-285750">
              <a:buFont typeface="Arial" panose="020B0604020202020204" pitchFamily="34" charset="0"/>
              <a:buChar char="•"/>
            </a:pPr>
            <a:endParaRPr lang="en-AU" sz="1600" dirty="0"/>
          </a:p>
          <a:p>
            <a:pPr marL="285750" lvl="0" indent="-285750">
              <a:buFont typeface="Arial" panose="020B0604020202020204" pitchFamily="34" charset="0"/>
              <a:buChar char="•"/>
            </a:pPr>
            <a:r>
              <a:rPr lang="en-GB" sz="1600" dirty="0"/>
              <a:t>Promote actions to ensure that health care facilities are constantly and increasingly strengthened and continue to be efficient and responsive to improve health and contribute to reducing inequities and vulnerability within their local settings. </a:t>
            </a:r>
            <a:endParaRPr lang="en-AU" sz="1600" dirty="0"/>
          </a:p>
        </p:txBody>
      </p:sp>
    </p:spTree>
    <p:extLst>
      <p:ext uri="{BB962C8B-B14F-4D97-AF65-F5344CB8AC3E}">
        <p14:creationId xmlns:p14="http://schemas.microsoft.com/office/powerpoint/2010/main" val="280555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857477" y="247558"/>
            <a:ext cx="10469846" cy="756600"/>
          </a:xfrm>
          <a:prstGeom prst="rect">
            <a:avLst/>
          </a:prstGeom>
          <a:noFill/>
          <a:ln>
            <a:noFill/>
          </a:ln>
        </p:spPr>
        <p:txBody>
          <a:bodyPr spcFirstLastPara="1" wrap="square" lIns="91425" tIns="91425" rIns="91425" bIns="91425" anchor="t" anchorCtr="0">
            <a:noAutofit/>
          </a:bodyPr>
          <a:lstStyle/>
          <a:p>
            <a:pPr lvl="0">
              <a:buClr>
                <a:srgbClr val="666666"/>
              </a:buClr>
              <a:buSzPts val="3000"/>
            </a:pPr>
            <a:r>
              <a:rPr lang="en-US" sz="2800" b="1" dirty="0">
                <a:solidFill>
                  <a:schemeClr val="accent1"/>
                </a:solidFill>
                <a:latin typeface="Calibri"/>
                <a:ea typeface="Calibri"/>
                <a:cs typeface="Calibri"/>
                <a:sym typeface="Calibri"/>
              </a:rPr>
              <a:t>Four</a:t>
            </a:r>
            <a:r>
              <a:rPr lang="en-US" sz="2800" b="1" i="0" u="none" strike="noStrike" cap="none" dirty="0">
                <a:solidFill>
                  <a:schemeClr val="accent1"/>
                </a:solidFill>
                <a:latin typeface="Calibri"/>
                <a:ea typeface="Calibri"/>
                <a:cs typeface="Calibri"/>
                <a:sym typeface="Calibri"/>
              </a:rPr>
              <a:t> </a:t>
            </a:r>
            <a:r>
              <a:rPr lang="en-US" sz="2800" b="1" dirty="0">
                <a:solidFill>
                  <a:schemeClr val="accent1"/>
                </a:solidFill>
                <a:latin typeface="Calibri"/>
                <a:cs typeface="Calibri"/>
              </a:rPr>
              <a:t>fundamental requirements for providing safe and quality care </a:t>
            </a:r>
            <a:endParaRPr lang="en-US" sz="2800" b="1" dirty="0">
              <a:solidFill>
                <a:schemeClr val="accent1"/>
              </a:solidFill>
              <a:latin typeface="Calibri"/>
              <a:cs typeface="Calibri"/>
              <a:sym typeface="Calibri"/>
            </a:endParaRPr>
          </a:p>
        </p:txBody>
      </p:sp>
      <p:grpSp>
        <p:nvGrpSpPr>
          <p:cNvPr id="6" name="Group 5">
            <a:extLst>
              <a:ext uri="{FF2B5EF4-FFF2-40B4-BE49-F238E27FC236}">
                <a16:creationId xmlns:a16="http://schemas.microsoft.com/office/drawing/2014/main" id="{40D04A2B-5286-144D-9FB8-F32C11675918}"/>
              </a:ext>
            </a:extLst>
          </p:cNvPr>
          <p:cNvGrpSpPr/>
          <p:nvPr/>
        </p:nvGrpSpPr>
        <p:grpSpPr>
          <a:xfrm>
            <a:off x="1375558" y="748642"/>
            <a:ext cx="8684898" cy="6110308"/>
            <a:chOff x="1375558" y="748642"/>
            <a:chExt cx="8684898" cy="6110308"/>
          </a:xfrm>
        </p:grpSpPr>
        <p:pic>
          <p:nvPicPr>
            <p:cNvPr id="2" name="Picture 1">
              <a:extLst>
                <a:ext uri="{FF2B5EF4-FFF2-40B4-BE49-F238E27FC236}">
                  <a16:creationId xmlns:a16="http://schemas.microsoft.com/office/drawing/2014/main" id="{4D3381E2-8ADA-4BAF-A2CF-667F1943F047}"/>
                </a:ext>
              </a:extLst>
            </p:cNvPr>
            <p:cNvPicPr>
              <a:picLocks noChangeAspect="1"/>
            </p:cNvPicPr>
            <p:nvPr/>
          </p:nvPicPr>
          <p:blipFill rotWithShape="1">
            <a:blip r:embed="rId3"/>
            <a:srcRect l="13500" t="40280" r="22001" b="11764"/>
            <a:stretch/>
          </p:blipFill>
          <p:spPr>
            <a:xfrm>
              <a:off x="1755052" y="748642"/>
              <a:ext cx="8281654" cy="3461856"/>
            </a:xfrm>
            <a:prstGeom prst="rect">
              <a:avLst/>
            </a:prstGeom>
          </p:spPr>
        </p:pic>
        <p:pic>
          <p:nvPicPr>
            <p:cNvPr id="3" name="Picture 2">
              <a:extLst>
                <a:ext uri="{FF2B5EF4-FFF2-40B4-BE49-F238E27FC236}">
                  <a16:creationId xmlns:a16="http://schemas.microsoft.com/office/drawing/2014/main" id="{C0EE9EBC-FC50-4FC0-A9E5-E9DE4515614C}"/>
                </a:ext>
              </a:extLst>
            </p:cNvPr>
            <p:cNvPicPr>
              <a:picLocks noChangeAspect="1"/>
            </p:cNvPicPr>
            <p:nvPr/>
          </p:nvPicPr>
          <p:blipFill rotWithShape="1">
            <a:blip r:embed="rId4"/>
            <a:srcRect l="13500" t="31133" r="22001" b="30270"/>
            <a:stretch/>
          </p:blipFill>
          <p:spPr>
            <a:xfrm>
              <a:off x="1778803" y="4072754"/>
              <a:ext cx="8281653" cy="2786196"/>
            </a:xfrm>
            <a:prstGeom prst="rect">
              <a:avLst/>
            </a:prstGeom>
          </p:spPr>
        </p:pic>
        <p:sp>
          <p:nvSpPr>
            <p:cNvPr id="4" name="Rectangle 3">
              <a:extLst>
                <a:ext uri="{FF2B5EF4-FFF2-40B4-BE49-F238E27FC236}">
                  <a16:creationId xmlns:a16="http://schemas.microsoft.com/office/drawing/2014/main" id="{502036CE-2800-B24A-A878-55B76030EF45}"/>
                </a:ext>
              </a:extLst>
            </p:cNvPr>
            <p:cNvSpPr/>
            <p:nvPr/>
          </p:nvSpPr>
          <p:spPr>
            <a:xfrm>
              <a:off x="1650670" y="2280062"/>
              <a:ext cx="8386036" cy="308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85FAFD2C-7CF2-0641-84A6-C84796625D86}"/>
                </a:ext>
              </a:extLst>
            </p:cNvPr>
            <p:cNvSpPr/>
            <p:nvPr/>
          </p:nvSpPr>
          <p:spPr>
            <a:xfrm>
              <a:off x="1375558" y="5214089"/>
              <a:ext cx="8386036" cy="308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24815C3-0492-824A-96B4-9FB91053AD4E}"/>
                </a:ext>
              </a:extLst>
            </p:cNvPr>
            <p:cNvSpPr/>
            <p:nvPr/>
          </p:nvSpPr>
          <p:spPr>
            <a:xfrm>
              <a:off x="1551709" y="3840782"/>
              <a:ext cx="8386036" cy="308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19" name="Google Shape;119;p15"/>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spTree>
    <p:extLst>
      <p:ext uri="{BB962C8B-B14F-4D97-AF65-F5344CB8AC3E}">
        <p14:creationId xmlns:p14="http://schemas.microsoft.com/office/powerpoint/2010/main" val="289649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360450" y="249545"/>
            <a:ext cx="11681495" cy="756600"/>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666666"/>
              </a:buClr>
              <a:buSzPts val="3000"/>
              <a:buFont typeface="Calibri"/>
              <a:buNone/>
            </a:pPr>
            <a:r>
              <a:rPr lang="en-US" sz="2800" b="1" i="0" u="none" strike="noStrike" cap="none" dirty="0">
                <a:solidFill>
                  <a:schemeClr val="accent1"/>
                </a:solidFill>
                <a:latin typeface="Calibri"/>
                <a:ea typeface="Calibri"/>
                <a:cs typeface="Calibri"/>
                <a:sym typeface="Calibri"/>
              </a:rPr>
              <a:t>Climate resilience and environmental sustainability in health care facilities</a:t>
            </a:r>
          </a:p>
        </p:txBody>
      </p:sp>
      <p:cxnSp>
        <p:nvCxnSpPr>
          <p:cNvPr id="119" name="Google Shape;119;p15"/>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pic>
        <p:nvPicPr>
          <p:cNvPr id="3" name="Picture 2">
            <a:extLst>
              <a:ext uri="{FF2B5EF4-FFF2-40B4-BE49-F238E27FC236}">
                <a16:creationId xmlns:a16="http://schemas.microsoft.com/office/drawing/2014/main" id="{8E16381F-2E1A-CE4E-B029-9D8BB44639A1}"/>
              </a:ext>
            </a:extLst>
          </p:cNvPr>
          <p:cNvPicPr>
            <a:picLocks noChangeAspect="1"/>
          </p:cNvPicPr>
          <p:nvPr/>
        </p:nvPicPr>
        <p:blipFill>
          <a:blip r:embed="rId3"/>
          <a:stretch>
            <a:fillRect/>
          </a:stretch>
        </p:blipFill>
        <p:spPr>
          <a:xfrm>
            <a:off x="1087813" y="1247071"/>
            <a:ext cx="10362968" cy="5361167"/>
          </a:xfrm>
          <a:prstGeom prst="rect">
            <a:avLst/>
          </a:prstGeom>
        </p:spPr>
      </p:pic>
    </p:spTree>
    <p:extLst>
      <p:ext uri="{BB962C8B-B14F-4D97-AF65-F5344CB8AC3E}">
        <p14:creationId xmlns:p14="http://schemas.microsoft.com/office/powerpoint/2010/main" val="356528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360450" y="249545"/>
            <a:ext cx="11681495" cy="756600"/>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666666"/>
              </a:buClr>
              <a:buSzPts val="3000"/>
              <a:buFont typeface="Calibri"/>
              <a:buNone/>
            </a:pPr>
            <a:r>
              <a:rPr lang="en-US" sz="3000" b="1" i="0" u="none" strike="noStrike" cap="none" dirty="0">
                <a:solidFill>
                  <a:schemeClr val="accent1"/>
                </a:solidFill>
                <a:latin typeface="Calibri"/>
                <a:ea typeface="Calibri"/>
                <a:cs typeface="Calibri"/>
                <a:sym typeface="Calibri"/>
              </a:rPr>
              <a:t>Climate resilience in health care facilities</a:t>
            </a:r>
          </a:p>
        </p:txBody>
      </p:sp>
      <p:pic>
        <p:nvPicPr>
          <p:cNvPr id="3" name="Picture 2">
            <a:extLst>
              <a:ext uri="{FF2B5EF4-FFF2-40B4-BE49-F238E27FC236}">
                <a16:creationId xmlns:a16="http://schemas.microsoft.com/office/drawing/2014/main" id="{0D5B06FD-97BB-2443-B6F0-CED96052E598}"/>
              </a:ext>
            </a:extLst>
          </p:cNvPr>
          <p:cNvPicPr>
            <a:picLocks noChangeAspect="1"/>
          </p:cNvPicPr>
          <p:nvPr/>
        </p:nvPicPr>
        <p:blipFill>
          <a:blip r:embed="rId3"/>
          <a:stretch>
            <a:fillRect/>
          </a:stretch>
        </p:blipFill>
        <p:spPr>
          <a:xfrm>
            <a:off x="1095236" y="1081750"/>
            <a:ext cx="10213274" cy="5762115"/>
          </a:xfrm>
          <a:prstGeom prst="rect">
            <a:avLst/>
          </a:prstGeom>
        </p:spPr>
      </p:pic>
      <p:cxnSp>
        <p:nvCxnSpPr>
          <p:cNvPr id="119" name="Google Shape;119;p15"/>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spTree>
    <p:extLst>
      <p:ext uri="{BB962C8B-B14F-4D97-AF65-F5344CB8AC3E}">
        <p14:creationId xmlns:p14="http://schemas.microsoft.com/office/powerpoint/2010/main" val="348291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360450" y="249545"/>
            <a:ext cx="11681495" cy="756600"/>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666666"/>
              </a:buClr>
              <a:buSzPts val="3000"/>
              <a:buFont typeface="Calibri"/>
              <a:buNone/>
            </a:pPr>
            <a:r>
              <a:rPr lang="en-US" sz="3000" b="1" i="0" u="none" strike="noStrike" cap="none" dirty="0">
                <a:solidFill>
                  <a:schemeClr val="accent1"/>
                </a:solidFill>
                <a:latin typeface="Calibri"/>
                <a:ea typeface="Calibri"/>
                <a:cs typeface="Calibri"/>
                <a:sym typeface="Calibri"/>
              </a:rPr>
              <a:t>Risk Reduction in health care facilities</a:t>
            </a:r>
          </a:p>
        </p:txBody>
      </p:sp>
      <p:pic>
        <p:nvPicPr>
          <p:cNvPr id="4" name="Picture 3">
            <a:extLst>
              <a:ext uri="{FF2B5EF4-FFF2-40B4-BE49-F238E27FC236}">
                <a16:creationId xmlns:a16="http://schemas.microsoft.com/office/drawing/2014/main" id="{03FF6801-F272-CC44-B30C-32931A1640CC}"/>
              </a:ext>
            </a:extLst>
          </p:cNvPr>
          <p:cNvPicPr>
            <a:picLocks noChangeAspect="1"/>
          </p:cNvPicPr>
          <p:nvPr/>
        </p:nvPicPr>
        <p:blipFill>
          <a:blip r:embed="rId3"/>
          <a:stretch>
            <a:fillRect/>
          </a:stretch>
        </p:blipFill>
        <p:spPr>
          <a:xfrm>
            <a:off x="898072" y="1081750"/>
            <a:ext cx="10646228" cy="5810994"/>
          </a:xfrm>
          <a:prstGeom prst="rect">
            <a:avLst/>
          </a:prstGeom>
        </p:spPr>
      </p:pic>
      <p:cxnSp>
        <p:nvCxnSpPr>
          <p:cNvPr id="119" name="Google Shape;119;p15"/>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spTree>
    <p:extLst>
      <p:ext uri="{BB962C8B-B14F-4D97-AF65-F5344CB8AC3E}">
        <p14:creationId xmlns:p14="http://schemas.microsoft.com/office/powerpoint/2010/main" val="117025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908891" y="16015"/>
            <a:ext cx="10334764" cy="1044683"/>
          </a:xfrm>
          <a:prstGeom prst="rect">
            <a:avLst/>
          </a:prstGeom>
          <a:noFill/>
          <a:ln>
            <a:noFill/>
          </a:ln>
        </p:spPr>
        <p:txBody>
          <a:bodyPr spcFirstLastPara="1" wrap="square" lIns="91425" tIns="91425" rIns="91425" bIns="91425" anchor="t" anchorCtr="0">
            <a:noAutofit/>
          </a:bodyPr>
          <a:lstStyle/>
          <a:p>
            <a:pPr lvl="0">
              <a:buClr>
                <a:srgbClr val="666666"/>
              </a:buClr>
              <a:buSzPts val="3000"/>
            </a:pPr>
            <a:r>
              <a:rPr lang="en-US" sz="3000" b="1" dirty="0">
                <a:solidFill>
                  <a:schemeClr val="accent1"/>
                </a:solidFill>
                <a:latin typeface="Calibri"/>
                <a:ea typeface="Calibri"/>
                <a:cs typeface="Calibri"/>
                <a:sym typeface="Calibri"/>
              </a:rPr>
              <a:t>Framework for building climate resilient and environmentally sustainable health care facilities</a:t>
            </a:r>
            <a:endParaRPr lang="en-US" sz="3000" b="1" i="0" u="none" strike="noStrike" cap="none" dirty="0">
              <a:solidFill>
                <a:schemeClr val="accen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C562929-7F72-2848-94E9-AACE0FEE886D}"/>
              </a:ext>
            </a:extLst>
          </p:cNvPr>
          <p:cNvPicPr>
            <a:picLocks noChangeAspect="1"/>
          </p:cNvPicPr>
          <p:nvPr/>
        </p:nvPicPr>
        <p:blipFill>
          <a:blip r:embed="rId3"/>
          <a:stretch>
            <a:fillRect/>
          </a:stretch>
        </p:blipFill>
        <p:spPr>
          <a:xfrm>
            <a:off x="1457333" y="1285230"/>
            <a:ext cx="9237881" cy="5572770"/>
          </a:xfrm>
          <a:prstGeom prst="rect">
            <a:avLst/>
          </a:prstGeom>
        </p:spPr>
      </p:pic>
      <p:cxnSp>
        <p:nvCxnSpPr>
          <p:cNvPr id="119" name="Google Shape;119;p15"/>
          <p:cNvCxnSpPr/>
          <p:nvPr/>
        </p:nvCxnSpPr>
        <p:spPr>
          <a:xfrm>
            <a:off x="360450" y="1295435"/>
            <a:ext cx="11463900" cy="11400"/>
          </a:xfrm>
          <a:prstGeom prst="straightConnector1">
            <a:avLst/>
          </a:prstGeom>
          <a:noFill/>
          <a:ln w="9525" cap="flat" cmpd="sng">
            <a:solidFill>
              <a:srgbClr val="283E4E"/>
            </a:solidFill>
            <a:prstDash val="solid"/>
            <a:round/>
            <a:headEnd type="none" w="sm" len="sm"/>
            <a:tailEnd type="none" w="sm" len="sm"/>
          </a:ln>
        </p:spPr>
      </p:cxnSp>
    </p:spTree>
    <p:extLst>
      <p:ext uri="{BB962C8B-B14F-4D97-AF65-F5344CB8AC3E}">
        <p14:creationId xmlns:p14="http://schemas.microsoft.com/office/powerpoint/2010/main" val="11251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15"/>
          <p:cNvSpPr txBox="1"/>
          <p:nvPr/>
        </p:nvSpPr>
        <p:spPr>
          <a:xfrm>
            <a:off x="360450" y="249545"/>
            <a:ext cx="11681495" cy="756600"/>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666666"/>
              </a:buClr>
              <a:buSzPts val="3000"/>
              <a:buFont typeface="Calibri"/>
              <a:buNone/>
            </a:pPr>
            <a:r>
              <a:rPr lang="en-US" sz="3000" b="1" i="0" u="none" strike="noStrike" cap="none" dirty="0">
                <a:solidFill>
                  <a:schemeClr val="accent1"/>
                </a:solidFill>
                <a:latin typeface="Calibri"/>
                <a:ea typeface="Calibri"/>
                <a:cs typeface="Calibri"/>
                <a:sym typeface="Calibri"/>
              </a:rPr>
              <a:t>Framework &amp; process for action</a:t>
            </a:r>
          </a:p>
        </p:txBody>
      </p:sp>
      <p:cxnSp>
        <p:nvCxnSpPr>
          <p:cNvPr id="119" name="Google Shape;119;p15"/>
          <p:cNvCxnSpPr/>
          <p:nvPr/>
        </p:nvCxnSpPr>
        <p:spPr>
          <a:xfrm>
            <a:off x="360450" y="1070350"/>
            <a:ext cx="11463900" cy="11400"/>
          </a:xfrm>
          <a:prstGeom prst="straightConnector1">
            <a:avLst/>
          </a:prstGeom>
          <a:noFill/>
          <a:ln w="9525" cap="flat" cmpd="sng">
            <a:solidFill>
              <a:srgbClr val="283E4E"/>
            </a:solidFill>
            <a:prstDash val="solid"/>
            <a:round/>
            <a:headEnd type="none" w="sm" len="sm"/>
            <a:tailEnd type="none" w="sm" len="sm"/>
          </a:ln>
        </p:spPr>
      </p:cxnSp>
      <p:pic>
        <p:nvPicPr>
          <p:cNvPr id="5" name="Picture 4">
            <a:extLst>
              <a:ext uri="{FF2B5EF4-FFF2-40B4-BE49-F238E27FC236}">
                <a16:creationId xmlns:a16="http://schemas.microsoft.com/office/drawing/2014/main" id="{01072493-9185-E64D-89C2-91141FB350C3}"/>
              </a:ext>
            </a:extLst>
          </p:cNvPr>
          <p:cNvPicPr>
            <a:picLocks noChangeAspect="1"/>
          </p:cNvPicPr>
          <p:nvPr/>
        </p:nvPicPr>
        <p:blipFill>
          <a:blip r:embed="rId3"/>
          <a:stretch>
            <a:fillRect/>
          </a:stretch>
        </p:blipFill>
        <p:spPr>
          <a:xfrm>
            <a:off x="492923" y="1232000"/>
            <a:ext cx="11396743" cy="5372868"/>
          </a:xfrm>
          <a:prstGeom prst="rect">
            <a:avLst/>
          </a:prstGeom>
        </p:spPr>
      </p:pic>
    </p:spTree>
    <p:extLst>
      <p:ext uri="{BB962C8B-B14F-4D97-AF65-F5344CB8AC3E}">
        <p14:creationId xmlns:p14="http://schemas.microsoft.com/office/powerpoint/2010/main" val="512952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AF8DF3A394F24CABCB4C44CAA5C6E6" ma:contentTypeVersion="13" ma:contentTypeDescription="Create a new document." ma:contentTypeScope="" ma:versionID="a3ac82982d71bef368a51291c3395e3f">
  <xsd:schema xmlns:xsd="http://www.w3.org/2001/XMLSchema" xmlns:xs="http://www.w3.org/2001/XMLSchema" xmlns:p="http://schemas.microsoft.com/office/2006/metadata/properties" xmlns:ns3="76f4b1c1-7fb4-47e0-ba18-3d0b32346882" xmlns:ns4="e99119b3-dde4-4b98-9207-83bff848be47" targetNamespace="http://schemas.microsoft.com/office/2006/metadata/properties" ma:root="true" ma:fieldsID="6e8049aa1bc8ec511c5f4e6b827ee87f" ns3:_="" ns4:_="">
    <xsd:import namespace="76f4b1c1-7fb4-47e0-ba18-3d0b32346882"/>
    <xsd:import namespace="e99119b3-dde4-4b98-9207-83bff848be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4b1c1-7fb4-47e0-ba18-3d0b32346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9119b3-dde4-4b98-9207-83bff848be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941622-22B9-4BD3-9C87-A729B1EBE95A}">
  <ds:schemaRefs>
    <ds:schemaRef ds:uri="http://schemas.microsoft.com/sharepoint/v3/contenttype/forms"/>
  </ds:schemaRefs>
</ds:datastoreItem>
</file>

<file path=customXml/itemProps2.xml><?xml version="1.0" encoding="utf-8"?>
<ds:datastoreItem xmlns:ds="http://schemas.openxmlformats.org/officeDocument/2006/customXml" ds:itemID="{50CEAE10-B63D-4FED-8A63-3BE19DC8F80B}">
  <ds:schemaRef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http://schemas.microsoft.com/office/2006/metadata/properties"/>
    <ds:schemaRef ds:uri="http://schemas.microsoft.com/office/infopath/2007/PartnerControls"/>
    <ds:schemaRef ds:uri="e99119b3-dde4-4b98-9207-83bff848be47"/>
    <ds:schemaRef ds:uri="76f4b1c1-7fb4-47e0-ba18-3d0b32346882"/>
    <ds:schemaRef ds:uri="http://www.w3.org/XML/1998/namespace"/>
  </ds:schemaRefs>
</ds:datastoreItem>
</file>

<file path=customXml/itemProps3.xml><?xml version="1.0" encoding="utf-8"?>
<ds:datastoreItem xmlns:ds="http://schemas.openxmlformats.org/officeDocument/2006/customXml" ds:itemID="{86D73C43-6E01-4464-AF32-45DA6A046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f4b1c1-7fb4-47e0-ba18-3d0b32346882"/>
    <ds:schemaRef ds:uri="e99119b3-dde4-4b98-9207-83bff848b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6829</TotalTime>
  <Words>560</Words>
  <Application>Microsoft Office PowerPoint</Application>
  <PresentationFormat>Widescreen</PresentationFormat>
  <Paragraphs>59</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Maria Rodriguez Molano</dc:creator>
  <cp:lastModifiedBy>WYNS, Arthur</cp:lastModifiedBy>
  <cp:revision>47</cp:revision>
  <dcterms:created xsi:type="dcterms:W3CDTF">2020-08-26T14:29:07Z</dcterms:created>
  <dcterms:modified xsi:type="dcterms:W3CDTF">2020-09-08T14:38:54Z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0x010100B1AF8DF3A394F24CABCB4C44CAA5C6E6</vt:lpwstr>
  </property>
</Properties>
</file>