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handoutMasterIdLst>
    <p:handoutMasterId r:id="rId10"/>
  </p:handoutMasterIdLst>
  <p:sldIdLst>
    <p:sldId id="256" r:id="rId3"/>
    <p:sldId id="332" r:id="rId4"/>
    <p:sldId id="334" r:id="rId5"/>
    <p:sldId id="336" r:id="rId6"/>
    <p:sldId id="338" r:id="rId7"/>
    <p:sldId id="337" r:id="rId8"/>
  </p:sldIdLst>
  <p:sldSz cx="12192000" cy="6858000"/>
  <p:notesSz cx="9928225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KIR, Hamed " initials="HB" lastIdx="1" clrIdx="0">
    <p:extLst>
      <p:ext uri="{19B8F6BF-5375-455C-9EA6-DF929625EA0E}">
        <p15:presenceInfo xmlns:p15="http://schemas.microsoft.com/office/powerpoint/2012/main" userId="BAKIR, Hamed " providerId="None"/>
      </p:ext>
    </p:extLst>
  </p:cmAuthor>
  <p:cmAuthor id="2" name="AL-YOUSFI, Ahmad Basel" initials="AAB" lastIdx="3" clrIdx="1">
    <p:extLst>
      <p:ext uri="{19B8F6BF-5375-455C-9EA6-DF929625EA0E}">
        <p15:presenceInfo xmlns:p15="http://schemas.microsoft.com/office/powerpoint/2012/main" userId="S-1-5-21-344922455-3451468264-3965130816-11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48C8"/>
    <a:srgbClr val="1B43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99" autoAdjust="0"/>
    <p:restoredTop sz="77907" autoAdjust="0"/>
  </p:normalViewPr>
  <p:slideViewPr>
    <p:cSldViewPr snapToGrid="0">
      <p:cViewPr varScale="1">
        <p:scale>
          <a:sx n="90" d="100"/>
          <a:sy n="90" d="100"/>
        </p:scale>
        <p:origin x="12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082" cy="3408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3900" y="0"/>
            <a:ext cx="4302082" cy="3408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112C9B-A95B-4D1F-A3BD-D25F47680D66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864"/>
            <a:ext cx="4302082" cy="3408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3900" y="6456864"/>
            <a:ext cx="4302082" cy="3408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443DD0-DDF7-4D2F-92B2-5FA0EF340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7461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18" cy="3411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4414" y="0"/>
            <a:ext cx="4302118" cy="3411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D6085-99B5-438D-8E4E-2592AC508D8C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146" y="3271305"/>
            <a:ext cx="7943934" cy="26766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562"/>
            <a:ext cx="4302118" cy="3411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4414" y="6456562"/>
            <a:ext cx="4302118" cy="3411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C9679E-8D85-4290-AA4D-DD5B2BE51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93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9679E-8D85-4290-AA4D-DD5B2BE51DE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56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4138-EC5E-41F5-BB08-CCE2FA019DD8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4489-B465-4B7D-8C18-FD8A2B9697F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312" y="5467582"/>
            <a:ext cx="2606606" cy="10729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4247" b="28129"/>
          <a:stretch/>
        </p:blipFill>
        <p:spPr>
          <a:xfrm>
            <a:off x="9055100" y="2692400"/>
            <a:ext cx="3149600" cy="41783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312" y="5464836"/>
            <a:ext cx="2527300" cy="104027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812" y="628975"/>
            <a:ext cx="2659222" cy="172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40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4138-EC5E-41F5-BB08-CCE2FA019DD8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4489-B465-4B7D-8C18-FD8A2B9697F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5726668"/>
            <a:ext cx="10058400" cy="11313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93400"/>
            <a:ext cx="2069383" cy="8517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20" y="5675868"/>
            <a:ext cx="1647389" cy="106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931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4138-EC5E-41F5-BB08-CCE2FA019DD8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4489-B465-4B7D-8C18-FD8A2B9697F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5726668"/>
            <a:ext cx="10058400" cy="11313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93400"/>
            <a:ext cx="2069383" cy="8517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20" y="5675868"/>
            <a:ext cx="1647389" cy="106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37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2FB1-3F58-4B45-8684-35177F3E336C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10A0-3BBC-44EF-BE0F-1746E4A91E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435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2FB1-3F58-4B45-8684-35177F3E336C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10A0-3BBC-44EF-BE0F-1746E4A91E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313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2FB1-3F58-4B45-8684-35177F3E336C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10A0-3BBC-44EF-BE0F-1746E4A91E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886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2FB1-3F58-4B45-8684-35177F3E336C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10A0-3BBC-44EF-BE0F-1746E4A91E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2FB1-3F58-4B45-8684-35177F3E336C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10A0-3BBC-44EF-BE0F-1746E4A91E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68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2FB1-3F58-4B45-8684-35177F3E336C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10A0-3BBC-44EF-BE0F-1746E4A91E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930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2FB1-3F58-4B45-8684-35177F3E336C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10A0-3BBC-44EF-BE0F-1746E4A91E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6144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2FB1-3F58-4B45-8684-35177F3E336C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10A0-3BBC-44EF-BE0F-1746E4A91E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740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4138-EC5E-41F5-BB08-CCE2FA019DD8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4489-B465-4B7D-8C18-FD8A2B9697F6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5726668"/>
            <a:ext cx="10058400" cy="11313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93400"/>
            <a:ext cx="2069383" cy="8517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20" y="5675868"/>
            <a:ext cx="1647389" cy="106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0079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2FB1-3F58-4B45-8684-35177F3E336C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10A0-3BBC-44EF-BE0F-1746E4A91E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5998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2FB1-3F58-4B45-8684-35177F3E336C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10A0-3BBC-44EF-BE0F-1746E4A91E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0052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2FB1-3F58-4B45-8684-35177F3E336C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10A0-3BBC-44EF-BE0F-1746E4A91E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566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4138-EC5E-41F5-BB08-CCE2FA019DD8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4489-B465-4B7D-8C18-FD8A2B9697F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5726668"/>
            <a:ext cx="10058400" cy="11313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93400"/>
            <a:ext cx="2069383" cy="8517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20" y="5675868"/>
            <a:ext cx="1647389" cy="106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66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4138-EC5E-41F5-BB08-CCE2FA019DD8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4489-B465-4B7D-8C18-FD8A2B9697F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5726668"/>
            <a:ext cx="10058400" cy="11313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93400"/>
            <a:ext cx="2069383" cy="8517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20" y="5675868"/>
            <a:ext cx="1647389" cy="106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94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4138-EC5E-41F5-BB08-CCE2FA019DD8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4489-B465-4B7D-8C18-FD8A2B9697F6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5726668"/>
            <a:ext cx="10058400" cy="113133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93400"/>
            <a:ext cx="2069383" cy="8517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20" y="5675868"/>
            <a:ext cx="1647389" cy="106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65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4138-EC5E-41F5-BB08-CCE2FA019DD8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4489-B465-4B7D-8C18-FD8A2B9697F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5726668"/>
            <a:ext cx="10058400" cy="11313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93400"/>
            <a:ext cx="2069383" cy="8517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20" y="5675868"/>
            <a:ext cx="1647389" cy="106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174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4138-EC5E-41F5-BB08-CCE2FA019DD8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4489-B465-4B7D-8C18-FD8A2B9697F6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5726668"/>
            <a:ext cx="10058400" cy="11313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93400"/>
            <a:ext cx="2069383" cy="8517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20" y="5675868"/>
            <a:ext cx="1647389" cy="106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98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4138-EC5E-41F5-BB08-CCE2FA019DD8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4489-B465-4B7D-8C18-FD8A2B9697F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5726668"/>
            <a:ext cx="10058400" cy="11313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93400"/>
            <a:ext cx="2069383" cy="8517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20" y="5675868"/>
            <a:ext cx="1647389" cy="106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26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4138-EC5E-41F5-BB08-CCE2FA019DD8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4489-B465-4B7D-8C18-FD8A2B9697F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5726668"/>
            <a:ext cx="10058400" cy="11313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93400"/>
            <a:ext cx="2069383" cy="8517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20" y="5675868"/>
            <a:ext cx="1647389" cy="106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49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44138-EC5E-41F5-BB08-CCE2FA019DD8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F4489-B465-4B7D-8C18-FD8A2B969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076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32FB1-3F58-4B45-8684-35177F3E336C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F10A0-3BBC-44EF-BE0F-1746E4A91E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17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462" y="749751"/>
            <a:ext cx="8037440" cy="2254102"/>
          </a:xfrm>
        </p:spPr>
        <p:txBody>
          <a:bodyPr/>
          <a:lstStyle/>
          <a:p>
            <a:pPr algn="l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44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</a:rPr>
              <a:t>Regional Framework for Action on Heath and Climate Change 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br>
              <a:rPr lang="en-US" sz="4400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US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17462" y="5088366"/>
            <a:ext cx="5223940" cy="1208243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Hamed Bakir</a:t>
            </a:r>
          </a:p>
          <a:p>
            <a:pPr algn="l"/>
            <a:r>
              <a:rPr lang="en-GB" sz="1400" b="1" dirty="0" smtClean="0">
                <a:solidFill>
                  <a:schemeClr val="accent1">
                    <a:lumMod val="50000"/>
                  </a:schemeClr>
                </a:solidFill>
              </a:rPr>
              <a:t>Regional Advisor, WASH, Climate Change and Health</a:t>
            </a:r>
          </a:p>
          <a:p>
            <a:pPr algn="l"/>
            <a:r>
              <a:rPr lang="en-GB" sz="1400" b="1" dirty="0" smtClean="0">
                <a:solidFill>
                  <a:schemeClr val="accent1">
                    <a:lumMod val="50000"/>
                  </a:schemeClr>
                </a:solidFill>
              </a:rPr>
              <a:t>WHO/EMRO/CEHA</a:t>
            </a:r>
          </a:p>
          <a:p>
            <a:pPr algn="l"/>
            <a:endParaRPr lang="en-GB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r>
              <a:rPr lang="en-GB" sz="1400" b="1" dirty="0" smtClean="0">
                <a:solidFill>
                  <a:schemeClr val="accent1">
                    <a:lumMod val="50000"/>
                  </a:schemeClr>
                </a:solidFill>
              </a:rPr>
              <a:t>bakirh@who.int</a:t>
            </a:r>
          </a:p>
        </p:txBody>
      </p:sp>
    </p:spTree>
    <p:extLst>
      <p:ext uri="{BB962C8B-B14F-4D97-AF65-F5344CB8AC3E}">
        <p14:creationId xmlns:p14="http://schemas.microsoft.com/office/powerpoint/2010/main" val="335394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EMRO’s Response to protect health from climate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9390321" cy="4351338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55</a:t>
            </a:r>
            <a:r>
              <a:rPr lang="en-US" baseline="30000" dirty="0" smtClean="0"/>
              <a:t>th</a:t>
            </a:r>
            <a:r>
              <a:rPr lang="en-US" dirty="0" smtClean="0"/>
              <a:t> RC (2008) endorsed a regional framework for action by Member States</a:t>
            </a:r>
          </a:p>
          <a:p>
            <a:endParaRPr lang="en-US" dirty="0" smtClean="0"/>
          </a:p>
          <a:p>
            <a:r>
              <a:rPr lang="en-US" dirty="0" smtClean="0"/>
              <a:t>64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 smtClean="0"/>
              <a:t>RC (2017) updated </a:t>
            </a:r>
            <a:r>
              <a:rPr lang="en-US" dirty="0"/>
              <a:t>the framework for </a:t>
            </a:r>
            <a:r>
              <a:rPr lang="en-US" dirty="0" smtClean="0"/>
              <a:t>action and renewed its endorsement as the public health response to climate change 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034" y="1599647"/>
            <a:ext cx="10595766" cy="1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32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b="1" dirty="0">
                <a:solidFill>
                  <a:schemeClr val="tx2"/>
                </a:solidFill>
              </a:rPr>
              <a:t>The </a:t>
            </a:r>
            <a:r>
              <a:rPr lang="en-US" sz="5400" b="1" dirty="0">
                <a:solidFill>
                  <a:schemeClr val="tx2"/>
                </a:solidFill>
              </a:rPr>
              <a:t>4 </a:t>
            </a:r>
            <a:r>
              <a:rPr lang="en-US" sz="3600" b="1" dirty="0">
                <a:solidFill>
                  <a:schemeClr val="tx2"/>
                </a:solidFill>
              </a:rPr>
              <a:t>Pillars of the Regional Framework for Action on Health and Climate </a:t>
            </a:r>
            <a:r>
              <a:rPr lang="en-US" sz="3600" b="1" dirty="0" smtClean="0">
                <a:solidFill>
                  <a:schemeClr val="tx2"/>
                </a:solidFill>
              </a:rPr>
              <a:t>Change</a:t>
            </a:r>
            <a:br>
              <a:rPr lang="en-US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chemeClr val="tx2"/>
                </a:solidFill>
              </a:rPr>
              <a:t> </a:t>
            </a:r>
            <a:br>
              <a:rPr lang="en-US" sz="3600" b="1" dirty="0" smtClean="0">
                <a:solidFill>
                  <a:schemeClr val="tx2"/>
                </a:solidFill>
              </a:rPr>
            </a:br>
            <a:endParaRPr lang="en-US" sz="36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/>
              <a:t>Health miniseries to </a:t>
            </a:r>
            <a:r>
              <a:rPr lang="en-US" sz="2400" b="1" dirty="0"/>
              <a:t>lead the </a:t>
            </a:r>
            <a:r>
              <a:rPr lang="en-US" sz="2400" b="1" dirty="0"/>
              <a:t>health protection </a:t>
            </a:r>
            <a:r>
              <a:rPr lang="en-US" sz="2400" b="1" dirty="0"/>
              <a:t>from </a:t>
            </a:r>
            <a:r>
              <a:rPr lang="en-US" sz="2400" b="1" dirty="0"/>
              <a:t>climate </a:t>
            </a:r>
            <a:r>
              <a:rPr lang="en-US" sz="2400" b="1" dirty="0"/>
              <a:t>change through governance, policy and engagement</a:t>
            </a:r>
          </a:p>
          <a:p>
            <a:pPr marL="457200" indent="-457200">
              <a:buAutoNum type="arabicPeriod"/>
            </a:pPr>
            <a:r>
              <a:rPr lang="en-US" sz="2400" dirty="0"/>
              <a:t>Health ministries to build  </a:t>
            </a:r>
            <a:r>
              <a:rPr lang="en-US" sz="2400" b="1" dirty="0"/>
              <a:t>health systems resilience to climate change through  robust surveillance, early warning and preparedness and response capacity</a:t>
            </a:r>
          </a:p>
          <a:p>
            <a:pPr marL="457200" indent="-457200">
              <a:buAutoNum type="arabicPeriod"/>
            </a:pPr>
            <a:r>
              <a:rPr lang="en-US" sz="2400" b="1" dirty="0"/>
              <a:t>Multi-sectoral action (environmental health) </a:t>
            </a:r>
            <a:r>
              <a:rPr lang="en-US" sz="2400" dirty="0"/>
              <a:t>to interrupt the pathways by which climate change affects health</a:t>
            </a:r>
          </a:p>
          <a:p>
            <a:pPr marL="457200" indent="-457200">
              <a:buAutoNum type="arabicPeriod"/>
            </a:pPr>
            <a:r>
              <a:rPr lang="en-US" sz="2400" b="1" dirty="0"/>
              <a:t>Mobilizing human and financial support </a:t>
            </a:r>
            <a:r>
              <a:rPr lang="en-US" sz="2400" dirty="0"/>
              <a:t>for the public health response to climate change   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068" y="1611433"/>
            <a:ext cx="10601863" cy="1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612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851" y="274638"/>
            <a:ext cx="9746629" cy="114300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Pillar 1: Health miniseries to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lead the health protection from climate change through governance, policy and engagement</a:t>
            </a:r>
            <a:b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Governance:</a:t>
            </a:r>
          </a:p>
          <a:p>
            <a:pPr marL="857250" lvl="1" indent="-457200"/>
            <a:r>
              <a:rPr lang="en-US" sz="1800" dirty="0"/>
              <a:t>A focal point on health and climate change is assigned the responsibility for facilitating and coordinating the development of the public health response</a:t>
            </a:r>
          </a:p>
          <a:p>
            <a:pPr marL="0" indent="0">
              <a:buNone/>
            </a:pPr>
            <a:r>
              <a:rPr lang="en-US" dirty="0"/>
              <a:t>Policy:</a:t>
            </a:r>
          </a:p>
          <a:p>
            <a:pPr lvl="1"/>
            <a:r>
              <a:rPr lang="en-US" dirty="0"/>
              <a:t>A national policy and action plan on health and climate change is developed and interacted into the national health strategy and policy </a:t>
            </a:r>
          </a:p>
          <a:p>
            <a:pPr marL="57150" indent="0">
              <a:buNone/>
            </a:pPr>
            <a:r>
              <a:rPr lang="en-US" dirty="0"/>
              <a:t>Engagement:</a:t>
            </a:r>
          </a:p>
          <a:p>
            <a:pPr marL="914400" lvl="1" indent="-457200"/>
            <a:r>
              <a:rPr lang="en-US" dirty="0"/>
              <a:t>The national policy on health and climate change is integrated into the national policy on climate change</a:t>
            </a:r>
          </a:p>
          <a:p>
            <a:pPr marL="914400" lvl="1" indent="-457200"/>
            <a:r>
              <a:rPr lang="en-US" dirty="0"/>
              <a:t>Health co-benefits of adaptation and mitigations measures within other sectors are quantified.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41" y="1667115"/>
            <a:ext cx="10607959" cy="1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5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2801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a typeface="+mn-ea"/>
                <a:cs typeface="+mn-cs"/>
              </a:rPr>
              <a:t>Pillar 2: health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a typeface="+mn-ea"/>
                <a:cs typeface="+mn-cs"/>
              </a:rPr>
              <a:t>systems resilience to climate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a typeface="+mn-ea"/>
                <a:cs typeface="+mn-cs"/>
              </a:rPr>
              <a:t>change and the need for climate services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7926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Surveillance:</a:t>
            </a:r>
          </a:p>
          <a:p>
            <a:pPr lvl="1"/>
            <a:r>
              <a:rPr lang="en-US" dirty="0"/>
              <a:t>H</a:t>
            </a:r>
            <a:r>
              <a:rPr lang="en-US" dirty="0"/>
              <a:t>ealth vulnerability and adaptation assessment </a:t>
            </a:r>
          </a:p>
          <a:p>
            <a:pPr lvl="1"/>
            <a:r>
              <a:rPr lang="en-US" dirty="0"/>
              <a:t>Early warning system though enhancing disease surveillance links to climate and environmental change </a:t>
            </a:r>
          </a:p>
          <a:p>
            <a:pPr marL="0" indent="0">
              <a:buNone/>
            </a:pPr>
            <a:r>
              <a:rPr lang="en-US" dirty="0"/>
              <a:t>Climate-informed health programming: </a:t>
            </a:r>
          </a:p>
          <a:p>
            <a:pPr lvl="1"/>
            <a:r>
              <a:rPr lang="en-US" dirty="0"/>
              <a:t>Strategic plans for climate-sensitive health </a:t>
            </a:r>
            <a:r>
              <a:rPr lang="en-US" dirty="0" err="1"/>
              <a:t>programmes</a:t>
            </a:r>
            <a:r>
              <a:rPr lang="en-US" dirty="0"/>
              <a:t> are adjusted to counter  climate impacts</a:t>
            </a:r>
          </a:p>
          <a:p>
            <a:pPr marL="0" indent="0">
              <a:buNone/>
            </a:pPr>
            <a:r>
              <a:rPr lang="en-US" dirty="0"/>
              <a:t>Health </a:t>
            </a:r>
            <a:r>
              <a:rPr lang="en-US" dirty="0" smtClean="0"/>
              <a:t>workforce: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is trained and contingency plans are developed to respond to shock events</a:t>
            </a:r>
          </a:p>
          <a:p>
            <a:pPr marL="0" indent="0">
              <a:buNone/>
            </a:pPr>
            <a:r>
              <a:rPr lang="en-US" dirty="0"/>
              <a:t>Health </a:t>
            </a:r>
            <a:r>
              <a:rPr lang="en-US" dirty="0" smtClean="0"/>
              <a:t>infrastructures:</a:t>
            </a:r>
          </a:p>
          <a:p>
            <a:pPr lvl="1"/>
            <a:r>
              <a:rPr lang="en-US" dirty="0" smtClean="0"/>
              <a:t>vulnerability </a:t>
            </a:r>
            <a:r>
              <a:rPr lang="en-US" dirty="0"/>
              <a:t>to climate events is regularly assessed and </a:t>
            </a:r>
            <a:r>
              <a:rPr lang="en-US" dirty="0" smtClean="0"/>
              <a:t>resilience enhanced 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19416"/>
            <a:ext cx="10601863" cy="1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978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1316471"/>
              </p:ext>
            </p:extLst>
          </p:nvPr>
        </p:nvGraphicFramePr>
        <p:xfrm>
          <a:off x="1185863" y="79375"/>
          <a:ext cx="9764712" cy="676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cument" r:id="rId3" imgW="5486945" imgH="3809019" progId="Word.Document.12">
                  <p:embed/>
                </p:oleObj>
              </mc:Choice>
              <mc:Fallback>
                <p:oleObj name="Document" r:id="rId3" imgW="5486945" imgH="3809019" progId="Word.Document.12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85863" y="79375"/>
                        <a:ext cx="9764712" cy="6761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lowchart: Alternate Process 5"/>
          <p:cNvSpPr/>
          <p:nvPr/>
        </p:nvSpPr>
        <p:spPr>
          <a:xfrm>
            <a:off x="995970" y="692696"/>
            <a:ext cx="720080" cy="4320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prstClr val="white"/>
                </a:solidFill>
                <a:latin typeface="Calibri"/>
              </a:rPr>
              <a:t>Pillar 1</a:t>
            </a:r>
            <a:endParaRPr lang="en-US" sz="1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995970" y="1582877"/>
            <a:ext cx="720080" cy="4320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prstClr val="white"/>
                </a:solidFill>
                <a:latin typeface="Calibri"/>
              </a:rPr>
              <a:t>Pillar 2</a:t>
            </a:r>
            <a:endParaRPr lang="en-US" sz="1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995970" y="2439398"/>
            <a:ext cx="720080" cy="4320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prstClr val="white"/>
                </a:solidFill>
                <a:latin typeface="Calibri"/>
              </a:rPr>
              <a:t>Pillar 1</a:t>
            </a:r>
            <a:endParaRPr lang="en-US" sz="1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995970" y="3258235"/>
            <a:ext cx="720080" cy="4320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prstClr val="white"/>
                </a:solidFill>
                <a:latin typeface="Calibri"/>
              </a:rPr>
              <a:t>Pillar 2</a:t>
            </a:r>
            <a:endParaRPr lang="en-US" sz="1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Flowchart: Alternate Process 9"/>
          <p:cNvSpPr/>
          <p:nvPr/>
        </p:nvSpPr>
        <p:spPr>
          <a:xfrm>
            <a:off x="995970" y="3938668"/>
            <a:ext cx="720080" cy="4320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prstClr val="white"/>
                </a:solidFill>
                <a:latin typeface="Calibri"/>
              </a:rPr>
              <a:t>Pillar 2</a:t>
            </a:r>
            <a:endParaRPr lang="en-US" sz="1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979340" y="4665334"/>
            <a:ext cx="720080" cy="4320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prstClr val="white"/>
                </a:solidFill>
                <a:latin typeface="Calibri"/>
              </a:rPr>
              <a:t>Pillar 2</a:t>
            </a:r>
            <a:endParaRPr lang="en-US" sz="1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Flowchart: Alternate Process 11"/>
          <p:cNvSpPr/>
          <p:nvPr/>
        </p:nvSpPr>
        <p:spPr>
          <a:xfrm>
            <a:off x="979340" y="5652260"/>
            <a:ext cx="720080" cy="4320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prstClr val="white"/>
                </a:solidFill>
                <a:latin typeface="Calibri"/>
              </a:rPr>
              <a:t>Pillar 2</a:t>
            </a:r>
            <a:endParaRPr lang="en-US" sz="14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5156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26818</TotalTime>
  <Words>332</Words>
  <Application>Microsoft Office PowerPoint</Application>
  <PresentationFormat>Widescreen</PresentationFormat>
  <Paragraphs>42</Paragraphs>
  <Slides>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1_Office Theme</vt:lpstr>
      <vt:lpstr>Microsoft Word Document</vt:lpstr>
      <vt:lpstr> Regional Framework for Action on Heath and Climate Change   </vt:lpstr>
      <vt:lpstr>EMRO’s Response to protect health from climate change</vt:lpstr>
      <vt:lpstr>The 4 Pillars of the Regional Framework for Action on Health and Climate Change   </vt:lpstr>
      <vt:lpstr>Pillar 1: Health miniseries to lead the health protection from climate change through governance, policy and engagement </vt:lpstr>
      <vt:lpstr>Pillar 2: health systems resilience to climate change and the need for climate services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Elhadary, Mr Kareem    ITT/CSS</dc:creator>
  <cp:lastModifiedBy>BAKIR, Hamed </cp:lastModifiedBy>
  <cp:revision>242</cp:revision>
  <cp:lastPrinted>2019-09-04T07:45:42Z</cp:lastPrinted>
  <dcterms:created xsi:type="dcterms:W3CDTF">2018-12-05T19:17:46Z</dcterms:created>
  <dcterms:modified xsi:type="dcterms:W3CDTF">2020-03-02T11:37:22Z</dcterms:modified>
</cp:coreProperties>
</file>