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1.xml" ContentType="application/vnd.openxmlformats-officedocument.presentationml.tags+xml"/>
  <Override PartName="/ppt/notesSlides/notesSlide1.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tags/tag118.xml" ContentType="application/vnd.openxmlformats-officedocument.presentationml.tags+xml"/>
  <Override PartName="/ppt/notesSlides/notesSlide4.xml" ContentType="application/vnd.openxmlformats-officedocument.presentationml.notesSlide+xml"/>
  <Override PartName="/ppt/tags/tag119.xml" ContentType="application/vnd.openxmlformats-officedocument.presentationml.tags+xml"/>
  <Override PartName="/ppt/notesSlides/notesSlide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notesSlides/notesSlide15.xml" ContentType="application/vnd.openxmlformats-officedocument.presentationml.notesSlide+xml"/>
  <Override PartName="/ppt/tags/tag124.xml" ContentType="application/vnd.openxmlformats-officedocument.presentationml.tags+xml"/>
  <Override PartName="/ppt/notesSlides/notesSlide16.xml" ContentType="application/vnd.openxmlformats-officedocument.presentationml.notesSlide+xml"/>
  <Override PartName="/ppt/tags/tag125.xml" ContentType="application/vnd.openxmlformats-officedocument.presentationml.tags+xml"/>
  <Override PartName="/ppt/notesSlides/notesSlide17.xml" ContentType="application/vnd.openxmlformats-officedocument.presentationml.notesSlide+xml"/>
  <Override PartName="/ppt/tags/tag126.xml" ContentType="application/vnd.openxmlformats-officedocument.presentationml.tags+xml"/>
  <Override PartName="/ppt/notesSlides/notesSlide18.xml" ContentType="application/vnd.openxmlformats-officedocument.presentationml.notesSlide+xml"/>
  <Override PartName="/ppt/tags/tag127.xml" ContentType="application/vnd.openxmlformats-officedocument.presentationml.tags+xml"/>
  <Override PartName="/ppt/notesSlides/notesSlide19.xml" ContentType="application/vnd.openxmlformats-officedocument.presentationml.notesSlide+xml"/>
  <Override PartName="/ppt/tags/tag128.xml" ContentType="application/vnd.openxmlformats-officedocument.presentationml.tags+xml"/>
  <Override PartName="/ppt/notesSlides/notesSlide20.xml" ContentType="application/vnd.openxmlformats-officedocument.presentationml.notesSlide+xml"/>
  <Override PartName="/ppt/tags/tag129.xml" ContentType="application/vnd.openxmlformats-officedocument.presentationml.tags+xml"/>
  <Override PartName="/ppt/notesSlides/notesSlide21.xml" ContentType="application/vnd.openxmlformats-officedocument.presentationml.notesSlide+xml"/>
  <Override PartName="/ppt/tags/tag13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1.xml" ContentType="application/vnd.openxmlformats-officedocument.presentationml.tags+xml"/>
  <Override PartName="/ppt/notesSlides/notesSlide25.xml" ContentType="application/vnd.openxmlformats-officedocument.presentationml.notesSlide+xml"/>
  <Override PartName="/ppt/tags/tag132.xml" ContentType="application/vnd.openxmlformats-officedocument.presentationml.tags+xml"/>
  <Override PartName="/ppt/notesSlides/notesSlide26.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4"/>
  </p:sldMasterIdLst>
  <p:notesMasterIdLst>
    <p:notesMasterId r:id="rId36"/>
  </p:notesMasterIdLst>
  <p:handoutMasterIdLst>
    <p:handoutMasterId r:id="rId37"/>
  </p:handoutMasterIdLst>
  <p:sldIdLst>
    <p:sldId id="2147375050" r:id="rId5"/>
    <p:sldId id="2147375051" r:id="rId6"/>
    <p:sldId id="2147375056" r:id="rId7"/>
    <p:sldId id="2147375092" r:id="rId8"/>
    <p:sldId id="2147375066" r:id="rId9"/>
    <p:sldId id="2147375067" r:id="rId10"/>
    <p:sldId id="2147375068" r:id="rId11"/>
    <p:sldId id="2147375112" r:id="rId12"/>
    <p:sldId id="2147375069" r:id="rId13"/>
    <p:sldId id="2147375070" r:id="rId14"/>
    <p:sldId id="2147375071" r:id="rId15"/>
    <p:sldId id="2147375113" r:id="rId16"/>
    <p:sldId id="2147375114" r:id="rId17"/>
    <p:sldId id="2147375151" r:id="rId18"/>
    <p:sldId id="2147375152" r:id="rId19"/>
    <p:sldId id="2147375093" r:id="rId20"/>
    <p:sldId id="2147375073" r:id="rId21"/>
    <p:sldId id="256" r:id="rId22"/>
    <p:sldId id="2147375094" r:id="rId23"/>
    <p:sldId id="2147375052" r:id="rId24"/>
    <p:sldId id="2147375115" r:id="rId25"/>
    <p:sldId id="2147375074" r:id="rId26"/>
    <p:sldId id="2147375137" r:id="rId27"/>
    <p:sldId id="2147375075" r:id="rId28"/>
    <p:sldId id="2147375097" r:id="rId29"/>
    <p:sldId id="2147375076" r:id="rId30"/>
    <p:sldId id="2147375077" r:id="rId31"/>
    <p:sldId id="2147375091" r:id="rId32"/>
    <p:sldId id="2147375098" r:id="rId33"/>
    <p:sldId id="2147375078" r:id="rId34"/>
    <p:sldId id="2147375153" r:id="rId35"/>
  </p:sldIdLst>
  <p:sldSz cx="12192000" cy="6858000"/>
  <p:notesSz cx="6669088" cy="9872663"/>
  <p:embeddedFontLst>
    <p:embeddedFont>
      <p:font typeface="Calibri" panose="020F0502020204030204" pitchFamily="3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350AC0-3D1F-44F1-A7A2-9CC4B70A4EAE}">
          <p14:sldIdLst>
            <p14:sldId id="2147375050"/>
            <p14:sldId id="2147375051"/>
            <p14:sldId id="2147375056"/>
          </p14:sldIdLst>
        </p14:section>
        <p14:section name="Section 1 Overview of vaccine" id="{92C12765-6762-482C-833C-A675463524ED}">
          <p14:sldIdLst>
            <p14:sldId id="2147375092"/>
            <p14:sldId id="2147375066"/>
            <p14:sldId id="2147375067"/>
            <p14:sldId id="2147375068"/>
            <p14:sldId id="2147375112"/>
            <p14:sldId id="2147375069"/>
            <p14:sldId id="2147375070"/>
            <p14:sldId id="2147375071"/>
            <p14:sldId id="2147375113"/>
            <p14:sldId id="2147375114"/>
            <p14:sldId id="2147375151"/>
            <p14:sldId id="2147375152"/>
          </p14:sldIdLst>
        </p14:section>
        <p14:section name="Section 2 Safety monitoring and regulatory considerations" id="{73F7E4B1-C668-49FB-8F5F-5F34AD9697F4}">
          <p14:sldIdLst>
            <p14:sldId id="2147375093"/>
            <p14:sldId id="2147375073"/>
            <p14:sldId id="256"/>
          </p14:sldIdLst>
        </p14:section>
        <p14:section name="Section 3 Adminstering Pfizer vaccine" id="{4ED8B99C-FE1E-4E4D-8FD2-4E41858A2FF2}">
          <p14:sldIdLst>
            <p14:sldId id="2147375094"/>
            <p14:sldId id="2147375052"/>
            <p14:sldId id="2147375115"/>
            <p14:sldId id="2147375074"/>
            <p14:sldId id="2147375137"/>
            <p14:sldId id="2147375075"/>
          </p14:sldIdLst>
        </p14:section>
        <p14:section name="Section 6 Indeminification and Liability" id="{4708FCA5-438C-46AF-8454-94A43C0190EA}">
          <p14:sldIdLst>
            <p14:sldId id="2147375097"/>
            <p14:sldId id="2147375076"/>
            <p14:sldId id="2147375077"/>
            <p14:sldId id="2147375091"/>
          </p14:sldIdLst>
        </p14:section>
        <p14:section name="Acceptance and Uptake" id="{723271AA-B368-48A4-8410-FBBE63A81D8C}">
          <p14:sldIdLst>
            <p14:sldId id="2147375098"/>
            <p14:sldId id="2147375078"/>
            <p14:sldId id="2147375153"/>
          </p14:sldIdLst>
        </p14:section>
      </p14:sectionLst>
    </p:ex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4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AFF"/>
    <a:srgbClr val="4D4D4D"/>
    <a:srgbClr val="FF8F8A"/>
    <a:srgbClr val="B2B2B2"/>
    <a:srgbClr val="ED7D31"/>
    <a:srgbClr val="70AD47"/>
    <a:srgbClr val="F2A4A6"/>
    <a:srgbClr val="969696"/>
    <a:srgbClr val="D6DCE4"/>
    <a:srgbClr val="8B0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724D6-516B-4BEF-883D-9FFA803B2379}" v="87" dt="2021-10-05T12:00:01.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96" autoAdjust="0"/>
    <p:restoredTop sz="86392" autoAdjust="0"/>
  </p:normalViewPr>
  <p:slideViewPr>
    <p:cSldViewPr snapToGrid="0">
      <p:cViewPr varScale="1">
        <p:scale>
          <a:sx n="110" d="100"/>
          <a:sy n="110" d="100"/>
        </p:scale>
        <p:origin x="1050" y="108"/>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4518"/>
    </p:cViewPr>
  </p:sorterViewPr>
  <p:notesViewPr>
    <p:cSldViewPr snapToGrid="0">
      <p:cViewPr>
        <p:scale>
          <a:sx n="75" d="100"/>
          <a:sy n="75" d="100"/>
        </p:scale>
        <p:origin x="2040" y="-6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1"/>
            <a:ext cx="2890336" cy="494134"/>
          </a:xfrm>
          <a:prstGeom prst="rect">
            <a:avLst/>
          </a:prstGeom>
        </p:spPr>
        <p:txBody>
          <a:bodyPr vert="horz" lIns="90425" tIns="45213" rIns="90425" bIns="45213"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777263" y="1"/>
            <a:ext cx="2890336" cy="494134"/>
          </a:xfrm>
          <a:prstGeom prst="rect">
            <a:avLst/>
          </a:prstGeom>
        </p:spPr>
        <p:txBody>
          <a:bodyPr vert="horz" lIns="90425" tIns="45213" rIns="90425" bIns="45213" rtlCol="0"/>
          <a:lstStyle>
            <a:lvl1pPr algn="r">
              <a:defRPr sz="1200"/>
            </a:lvl1pPr>
          </a:lstStyle>
          <a:p>
            <a:fld id="{A6BD5B6C-20AF-4F0F-889A-7AADC7535123}" type="datetime3">
              <a:rPr lang="en-US" smtClean="0"/>
              <a:pPr/>
              <a:t>26 November 2021</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9378529"/>
            <a:ext cx="2890336" cy="494134"/>
          </a:xfrm>
          <a:prstGeom prst="rect">
            <a:avLst/>
          </a:prstGeom>
        </p:spPr>
        <p:txBody>
          <a:bodyPr vert="horz" lIns="90425" tIns="45213" rIns="90425" bIns="4521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777263" y="9378529"/>
            <a:ext cx="2890336" cy="494134"/>
          </a:xfrm>
          <a:prstGeom prst="rect">
            <a:avLst/>
          </a:prstGeom>
        </p:spPr>
        <p:txBody>
          <a:bodyPr vert="horz" lIns="90425" tIns="45213" rIns="90425" bIns="45213" rtlCol="0" anchor="b"/>
          <a:lstStyle>
            <a:lvl1pPr algn="r">
              <a:defRPr sz="1200"/>
            </a:lvl1pPr>
          </a:lstStyle>
          <a:p>
            <a:fld id="{D2610F73-99D1-48E7-A408-B5EB5C8393F8}" type="slidenum">
              <a:rPr lang="en-US" smtClean="0"/>
              <a:pPr/>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5347"/>
          </a:xfrm>
          <a:prstGeom prst="rect">
            <a:avLst/>
          </a:prstGeom>
        </p:spPr>
        <p:txBody>
          <a:bodyPr vert="horz" lIns="904250" tIns="46591" rIns="93183" bIns="46591" rtlCol="0"/>
          <a:lstStyle>
            <a:lvl1pPr algn="l">
              <a:defRPr sz="9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3" name="Date Placeholder 2"/>
          <p:cNvSpPr>
            <a:spLocks noGrp="1"/>
          </p:cNvSpPr>
          <p:nvPr>
            <p:ph type="dt" idx="1"/>
          </p:nvPr>
        </p:nvSpPr>
        <p:spPr>
          <a:xfrm>
            <a:off x="3777607" y="1"/>
            <a:ext cx="2889938" cy="495347"/>
          </a:xfrm>
          <a:prstGeom prst="rect">
            <a:avLst/>
          </a:prstGeom>
        </p:spPr>
        <p:txBody>
          <a:bodyPr vert="horz" lIns="93183" tIns="46591" rIns="904250" bIns="46591" rtlCol="0"/>
          <a:lstStyle>
            <a:lvl1pPr algn="r">
              <a:defRPr sz="900">
                <a:latin typeface="Arial" panose="020B0604020202020204" pitchFamily="34" charset="0"/>
                <a:cs typeface="Arial" panose="020B0604020202020204" pitchFamily="34" charset="0"/>
                <a:sym typeface="Arial" panose="020B0604020202020204" pitchFamily="34" charset="0"/>
              </a:defRPr>
            </a:lvl1pPr>
          </a:lstStyle>
          <a:p>
            <a:fld id="{1DF34805-1F01-4BDA-A8CA-FCEA2B4BC8D0}" type="datetime3">
              <a:rPr lang="en-US" smtClean="0"/>
              <a:pPr/>
              <a:t>26 November 2021</a:t>
            </a:fld>
            <a:endParaRPr lang="en-US" dirty="0"/>
          </a:p>
        </p:txBody>
      </p:sp>
      <p:sp>
        <p:nvSpPr>
          <p:cNvPr id="4" name="Slide Image Placeholder 3"/>
          <p:cNvSpPr>
            <a:spLocks noGrp="1" noRot="1" noChangeAspect="1"/>
          </p:cNvSpPr>
          <p:nvPr>
            <p:ph type="sldImg" idx="2"/>
          </p:nvPr>
        </p:nvSpPr>
        <p:spPr>
          <a:xfrm>
            <a:off x="373063" y="592138"/>
            <a:ext cx="5922962" cy="3332162"/>
          </a:xfrm>
          <a:prstGeom prst="rect">
            <a:avLst/>
          </a:prstGeom>
          <a:noFill/>
          <a:ln w="6350">
            <a:solidFill>
              <a:prstClr val="black"/>
            </a:solidFill>
          </a:ln>
        </p:spPr>
        <p:txBody>
          <a:bodyPr vert="horz" lIns="93183" tIns="46591" rIns="93183" bIns="46591" rtlCol="0" anchor="ctr"/>
          <a:lstStyle/>
          <a:p>
            <a:endParaRPr lang="en-US" dirty="0"/>
          </a:p>
        </p:txBody>
      </p:sp>
      <p:sp>
        <p:nvSpPr>
          <p:cNvPr id="6" name="Footer Placeholder 5"/>
          <p:cNvSpPr>
            <a:spLocks noGrp="1"/>
          </p:cNvSpPr>
          <p:nvPr>
            <p:ph type="ftr" sz="quarter" idx="4"/>
          </p:nvPr>
        </p:nvSpPr>
        <p:spPr>
          <a:xfrm>
            <a:off x="0" y="9377317"/>
            <a:ext cx="2889938" cy="495346"/>
          </a:xfrm>
          <a:prstGeom prst="rect">
            <a:avLst/>
          </a:prstGeom>
        </p:spPr>
        <p:txBody>
          <a:bodyPr vert="horz" lIns="904250" tIns="46591" rIns="93183" bIns="46591" rtlCol="0" anchor="b"/>
          <a:lstStyle>
            <a:lvl1pPr algn="l">
              <a:defRPr sz="9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777607" y="9377317"/>
            <a:ext cx="2889938" cy="495346"/>
          </a:xfrm>
          <a:prstGeom prst="rect">
            <a:avLst/>
          </a:prstGeom>
        </p:spPr>
        <p:txBody>
          <a:bodyPr vert="horz" lIns="93183" tIns="46591" rIns="904250" bIns="46591" rtlCol="0" anchor="b"/>
          <a:lstStyle>
            <a:lvl1pPr algn="r">
              <a:defRPr sz="900">
                <a:latin typeface="Arial" panose="020B0604020202020204" pitchFamily="34" charset="0"/>
                <a:cs typeface="Arial" panose="020B0604020202020204" pitchFamily="34" charset="0"/>
                <a:sym typeface="Arial" panose="020B0604020202020204" pitchFamily="34" charset="0"/>
              </a:defRPr>
            </a:lvl1pPr>
          </a:lstStyle>
          <a:p>
            <a:fld id="{CF5EBCF4-26FC-4F76-8DA1-52FDDC328D44}" type="slidenum">
              <a:rPr lang="en-US" smtClean="0"/>
              <a:pPr/>
              <a:t>‹#›</a:t>
            </a:fld>
            <a:endParaRPr lang="en-US"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690162" y="4751032"/>
            <a:ext cx="5288763" cy="99467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1</a:t>
            </a:fld>
            <a:endParaRPr lang="ar" dirty="0"/>
          </a:p>
        </p:txBody>
      </p:sp>
    </p:spTree>
    <p:extLst>
      <p:ext uri="{BB962C8B-B14F-4D97-AF65-F5344CB8AC3E}">
        <p14:creationId xmlns:p14="http://schemas.microsoft.com/office/powerpoint/2010/main" val="429263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11</a:t>
            </a:fld>
            <a:endParaRPr lang="ar" dirty="0"/>
          </a:p>
        </p:txBody>
      </p:sp>
    </p:spTree>
    <p:extLst>
      <p:ext uri="{BB962C8B-B14F-4D97-AF65-F5344CB8AC3E}">
        <p14:creationId xmlns:p14="http://schemas.microsoft.com/office/powerpoint/2010/main" val="242139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12</a:t>
            </a:fld>
            <a:endParaRPr lang="ar" dirty="0"/>
          </a:p>
        </p:txBody>
      </p:sp>
    </p:spTree>
    <p:extLst>
      <p:ext uri="{BB962C8B-B14F-4D97-AF65-F5344CB8AC3E}">
        <p14:creationId xmlns:p14="http://schemas.microsoft.com/office/powerpoint/2010/main" val="3353482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13</a:t>
            </a:fld>
            <a:endParaRPr lang="ar" dirty="0"/>
          </a:p>
        </p:txBody>
      </p:sp>
    </p:spTree>
    <p:extLst>
      <p:ext uri="{BB962C8B-B14F-4D97-AF65-F5344CB8AC3E}">
        <p14:creationId xmlns:p14="http://schemas.microsoft.com/office/powerpoint/2010/main" val="327947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 dirty="0"/>
          </a:p>
        </p:txBody>
      </p:sp>
      <p:sp>
        <p:nvSpPr>
          <p:cNvPr id="4" name="Slide Number Placeholder 3"/>
          <p:cNvSpPr>
            <a:spLocks noGrp="1"/>
          </p:cNvSpPr>
          <p:nvPr>
            <p:ph type="sldNum" sz="quarter" idx="5"/>
          </p:nvPr>
        </p:nvSpPr>
        <p:spPr/>
        <p:txBody>
          <a:bodyPr/>
          <a:lstStyle/>
          <a:p>
            <a:pPr algn="r" rtl="1"/>
            <a:fld id="{8C323E28-B51B-4C5B-9D24-5F07C6F13868}" type="slidenum">
              <a:rPr/>
              <a:pPr/>
              <a:t>14</a:t>
            </a:fld>
            <a:endParaRPr lang="ar"/>
          </a:p>
        </p:txBody>
      </p:sp>
    </p:spTree>
    <p:extLst>
      <p:ext uri="{BB962C8B-B14F-4D97-AF65-F5344CB8AC3E}">
        <p14:creationId xmlns:p14="http://schemas.microsoft.com/office/powerpoint/2010/main" val="90688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a:lstStyle/>
          <a:p>
            <a:endParaRPr lang="ar"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 November 2021</a:t>
            </a:fld>
            <a:endParaRPr kumimoji="0" lang="ar"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F5EBCF4-26FC-4F76-8DA1-52FDDC328D44}" type="slidenum">
              <a:rPr kumimoji="0"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ar"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1527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16</a:t>
            </a:fld>
            <a:endParaRPr lang="ar" dirty="0"/>
          </a:p>
        </p:txBody>
      </p:sp>
    </p:spTree>
    <p:extLst>
      <p:ext uri="{BB962C8B-B14F-4D97-AF65-F5344CB8AC3E}">
        <p14:creationId xmlns:p14="http://schemas.microsoft.com/office/powerpoint/2010/main" val="158260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18</a:t>
            </a:fld>
            <a:endParaRPr lang="ar" dirty="0"/>
          </a:p>
        </p:txBody>
      </p:sp>
    </p:spTree>
    <p:extLst>
      <p:ext uri="{BB962C8B-B14F-4D97-AF65-F5344CB8AC3E}">
        <p14:creationId xmlns:p14="http://schemas.microsoft.com/office/powerpoint/2010/main" val="389507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19</a:t>
            </a:fld>
            <a:endParaRPr lang="ar" dirty="0"/>
          </a:p>
        </p:txBody>
      </p:sp>
    </p:spTree>
    <p:extLst>
      <p:ext uri="{BB962C8B-B14F-4D97-AF65-F5344CB8AC3E}">
        <p14:creationId xmlns:p14="http://schemas.microsoft.com/office/powerpoint/2010/main" val="4077431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20</a:t>
            </a:fld>
            <a:endParaRPr lang="ar" dirty="0"/>
          </a:p>
        </p:txBody>
      </p:sp>
    </p:spTree>
    <p:extLst>
      <p:ext uri="{BB962C8B-B14F-4D97-AF65-F5344CB8AC3E}">
        <p14:creationId xmlns:p14="http://schemas.microsoft.com/office/powerpoint/2010/main" val="51778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21</a:t>
            </a:fld>
            <a:endParaRPr lang="ar" dirty="0"/>
          </a:p>
        </p:txBody>
      </p:sp>
    </p:spTree>
    <p:extLst>
      <p:ext uri="{BB962C8B-B14F-4D97-AF65-F5344CB8AC3E}">
        <p14:creationId xmlns:p14="http://schemas.microsoft.com/office/powerpoint/2010/main" val="341848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2</a:t>
            </a:fld>
            <a:endParaRPr lang="ar" dirty="0"/>
          </a:p>
        </p:txBody>
      </p:sp>
    </p:spTree>
    <p:extLst>
      <p:ext uri="{BB962C8B-B14F-4D97-AF65-F5344CB8AC3E}">
        <p14:creationId xmlns:p14="http://schemas.microsoft.com/office/powerpoint/2010/main" val="3927647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22</a:t>
            </a:fld>
            <a:endParaRPr lang="ar" dirty="0"/>
          </a:p>
        </p:txBody>
      </p:sp>
    </p:spTree>
    <p:extLst>
      <p:ext uri="{BB962C8B-B14F-4D97-AF65-F5344CB8AC3E}">
        <p14:creationId xmlns:p14="http://schemas.microsoft.com/office/powerpoint/2010/main" val="2025847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24</a:t>
            </a:fld>
            <a:endParaRPr lang="ar" dirty="0"/>
          </a:p>
        </p:txBody>
      </p:sp>
    </p:spTree>
    <p:extLst>
      <p:ext uri="{BB962C8B-B14F-4D97-AF65-F5344CB8AC3E}">
        <p14:creationId xmlns:p14="http://schemas.microsoft.com/office/powerpoint/2010/main" val="1955210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25</a:t>
            </a:fld>
            <a:endParaRPr lang="ar" dirty="0"/>
          </a:p>
        </p:txBody>
      </p:sp>
    </p:spTree>
    <p:extLst>
      <p:ext uri="{BB962C8B-B14F-4D97-AF65-F5344CB8AC3E}">
        <p14:creationId xmlns:p14="http://schemas.microsoft.com/office/powerpoint/2010/main" val="225632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26</a:t>
            </a:fld>
            <a:endParaRPr lang="ar" dirty="0"/>
          </a:p>
        </p:txBody>
      </p:sp>
    </p:spTree>
    <p:extLst>
      <p:ext uri="{BB962C8B-B14F-4D97-AF65-F5344CB8AC3E}">
        <p14:creationId xmlns:p14="http://schemas.microsoft.com/office/powerpoint/2010/main" val="1427339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27</a:t>
            </a:fld>
            <a:endParaRPr lang="ar" dirty="0"/>
          </a:p>
        </p:txBody>
      </p:sp>
    </p:spTree>
    <p:extLst>
      <p:ext uri="{BB962C8B-B14F-4D97-AF65-F5344CB8AC3E}">
        <p14:creationId xmlns:p14="http://schemas.microsoft.com/office/powerpoint/2010/main" val="16980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28</a:t>
            </a:fld>
            <a:endParaRPr lang="ar" dirty="0"/>
          </a:p>
        </p:txBody>
      </p:sp>
    </p:spTree>
    <p:extLst>
      <p:ext uri="{BB962C8B-B14F-4D97-AF65-F5344CB8AC3E}">
        <p14:creationId xmlns:p14="http://schemas.microsoft.com/office/powerpoint/2010/main" val="2879053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29</a:t>
            </a:fld>
            <a:endParaRPr lang="ar" dirty="0"/>
          </a:p>
        </p:txBody>
      </p:sp>
    </p:spTree>
    <p:extLst>
      <p:ext uri="{BB962C8B-B14F-4D97-AF65-F5344CB8AC3E}">
        <p14:creationId xmlns:p14="http://schemas.microsoft.com/office/powerpoint/2010/main" val="2434755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30</a:t>
            </a:fld>
            <a:endParaRPr lang="ar" dirty="0"/>
          </a:p>
        </p:txBody>
      </p:sp>
    </p:spTree>
    <p:extLst>
      <p:ext uri="{BB962C8B-B14F-4D97-AF65-F5344CB8AC3E}">
        <p14:creationId xmlns:p14="http://schemas.microsoft.com/office/powerpoint/2010/main" val="184787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3</a:t>
            </a:fld>
            <a:endParaRPr lang="ar" dirty="0"/>
          </a:p>
        </p:txBody>
      </p:sp>
    </p:spTree>
    <p:extLst>
      <p:ext uri="{BB962C8B-B14F-4D97-AF65-F5344CB8AC3E}">
        <p14:creationId xmlns:p14="http://schemas.microsoft.com/office/powerpoint/2010/main" val="23404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4</a:t>
            </a:fld>
            <a:endParaRPr lang="ar" dirty="0"/>
          </a:p>
        </p:txBody>
      </p:sp>
    </p:spTree>
    <p:extLst>
      <p:ext uri="{BB962C8B-B14F-4D97-AF65-F5344CB8AC3E}">
        <p14:creationId xmlns:p14="http://schemas.microsoft.com/office/powerpoint/2010/main" val="377948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5</a:t>
            </a:fld>
            <a:endParaRPr lang="ar" dirty="0"/>
          </a:p>
        </p:txBody>
      </p:sp>
    </p:spTree>
    <p:extLst>
      <p:ext uri="{BB962C8B-B14F-4D97-AF65-F5344CB8AC3E}">
        <p14:creationId xmlns:p14="http://schemas.microsoft.com/office/powerpoint/2010/main" val="427051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6</a:t>
            </a:fld>
            <a:endParaRPr lang="ar" dirty="0"/>
          </a:p>
        </p:txBody>
      </p:sp>
    </p:spTree>
    <p:extLst>
      <p:ext uri="{BB962C8B-B14F-4D97-AF65-F5344CB8AC3E}">
        <p14:creationId xmlns:p14="http://schemas.microsoft.com/office/powerpoint/2010/main" val="41041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7</a:t>
            </a:fld>
            <a:endParaRPr lang="ar" dirty="0"/>
          </a:p>
        </p:txBody>
      </p:sp>
    </p:spTree>
    <p:extLst>
      <p:ext uri="{BB962C8B-B14F-4D97-AF65-F5344CB8AC3E}">
        <p14:creationId xmlns:p14="http://schemas.microsoft.com/office/powerpoint/2010/main" val="244661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9</a:t>
            </a:fld>
            <a:endParaRPr lang="ar" dirty="0"/>
          </a:p>
        </p:txBody>
      </p:sp>
    </p:spTree>
    <p:extLst>
      <p:ext uri="{BB962C8B-B14F-4D97-AF65-F5344CB8AC3E}">
        <p14:creationId xmlns:p14="http://schemas.microsoft.com/office/powerpoint/2010/main" val="330219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ar" dirty="0"/>
          </a:p>
        </p:txBody>
      </p:sp>
      <p:sp>
        <p:nvSpPr>
          <p:cNvPr id="4" name="Date Placeholder 3"/>
          <p:cNvSpPr>
            <a:spLocks noGrp="1"/>
          </p:cNvSpPr>
          <p:nvPr>
            <p:ph type="dt" idx="1"/>
          </p:nvPr>
        </p:nvSpPr>
        <p:spPr/>
        <p:txBody>
          <a:bodyPr/>
          <a:lstStyle/>
          <a:p>
            <a:pPr algn="r" rtl="1"/>
            <a:fld id="{1DF34805-1F01-4BDA-A8CA-FCEA2B4BC8D0}" type="datetime3">
              <a:rPr lang="en-US"/>
              <a:pPr algn="r" rtl="1"/>
              <a:t>26 November 2021</a:t>
            </a:fld>
            <a:endParaRPr lang="ar" dirty="0"/>
          </a:p>
        </p:txBody>
      </p:sp>
      <p:sp>
        <p:nvSpPr>
          <p:cNvPr id="5" name="Slide Number Placeholder 4"/>
          <p:cNvSpPr>
            <a:spLocks noGrp="1"/>
          </p:cNvSpPr>
          <p:nvPr>
            <p:ph type="sldNum" sz="quarter" idx="5"/>
          </p:nvPr>
        </p:nvSpPr>
        <p:spPr/>
        <p:txBody>
          <a:bodyPr/>
          <a:lstStyle/>
          <a:p>
            <a:pPr algn="r" rtl="1"/>
            <a:fld id="{CF5EBCF4-26FC-4F76-8DA1-52FDDC328D44}" type="slidenum">
              <a:rPr/>
              <a:pPr/>
              <a:t>10</a:t>
            </a:fld>
            <a:endParaRPr lang="ar" dirty="0"/>
          </a:p>
        </p:txBody>
      </p:sp>
    </p:spTree>
    <p:extLst>
      <p:ext uri="{BB962C8B-B14F-4D97-AF65-F5344CB8AC3E}">
        <p14:creationId xmlns:p14="http://schemas.microsoft.com/office/powerpoint/2010/main" val="39129135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3.xml"/><Relationship Id="rId7" Type="http://schemas.openxmlformats.org/officeDocument/2006/relationships/slideMaster" Target="../slideMasters/slideMaster1.xml"/><Relationship Id="rId12" Type="http://schemas.openxmlformats.org/officeDocument/2006/relationships/image" Target="../media/image5.emf"/><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11" Type="http://schemas.openxmlformats.org/officeDocument/2006/relationships/image" Target="../media/image4.emf"/><Relationship Id="rId5" Type="http://schemas.openxmlformats.org/officeDocument/2006/relationships/tags" Target="../tags/tag25.xml"/><Relationship Id="rId10" Type="http://schemas.openxmlformats.org/officeDocument/2006/relationships/image" Target="../media/image3.emf"/><Relationship Id="rId4" Type="http://schemas.openxmlformats.org/officeDocument/2006/relationships/tags" Target="../tags/tag24.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1.emf"/><Relationship Id="rId2" Type="http://schemas.openxmlformats.org/officeDocument/2006/relationships/tags" Target="../tags/tag80.xml"/><Relationship Id="rId1" Type="http://schemas.openxmlformats.org/officeDocument/2006/relationships/vmlDrawing" Target="../drawings/vmlDrawing11.vml"/><Relationship Id="rId6" Type="http://schemas.openxmlformats.org/officeDocument/2006/relationships/tags" Target="../tags/tag84.xml"/><Relationship Id="rId11" Type="http://schemas.openxmlformats.org/officeDocument/2006/relationships/oleObject" Target="../embeddings/oleObject11.bin"/><Relationship Id="rId5" Type="http://schemas.openxmlformats.org/officeDocument/2006/relationships/tags" Target="../tags/tag83.xml"/><Relationship Id="rId10" Type="http://schemas.openxmlformats.org/officeDocument/2006/relationships/slideMaster" Target="../slideMasters/slideMaster1.xml"/><Relationship Id="rId4" Type="http://schemas.openxmlformats.org/officeDocument/2006/relationships/tags" Target="../tags/tag82.xml"/><Relationship Id="rId9" Type="http://schemas.openxmlformats.org/officeDocument/2006/relationships/tags" Target="../tags/tag8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6.emf"/><Relationship Id="rId2" Type="http://schemas.openxmlformats.org/officeDocument/2006/relationships/tags" Target="../tags/tag88.xml"/><Relationship Id="rId1" Type="http://schemas.openxmlformats.org/officeDocument/2006/relationships/vmlDrawing" Target="../drawings/vmlDrawing12.vml"/><Relationship Id="rId6" Type="http://schemas.openxmlformats.org/officeDocument/2006/relationships/tags" Target="../tags/tag92.xml"/><Relationship Id="rId11" Type="http://schemas.openxmlformats.org/officeDocument/2006/relationships/oleObject" Target="../embeddings/oleObject12.bin"/><Relationship Id="rId5" Type="http://schemas.openxmlformats.org/officeDocument/2006/relationships/tags" Target="../tags/tag91.xml"/><Relationship Id="rId10" Type="http://schemas.openxmlformats.org/officeDocument/2006/relationships/slideMaster" Target="../slideMasters/slideMaster1.xml"/><Relationship Id="rId4" Type="http://schemas.openxmlformats.org/officeDocument/2006/relationships/tags" Target="../tags/tag90.xml"/><Relationship Id="rId9" Type="http://schemas.openxmlformats.org/officeDocument/2006/relationships/tags" Target="../tags/tag95.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13.vml"/><Relationship Id="rId6" Type="http://schemas.openxmlformats.org/officeDocument/2006/relationships/tags" Target="../tags/tag100.xml"/><Relationship Id="rId11" Type="http://schemas.openxmlformats.org/officeDocument/2006/relationships/oleObject" Target="../embeddings/oleObject13.bin"/><Relationship Id="rId5" Type="http://schemas.openxmlformats.org/officeDocument/2006/relationships/tags" Target="../tags/tag99.xml"/><Relationship Id="rId10" Type="http://schemas.openxmlformats.org/officeDocument/2006/relationships/slideMaster" Target="../slideMasters/slideMaster1.xml"/><Relationship Id="rId4" Type="http://schemas.openxmlformats.org/officeDocument/2006/relationships/tags" Target="../tags/tag98.xml"/><Relationship Id="rId9" Type="http://schemas.openxmlformats.org/officeDocument/2006/relationships/tags" Target="../tags/tag10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105.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tags" Target="../tags/tag104.xml"/><Relationship Id="rId1" Type="http://schemas.openxmlformats.org/officeDocument/2006/relationships/vmlDrawing" Target="../drawings/vmlDrawing14.vml"/><Relationship Id="rId6" Type="http://schemas.openxmlformats.org/officeDocument/2006/relationships/image" Target="../media/image2.emf"/><Relationship Id="rId11" Type="http://schemas.openxmlformats.org/officeDocument/2006/relationships/image" Target="../media/image11.png"/><Relationship Id="rId5" Type="http://schemas.openxmlformats.org/officeDocument/2006/relationships/oleObject" Target="../embeddings/oleObject14.bin"/><Relationship Id="rId10" Type="http://schemas.openxmlformats.org/officeDocument/2006/relationships/image" Target="../media/image10.png"/><Relationship Id="rId4" Type="http://schemas.openxmlformats.org/officeDocument/2006/relationships/slideMaster" Target="../slideMasters/slideMaster1.xml"/><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07.xml"/><Relationship Id="rId7"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vmlDrawing" Target="../drawings/vmlDrawing15.v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3.vml"/><Relationship Id="rId6" Type="http://schemas.openxmlformats.org/officeDocument/2006/relationships/tags" Target="../tags/tag31.xml"/><Relationship Id="rId11" Type="http://schemas.openxmlformats.org/officeDocument/2006/relationships/image" Target="../media/image5.emf"/><Relationship Id="rId5" Type="http://schemas.openxmlformats.org/officeDocument/2006/relationships/tags" Target="../tags/tag30.xml"/><Relationship Id="rId10" Type="http://schemas.openxmlformats.org/officeDocument/2006/relationships/image" Target="../media/image4.emf"/><Relationship Id="rId4" Type="http://schemas.openxmlformats.org/officeDocument/2006/relationships/tags" Target="../tags/tag29.xml"/><Relationship Id="rId9"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vmlDrawing" Target="../drawings/vmlDrawing4.vml"/><Relationship Id="rId6" Type="http://schemas.openxmlformats.org/officeDocument/2006/relationships/tags" Target="../tags/tag36.xml"/><Relationship Id="rId11" Type="http://schemas.openxmlformats.org/officeDocument/2006/relationships/image" Target="../media/image1.emf"/><Relationship Id="rId5" Type="http://schemas.openxmlformats.org/officeDocument/2006/relationships/tags" Target="../tags/tag35.xml"/><Relationship Id="rId10" Type="http://schemas.openxmlformats.org/officeDocument/2006/relationships/oleObject" Target="../embeddings/oleObject4.bin"/><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2.emf"/><Relationship Id="rId4" Type="http://schemas.openxmlformats.org/officeDocument/2006/relationships/tags" Target="../tags/tag41.xml"/><Relationship Id="rId9"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2.emf"/><Relationship Id="rId4" Type="http://schemas.openxmlformats.org/officeDocument/2006/relationships/tags" Target="../tags/tag47.xml"/><Relationship Id="rId9"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vmlDrawing" Target="../drawings/vmlDrawing7.v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image" Target="../media/image2.emf"/><Relationship Id="rId4" Type="http://schemas.openxmlformats.org/officeDocument/2006/relationships/tags" Target="../tags/tag53.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vmlDrawing" Target="../drawings/vmlDrawing8.vml"/><Relationship Id="rId6" Type="http://schemas.openxmlformats.org/officeDocument/2006/relationships/tags" Target="../tags/tag61.xml"/><Relationship Id="rId11" Type="http://schemas.openxmlformats.org/officeDocument/2006/relationships/image" Target="../media/image2.emf"/><Relationship Id="rId5" Type="http://schemas.openxmlformats.org/officeDocument/2006/relationships/tags" Target="../tags/tag60.xml"/><Relationship Id="rId10" Type="http://schemas.openxmlformats.org/officeDocument/2006/relationships/oleObject" Target="../embeddings/oleObject8.bin"/><Relationship Id="rId4" Type="http://schemas.openxmlformats.org/officeDocument/2006/relationships/tags" Target="../tags/tag59.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9.vml"/><Relationship Id="rId6" Type="http://schemas.openxmlformats.org/officeDocument/2006/relationships/tags" Target="../tags/tag68.xml"/><Relationship Id="rId11" Type="http://schemas.openxmlformats.org/officeDocument/2006/relationships/oleObject" Target="../embeddings/oleObject9.bin"/><Relationship Id="rId5" Type="http://schemas.openxmlformats.org/officeDocument/2006/relationships/tags" Target="../tags/tag67.xml"/><Relationship Id="rId10" Type="http://schemas.openxmlformats.org/officeDocument/2006/relationships/slideMaster" Target="../slideMasters/slideMaster1.xml"/><Relationship Id="rId4" Type="http://schemas.openxmlformats.org/officeDocument/2006/relationships/tags" Target="../tags/tag66.xml"/><Relationship Id="rId9" Type="http://schemas.openxmlformats.org/officeDocument/2006/relationships/tags" Target="../tags/tag7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10.vml"/><Relationship Id="rId6" Type="http://schemas.openxmlformats.org/officeDocument/2006/relationships/tags" Target="../tags/tag76.xml"/><Relationship Id="rId11" Type="http://schemas.openxmlformats.org/officeDocument/2006/relationships/oleObject" Target="../embeddings/oleObject10.bin"/><Relationship Id="rId5" Type="http://schemas.openxmlformats.org/officeDocument/2006/relationships/tags" Target="../tags/tag75.xml"/><Relationship Id="rId10" Type="http://schemas.openxmlformats.org/officeDocument/2006/relationships/slideMaster" Target="../slideMasters/slideMaster1.xml"/><Relationship Id="rId4" Type="http://schemas.openxmlformats.org/officeDocument/2006/relationships/tags" Target="../tags/tag74.xml"/><Relationship Id="rId9"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827936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9"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pic>
        <p:nvPicPr>
          <p:cNvPr id="22" name="Picture 21">
            <a:extLst>
              <a:ext uri="{FF2B5EF4-FFF2-40B4-BE49-F238E27FC236}">
                <a16:creationId xmlns:a16="http://schemas.microsoft.com/office/drawing/2014/main" id="{036EFE0A-7038-7042-8A57-534683CCA2AB}"/>
              </a:ext>
            </a:extLst>
          </p:cNvPr>
          <p:cNvPicPr>
            <a:picLocks noChangeAspect="1"/>
          </p:cNvPicPr>
          <p:nvPr userDrawn="1"/>
        </p:nvPicPr>
        <p:blipFill>
          <a:blip r:embed="rId10"/>
          <a:stretch>
            <a:fillRect/>
          </a:stretch>
        </p:blipFill>
        <p:spPr>
          <a:xfrm>
            <a:off x="2457415" y="928979"/>
            <a:ext cx="1226981" cy="648000"/>
          </a:xfrm>
          <a:prstGeom prst="rect">
            <a:avLst/>
          </a:prstGeom>
        </p:spPr>
      </p:pic>
      <p:pic>
        <p:nvPicPr>
          <p:cNvPr id="5" name="Picture 4">
            <a:extLst>
              <a:ext uri="{FF2B5EF4-FFF2-40B4-BE49-F238E27FC236}">
                <a16:creationId xmlns:a16="http://schemas.microsoft.com/office/drawing/2014/main" id="{CB78BFFB-4713-E740-9997-CDCB22EA053B}"/>
              </a:ext>
            </a:extLst>
          </p:cNvPr>
          <p:cNvPicPr>
            <a:picLocks noChangeAspect="1"/>
          </p:cNvPicPr>
          <p:nvPr userDrawn="1"/>
        </p:nvPicPr>
        <p:blipFill>
          <a:blip r:embed="rId11"/>
          <a:stretch>
            <a:fillRect/>
          </a:stretch>
        </p:blipFill>
        <p:spPr>
          <a:xfrm>
            <a:off x="4188566" y="964979"/>
            <a:ext cx="2005331" cy="576000"/>
          </a:xfrm>
          <a:prstGeom prst="rect">
            <a:avLst/>
          </a:prstGeom>
        </p:spPr>
      </p:pic>
      <p:pic>
        <p:nvPicPr>
          <p:cNvPr id="17" name="Picture 16">
            <a:extLst>
              <a:ext uri="{FF2B5EF4-FFF2-40B4-BE49-F238E27FC236}">
                <a16:creationId xmlns:a16="http://schemas.microsoft.com/office/drawing/2014/main" id="{2E584902-8482-9E4F-B2E2-7FA65B5B18FA}"/>
              </a:ext>
            </a:extLst>
          </p:cNvPr>
          <p:cNvPicPr>
            <a:picLocks noChangeAspect="1"/>
          </p:cNvPicPr>
          <p:nvPr userDrawn="1"/>
        </p:nvPicPr>
        <p:blipFill>
          <a:blip r:embed="rId12"/>
          <a:stretch>
            <a:fillRect/>
          </a:stretch>
        </p:blipFill>
        <p:spPr>
          <a:xfrm>
            <a:off x="546112" y="922688"/>
            <a:ext cx="1478400" cy="576000"/>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254178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5"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0546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995474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9"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1139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526239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3"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7086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415555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7"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1">
            <a:extLst>
              <a:ext uri="{FF2B5EF4-FFF2-40B4-BE49-F238E27FC236}">
                <a16:creationId xmlns:a16="http://schemas.microsoft.com/office/drawing/2014/main" id="{609A1961-4789-41BD-9FA8-C236BDCB657D}"/>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10" name="Picture 19" descr="Gavi-logo - The Rockefeller Foundation">
            <a:extLst>
              <a:ext uri="{FF2B5EF4-FFF2-40B4-BE49-F238E27FC236}">
                <a16:creationId xmlns:a16="http://schemas.microsoft.com/office/drawing/2014/main" id="{1EEC0115-8933-4F2D-8F74-87485B05E64C}"/>
              </a:ext>
            </a:extLst>
          </p:cNvPr>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r="-945"/>
          <a:stretch/>
        </p:blipFill>
        <p:spPr bwMode="ltGray">
          <a:xfrm>
            <a:off x="4357243" y="3189765"/>
            <a:ext cx="1485111" cy="551703"/>
          </a:xfrm>
          <a:prstGeom prst="rect">
            <a:avLst/>
          </a:prstGeom>
          <a:extLst>
            <a:ext uri="{909E8E84-426E-40DD-AFC4-6F175D3DCCD1}">
              <a14:hiddenFill xmlns:a14="http://schemas.microsoft.com/office/drawing/2010/main">
                <a:solidFill>
                  <a:srgbClr val="FFFFFF"/>
                </a:solidFill>
              </a14:hiddenFill>
            </a:ext>
          </a:extLst>
        </p:spPr>
      </p:pic>
      <p:pic>
        <p:nvPicPr>
          <p:cNvPr id="11" name="Picture 10" descr="World Health Organization (WHO) – Logos Download">
            <a:extLst>
              <a:ext uri="{FF2B5EF4-FFF2-40B4-BE49-F238E27FC236}">
                <a16:creationId xmlns:a16="http://schemas.microsoft.com/office/drawing/2014/main" id="{2D6C41A3-B229-4AD1-B444-0380F8D87E78}"/>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ltGray">
          <a:xfrm>
            <a:off x="7945272" y="3157259"/>
            <a:ext cx="1867920" cy="551133"/>
          </a:xfrm>
          <a:prstGeom prst="rect">
            <a:avLst/>
          </a:prstGeom>
          <a:extLst>
            <a:ext uri="{909E8E84-426E-40DD-AFC4-6F175D3DCCD1}">
              <a14:hiddenFill xmlns:a14="http://schemas.microsoft.com/office/drawing/2010/main">
                <a:solidFill>
                  <a:srgbClr val="FFFFFF"/>
                </a:solidFill>
              </a14:hiddenFill>
            </a:ext>
          </a:extLst>
        </p:spPr>
      </p:pic>
      <p:pic>
        <p:nvPicPr>
          <p:cNvPr id="12" name="Picture 23" descr="Coalition for Epidemic Preparedness Innovations - Wikiwand">
            <a:extLst>
              <a:ext uri="{FF2B5EF4-FFF2-40B4-BE49-F238E27FC236}">
                <a16:creationId xmlns:a16="http://schemas.microsoft.com/office/drawing/2014/main" id="{CCB85B81-0EB5-4743-844C-D034120F3B61}"/>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2629169" y="3264036"/>
            <a:ext cx="1312215" cy="385792"/>
          </a:xfrm>
          <a:prstGeom prst="rect">
            <a:avLst/>
          </a:prstGeom>
          <a:extLst>
            <a:ext uri="{909E8E84-426E-40DD-AFC4-6F175D3DCCD1}">
              <a14:hiddenFill xmlns:a14="http://schemas.microsoft.com/office/drawing/2010/main">
                <a:solidFill>
                  <a:srgbClr val="FFFFFF"/>
                </a:solidFill>
              </a14:hiddenFill>
            </a:ext>
          </a:extLst>
        </p:spPr>
      </p:pic>
      <p:pic>
        <p:nvPicPr>
          <p:cNvPr id="13" name="Picture 66">
            <a:extLst>
              <a:ext uri="{FF2B5EF4-FFF2-40B4-BE49-F238E27FC236}">
                <a16:creationId xmlns:a16="http://schemas.microsoft.com/office/drawing/2014/main" id="{85B80865-A590-494B-A90B-C34C120E3185}"/>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258213" y="3092839"/>
            <a:ext cx="1210935" cy="74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7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4171871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1" name="think-cell Slide" r:id="rId8" imgW="360" imgH="360" progId="">
                  <p:embed/>
                </p:oleObj>
              </mc:Choice>
              <mc:Fallback>
                <p:oleObj name="think-cell Slide" r:id="rId8"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37752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79048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3"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pic>
        <p:nvPicPr>
          <p:cNvPr id="13" name="Picture 12">
            <a:extLst>
              <a:ext uri="{FF2B5EF4-FFF2-40B4-BE49-F238E27FC236}">
                <a16:creationId xmlns:a16="http://schemas.microsoft.com/office/drawing/2014/main" id="{44A2E4F5-8230-3040-B5C7-31CEED1DADD6}"/>
              </a:ext>
            </a:extLst>
          </p:cNvPr>
          <p:cNvPicPr>
            <a:picLocks noChangeAspect="1"/>
          </p:cNvPicPr>
          <p:nvPr userDrawn="1"/>
        </p:nvPicPr>
        <p:blipFill>
          <a:blip r:embed="rId10"/>
          <a:stretch>
            <a:fillRect/>
          </a:stretch>
        </p:blipFill>
        <p:spPr>
          <a:xfrm>
            <a:off x="2453925" y="2586861"/>
            <a:ext cx="2005331" cy="576000"/>
          </a:xfrm>
          <a:prstGeom prst="rect">
            <a:avLst/>
          </a:prstGeom>
        </p:spPr>
      </p:pic>
      <p:pic>
        <p:nvPicPr>
          <p:cNvPr id="16" name="Picture 15">
            <a:extLst>
              <a:ext uri="{FF2B5EF4-FFF2-40B4-BE49-F238E27FC236}">
                <a16:creationId xmlns:a16="http://schemas.microsoft.com/office/drawing/2014/main" id="{7C99685B-D690-954B-94E1-B47D990E7687}"/>
              </a:ext>
            </a:extLst>
          </p:cNvPr>
          <p:cNvPicPr>
            <a:picLocks noChangeAspect="1"/>
          </p:cNvPicPr>
          <p:nvPr userDrawn="1"/>
        </p:nvPicPr>
        <p:blipFill>
          <a:blip r:embed="rId11"/>
          <a:stretch>
            <a:fillRect/>
          </a:stretch>
        </p:blipFill>
        <p:spPr>
          <a:xfrm>
            <a:off x="539237" y="2591305"/>
            <a:ext cx="1478400" cy="576000"/>
          </a:xfrm>
          <a:prstGeom prst="rect">
            <a:avLst/>
          </a:prstGeom>
        </p:spPr>
      </p:pic>
    </p:spTree>
    <p:extLst>
      <p:ext uri="{BB962C8B-B14F-4D97-AF65-F5344CB8AC3E}">
        <p14:creationId xmlns:p14="http://schemas.microsoft.com/office/powerpoint/2010/main" val="41566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482095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7"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2893983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1" name="think-cell Slide" r:id="rId9" imgW="360" imgH="360" progId="">
                  <p:embed/>
                </p:oleObj>
              </mc:Choice>
              <mc:Fallback>
                <p:oleObj name="think-cell Slide" r:id="rId9"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1797623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5" name="think-cell Slide" r:id="rId9" imgW="360" imgH="360" progId="">
                  <p:embed/>
                </p:oleObj>
              </mc:Choice>
              <mc:Fallback>
                <p:oleObj name="think-cell Slide" r:id="rId9"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987605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9"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249706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933909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3"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940980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7"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7036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49921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1"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291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 Type="http://schemas.openxmlformats.org/officeDocument/2006/relationships/slideLayout" Target="../slideLayouts/slideLayout3.xml"/><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2073265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 name="think-cell Slide" r:id="rId37" imgW="360" imgH="360" progId="">
                  <p:embed/>
                </p:oleObj>
              </mc:Choice>
              <mc:Fallback>
                <p:oleObj name="think-cell Slide" r:id="rId37"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369332"/>
          </a:xfrm>
          <a:prstGeom prst="rect">
            <a:avLst/>
          </a:prstGeom>
        </p:spPr>
        <p:txBody>
          <a:bodyPr vert="horz" wrap="square" lIns="0" tIns="0" rIns="0" bIns="0" rtlCol="0" anchor="t" anchorCtr="0">
            <a:noAutofit/>
          </a:bodyPr>
          <a:lstStyle/>
          <a:p>
            <a:pPr lvl="0"/>
            <a:r>
              <a:rPr lang="en-US" dirty="0"/>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Above Chart Exhibit Title</a:t>
            </a:r>
          </a:p>
          <a:p>
            <a:pPr lvl="0"/>
            <a:r>
              <a:rPr lang="en-US" b="0" dirty="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883" r:id="rId2"/>
    <p:sldLayoutId id="2147483654" r:id="rId3"/>
    <p:sldLayoutId id="2147483807" r:id="rId4"/>
    <p:sldLayoutId id="2147483800" r:id="rId5"/>
    <p:sldLayoutId id="2147483659" r:id="rId6"/>
    <p:sldLayoutId id="2147483804" r:id="rId7"/>
    <p:sldLayoutId id="2147483860" r:id="rId8"/>
    <p:sldLayoutId id="2147483856" r:id="rId9"/>
    <p:sldLayoutId id="2147483805" r:id="rId10"/>
    <p:sldLayoutId id="2147483806" r:id="rId11"/>
    <p:sldLayoutId id="2147483882" r:id="rId12"/>
    <p:sldLayoutId id="2147483718" r:id="rId13"/>
    <p:sldLayoutId id="2147483884" r:id="rId1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1.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23.xml"/><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6.xml"/><Relationship Id="rId7" Type="http://schemas.openxmlformats.org/officeDocument/2006/relationships/hyperlink" Target="https://apps.who.int/iris/bitstream/handle/10665/338400/9789240018280-eng.pdf?sequence=1&amp;isAllowed=y" TargetMode="External"/><Relationship Id="rId2" Type="http://schemas.openxmlformats.org/officeDocument/2006/relationships/slideLayout" Target="../slideLayouts/slideLayout3.xml"/><Relationship Id="rId1" Type="http://schemas.openxmlformats.org/officeDocument/2006/relationships/tags" Target="../tags/tag124.xml"/><Relationship Id="rId6" Type="http://schemas.openxmlformats.org/officeDocument/2006/relationships/hyperlink" Target="https://openwho.org/courses/covid-19-vaccination-healthworkers-en/items/73pIVDO7AbrbqsuGmqARK2"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25.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16.sv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5.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26.xml"/><Relationship Id="rId5" Type="http://schemas.openxmlformats.org/officeDocument/2006/relationships/hyperlink" Target="https://openwho.org/courses/covid-19-vaccination-healthworkers-en/items/73pIVDO7AbrbqsuGmqARK2" TargetMode="External"/><Relationship Id="rId4" Type="http://schemas.openxmlformats.org/officeDocument/2006/relationships/hyperlink" Target="https://openwho.org/courses/covid-19-vaccination-healthworkers-en"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2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28.xml"/><Relationship Id="rId6" Type="http://schemas.openxmlformats.org/officeDocument/2006/relationships/image" Target="../media/image26.png"/><Relationship Id="rId5" Type="http://schemas.openxmlformats.org/officeDocument/2006/relationships/hyperlink" Target="https://openwho.org/courses/covid-19-vaccination-healthworkers-en/items/73pIVDO7AbrbqsuGmqARK2" TargetMode="Externa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https://www.who.int/publications/i/item/9789241511254"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29.xml"/><Relationship Id="rId5" Type="http://schemas.openxmlformats.org/officeDocument/2006/relationships/image" Target="../media/image29.sv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30.xml"/><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32.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hyperlink" Target="https://openwho.org/courses/covid-19-vaccination-healthworkers-en" TargetMode="External"/><Relationship Id="rId3" Type="http://schemas.openxmlformats.org/officeDocument/2006/relationships/tags" Target="../tags/tag117.xml"/><Relationship Id="rId7" Type="http://schemas.openxmlformats.org/officeDocument/2006/relationships/hyperlink" Target="https://www.who.int/publications/i/item/WHO-2019-nCoV-Vaccine-deployment-2021.1-eng" TargetMode="External"/><Relationship Id="rId12" Type="http://schemas.openxmlformats.org/officeDocument/2006/relationships/image" Target="../media/image18.sv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hyperlink" Target="https://openwho.org/courses/covid-19-ndvp-en" TargetMode="External"/><Relationship Id="rId11" Type="http://schemas.openxmlformats.org/officeDocument/2006/relationships/image" Target="../media/image17.png"/><Relationship Id="rId5" Type="http://schemas.openxmlformats.org/officeDocument/2006/relationships/notesSlide" Target="../notesSlides/notesSlide3.xml"/><Relationship Id="rId10" Type="http://schemas.openxmlformats.org/officeDocument/2006/relationships/hyperlink" Target="https://www.who.int/docs/default-source/coronaviruse/act-accelerator/covax/pfizer-specific-training_full-deck_19aug.pdf?sfvrsn=22d66119_5" TargetMode="External"/><Relationship Id="rId4" Type="http://schemas.openxmlformats.org/officeDocument/2006/relationships/slideLayout" Target="../slideLayouts/slideLayout8.xml"/><Relationship Id="rId9" Type="http://schemas.openxmlformats.org/officeDocument/2006/relationships/hyperlink" Target="https://www.who.int/initiatives/act-accelerator/covax/covid-19-vaccine-country-readiness-and-delivery"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who.int/tools/covid-19-vaccine-introduction-toolkit" TargetMode="External"/><Relationship Id="rId3" Type="http://schemas.openxmlformats.org/officeDocument/2006/relationships/tags" Target="../tags/tag135.xml"/><Relationship Id="rId7" Type="http://schemas.openxmlformats.org/officeDocument/2006/relationships/notesSlide" Target="../notesSlides/notesSlide27.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3.xml"/><Relationship Id="rId5" Type="http://schemas.openxmlformats.org/officeDocument/2006/relationships/tags" Target="../tags/tag137.xml"/><Relationship Id="rId4" Type="http://schemas.openxmlformats.org/officeDocument/2006/relationships/tags" Target="../tags/tag1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18.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19.xml"/><Relationship Id="rId5" Type="http://schemas.openxmlformats.org/officeDocument/2006/relationships/image" Target="../media/image21.jpeg"/><Relationship Id="rId4" Type="http://schemas.openxmlformats.org/officeDocument/2006/relationships/hyperlink" Target="https://extranet.who.int/pqweb/vaccines/who-recommendation-covid-19-mrna-vaccine-nucleoside-modified-comirnaty"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extranet.who.int/pqweb/key-resources/documents/who-package-leaflet-biontech-tozinameran-%E2%80%93-covid-19-mrna-vaccine-nucleosid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publications/i/item/WHO-2019-nCoV-vaccines-SAGE_recommendation-BNT162b2-2021.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A668F3F0-B9EF-423B-93C2-36FA1D18816E}"/>
              </a:ext>
            </a:extLst>
          </p:cNvPr>
          <p:cNvSpPr>
            <a:spLocks noGrp="1"/>
          </p:cNvSpPr>
          <p:nvPr>
            <p:ph type="subTitle" idx="1"/>
            <p:custDataLst>
              <p:tags r:id="rId1"/>
            </p:custDataLst>
          </p:nvPr>
        </p:nvSpPr>
        <p:spPr>
          <a:xfrm>
            <a:off x="525801" y="4036256"/>
            <a:ext cx="8177931" cy="984885"/>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algn="r" rtl="1">
              <a:buClr>
                <a:srgbClr val="FFFFFF"/>
              </a:buClr>
            </a:pPr>
            <a:r>
              <a:rPr lang="ar" sz="1800" b="0" i="0" u="none" baseline="0" dirty="0">
                <a:latin typeface="+mn-lt"/>
                <a:cs typeface="Arial"/>
              </a:rPr>
              <a:t>تاريخ النشر الأول: 27 يناير/كانون الثاني 2021</a:t>
            </a:r>
          </a:p>
          <a:p>
            <a:pPr algn="r" rtl="1">
              <a:buClr>
                <a:srgbClr val="FFFFFF"/>
              </a:buClr>
            </a:pPr>
            <a:r>
              <a:rPr lang="ar" sz="1800" b="0" i="0" u="none" baseline="0" dirty="0">
                <a:latin typeface="+mn-lt"/>
                <a:cs typeface="Arial"/>
              </a:rPr>
              <a:t>التحديث الأول: 8 أغسطس/آب 2021</a:t>
            </a:r>
          </a:p>
          <a:p>
            <a:pPr algn="r" rtl="1">
              <a:buClr>
                <a:srgbClr val="FFFFFF"/>
              </a:buClr>
            </a:pPr>
            <a:r>
              <a:rPr lang="ar" sz="1800" b="0" i="0" u="none" baseline="0" dirty="0">
                <a:latin typeface="+mn-lt"/>
                <a:cs typeface="Arial"/>
              </a:rPr>
              <a:t>مُحدث: 05 أكتوبر/تشرين الأول 2021</a:t>
            </a:r>
          </a:p>
        </p:txBody>
      </p:sp>
      <p:sp>
        <p:nvSpPr>
          <p:cNvPr id="7" name="TextBox 6">
            <a:extLst>
              <a:ext uri="{FF2B5EF4-FFF2-40B4-BE49-F238E27FC236}">
                <a16:creationId xmlns:a16="http://schemas.microsoft.com/office/drawing/2014/main" id="{CC3CEB7B-A60B-49C4-BA4A-75905B930716}"/>
              </a:ext>
            </a:extLst>
          </p:cNvPr>
          <p:cNvSpPr txBox="1"/>
          <p:nvPr/>
        </p:nvSpPr>
        <p:spPr>
          <a:xfrm>
            <a:off x="5326912" y="3880884"/>
            <a:ext cx="5550195" cy="2325832"/>
          </a:xfrm>
          <a:prstGeom prst="rect">
            <a:avLst/>
          </a:prstGeom>
          <a:ln w="6350">
            <a:noFill/>
            <a:miter lim="800000"/>
          </a:ln>
        </p:spPr>
        <p:txBody>
          <a:bodyPr vert="horz" wrap="square" lIns="0" tIns="0" rIns="0" bIns="0" rtlCol="0">
            <a:noAutofit/>
          </a:bodyPr>
          <a:lstStyle/>
          <a:p>
            <a:pPr algn="r" rtl="1">
              <a:spcBef>
                <a:spcPts val="300"/>
              </a:spcBef>
              <a:spcAft>
                <a:spcPts val="300"/>
              </a:spcAft>
              <a:buNone/>
            </a:pPr>
            <a:endParaRPr lang="ar" sz="1600" dirty="0"/>
          </a:p>
        </p:txBody>
      </p:sp>
      <p:sp>
        <p:nvSpPr>
          <p:cNvPr id="9" name="Title 8">
            <a:extLst>
              <a:ext uri="{FF2B5EF4-FFF2-40B4-BE49-F238E27FC236}">
                <a16:creationId xmlns:a16="http://schemas.microsoft.com/office/drawing/2014/main" id="{6A6B4817-8E3A-412B-858A-7C2354F39E57}"/>
              </a:ext>
            </a:extLst>
          </p:cNvPr>
          <p:cNvSpPr>
            <a:spLocks noGrp="1"/>
          </p:cNvSpPr>
          <p:nvPr>
            <p:ph type="title"/>
          </p:nvPr>
        </p:nvSpPr>
        <p:spPr>
          <a:xfrm>
            <a:off x="167781" y="2019824"/>
            <a:ext cx="9033370" cy="1661993"/>
          </a:xfrm>
        </p:spPr>
        <p:txBody>
          <a:bodyPr/>
          <a:lstStyle/>
          <a:p>
            <a:pPr algn="r" rtl="1"/>
            <a:r>
              <a:rPr lang="ar" sz="3600" b="1" i="0" u="none" baseline="0" dirty="0"/>
              <a:t>تدريب على لقاح فايزر-بيونتيك mRNA المضاد لكوفيد-19</a:t>
            </a:r>
            <a:br>
              <a:rPr lang="ar" sz="3600" dirty="0"/>
            </a:br>
            <a:r>
              <a:rPr lang="ar" sz="3600" b="1" i="0" u="none" baseline="0" dirty="0"/>
              <a:t>COMIRNATY®(توزيناميران)</a:t>
            </a:r>
          </a:p>
        </p:txBody>
      </p:sp>
      <p:pic>
        <p:nvPicPr>
          <p:cNvPr id="4" name="Picture 3">
            <a:extLst>
              <a:ext uri="{FF2B5EF4-FFF2-40B4-BE49-F238E27FC236}">
                <a16:creationId xmlns:a16="http://schemas.microsoft.com/office/drawing/2014/main" id="{C7F53A92-CAD2-48BB-946A-A8A7B664D5AD}"/>
              </a:ext>
            </a:extLst>
          </p:cNvPr>
          <p:cNvPicPr>
            <a:picLocks noChangeAspect="1"/>
          </p:cNvPicPr>
          <p:nvPr/>
        </p:nvPicPr>
        <p:blipFill>
          <a:blip r:embed="rId4"/>
          <a:stretch>
            <a:fillRect/>
          </a:stretch>
        </p:blipFill>
        <p:spPr>
          <a:xfrm>
            <a:off x="5770889" y="834249"/>
            <a:ext cx="2080395" cy="608398"/>
          </a:xfrm>
          <a:prstGeom prst="rect">
            <a:avLst/>
          </a:prstGeom>
        </p:spPr>
      </p:pic>
    </p:spTree>
    <p:extLst>
      <p:ext uri="{BB962C8B-B14F-4D97-AF65-F5344CB8AC3E}">
        <p14:creationId xmlns:p14="http://schemas.microsoft.com/office/powerpoint/2010/main" val="80651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5" y="41598"/>
            <a:ext cx="11082528" cy="369332"/>
          </a:xfrm>
        </p:spPr>
        <p:txBody>
          <a:bodyPr/>
          <a:lstStyle/>
          <a:p>
            <a:pPr algn="r" rtl="1"/>
            <a:r>
              <a:rPr lang="ar" sz="2400" b="1" i="0" u="none" baseline="0"/>
              <a:t>الثبات والتخزين</a:t>
            </a:r>
          </a:p>
        </p:txBody>
      </p:sp>
      <p:graphicFrame>
        <p:nvGraphicFramePr>
          <p:cNvPr id="5" name="Table 4"/>
          <p:cNvGraphicFramePr>
            <a:graphicFrameLocks noGrp="1"/>
          </p:cNvGraphicFramePr>
          <p:nvPr>
            <p:extLst>
              <p:ext uri="{D42A27DB-BD31-4B8C-83A1-F6EECF244321}">
                <p14:modId xmlns:p14="http://schemas.microsoft.com/office/powerpoint/2010/main" val="2258295604"/>
              </p:ext>
            </p:extLst>
          </p:nvPr>
        </p:nvGraphicFramePr>
        <p:xfrm>
          <a:off x="219455" y="523576"/>
          <a:ext cx="11654297" cy="5769633"/>
        </p:xfrm>
        <a:graphic>
          <a:graphicData uri="http://schemas.openxmlformats.org/drawingml/2006/table">
            <a:tbl>
              <a:tblPr/>
              <a:tblGrid>
                <a:gridCol w="2350490">
                  <a:extLst>
                    <a:ext uri="{9D8B030D-6E8A-4147-A177-3AD203B41FA5}">
                      <a16:colId xmlns:a16="http://schemas.microsoft.com/office/drawing/2014/main" val="20000"/>
                    </a:ext>
                  </a:extLst>
                </a:gridCol>
                <a:gridCol w="9303807">
                  <a:extLst>
                    <a:ext uri="{9D8B030D-6E8A-4147-A177-3AD203B41FA5}">
                      <a16:colId xmlns:a16="http://schemas.microsoft.com/office/drawing/2014/main" val="20001"/>
                    </a:ext>
                  </a:extLst>
                </a:gridCol>
              </a:tblGrid>
              <a:tr h="1278330">
                <a:tc>
                  <a:txBody>
                    <a:bodyPr/>
                    <a:lstStyle/>
                    <a:p>
                      <a:pPr algn="r" rtl="1">
                        <a:lnSpc>
                          <a:spcPct val="115000"/>
                        </a:lnSpc>
                        <a:spcAft>
                          <a:spcPts val="0"/>
                        </a:spcAft>
                      </a:pPr>
                      <a:r>
                        <a:rPr lang="ar" sz="1500" b="1" i="0" u="none" baseline="0">
                          <a:solidFill>
                            <a:schemeClr val="tx1"/>
                          </a:solidFill>
                          <a:latin typeface="+mn-lt"/>
                          <a:ea typeface="Arial"/>
                          <a:cs typeface="Arial" pitchFamily="34" charset="0"/>
                        </a:rPr>
                        <a:t>درجة حرارة تخزين اللقاح</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lvl="0" indent="0" algn="r" rtl="1">
                        <a:lnSpc>
                          <a:spcPct val="107000"/>
                        </a:lnSpc>
                        <a:spcAft>
                          <a:spcPts val="0"/>
                        </a:spcAft>
                        <a:buFont typeface="Symbol"/>
                        <a:buNone/>
                      </a:pPr>
                      <a:r>
                        <a:rPr lang="ar" sz="1500" b="1" i="0" u="none" baseline="0">
                          <a:solidFill>
                            <a:schemeClr val="tx1"/>
                          </a:solidFill>
                          <a:latin typeface="+mn-lt"/>
                          <a:ea typeface="Arial"/>
                          <a:cs typeface="Arial" pitchFamily="34" charset="0"/>
                        </a:rPr>
                        <a:t>قنينة مجمدة  </a:t>
                      </a:r>
                    </a:p>
                    <a:p>
                      <a:pPr marL="285750" lvl="0" indent="-285750" algn="r" rtl="1">
                        <a:lnSpc>
                          <a:spcPct val="107000"/>
                        </a:lnSpc>
                        <a:spcAft>
                          <a:spcPts val="0"/>
                        </a:spcAft>
                        <a:buFont typeface="Arial" panose="020B0604020202020204" pitchFamily="34" charset="0"/>
                        <a:buChar char="•"/>
                      </a:pPr>
                      <a:r>
                        <a:rPr lang="ar" sz="1500" b="0" i="0" u="none" strike="noStrike" kern="1200" baseline="0">
                          <a:solidFill>
                            <a:schemeClr val="tx1"/>
                          </a:solidFill>
                          <a:latin typeface="+mn-lt"/>
                          <a:ea typeface="+mn-ea"/>
                          <a:cs typeface="+mn-cs"/>
                        </a:rPr>
                        <a:t>في -90 درجة مئوية إلى -60 درجة مئوية في المجمّد أو Pfizer Softbox*</a:t>
                      </a:r>
                    </a:p>
                    <a:p>
                      <a:pPr marL="285750" marR="0" lvl="0" indent="-285750" algn="r" defTabSz="914400" rtl="1" eaLnBrk="1" fontAlgn="auto" latinLnBrk="0" hangingPunct="1">
                        <a:lnSpc>
                          <a:spcPct val="107000"/>
                        </a:lnSpc>
                        <a:spcBef>
                          <a:spcPts val="0"/>
                        </a:spcBef>
                        <a:spcAft>
                          <a:spcPts val="0"/>
                        </a:spcAft>
                        <a:buClrTx/>
                        <a:buSzTx/>
                        <a:buFont typeface="Arial" panose="020B0604020202020204" pitchFamily="34" charset="0"/>
                        <a:buChar char="•"/>
                        <a:tabLst/>
                        <a:defRPr/>
                      </a:pPr>
                      <a:r>
                        <a:rPr lang="ar" sz="1500" b="0" i="0" u="none" strike="noStrike" kern="1200" baseline="0">
                          <a:solidFill>
                            <a:schemeClr val="tx1"/>
                          </a:solidFill>
                          <a:latin typeface="+mn-lt"/>
                          <a:ea typeface="+mn-ea"/>
                          <a:cs typeface="+mn-cs"/>
                        </a:rPr>
                        <a:t>في -25 درجة مئوية إلى -15 درجة مئوية لفترة واحدة </a:t>
                      </a:r>
                      <a:r>
                        <a:rPr lang="ar" sz="1500" b="0" i="0" u="none" strike="noStrike" baseline="0">
                          <a:solidFill>
                            <a:schemeClr val="tx1"/>
                          </a:solidFill>
                          <a:latin typeface="+mn-lt"/>
                        </a:rPr>
                        <a:t>تصل إلى أسبوعين خلال العمر الافتراضي للقاح</a:t>
                      </a:r>
                    </a:p>
                    <a:p>
                      <a:pPr marL="0" lvl="0" indent="0" algn="r" rtl="1">
                        <a:lnSpc>
                          <a:spcPct val="107000"/>
                        </a:lnSpc>
                        <a:spcAft>
                          <a:spcPts val="0"/>
                        </a:spcAft>
                        <a:buFont typeface="Arial" panose="020B0604020202020204" pitchFamily="34" charset="0"/>
                        <a:buNone/>
                      </a:pPr>
                      <a:r>
                        <a:rPr lang="ar" sz="1500" b="1" i="0" u="none" strike="noStrike" baseline="0">
                          <a:solidFill>
                            <a:schemeClr val="tx1"/>
                          </a:solidFill>
                          <a:latin typeface="+mn-lt"/>
                        </a:rPr>
                        <a:t>قارورة مذابة:</a:t>
                      </a:r>
                    </a:p>
                    <a:p>
                      <a:pPr marL="285750" lvl="0" indent="-285750" algn="r" rtl="1">
                        <a:lnSpc>
                          <a:spcPct val="107000"/>
                        </a:lnSpc>
                        <a:spcAft>
                          <a:spcPts val="0"/>
                        </a:spcAft>
                        <a:buFont typeface="Arial" panose="020B0604020202020204" pitchFamily="34" charset="0"/>
                        <a:buChar char="•"/>
                      </a:pPr>
                      <a:r>
                        <a:rPr lang="ar" sz="1500" b="0" i="0" u="none" strike="noStrike" baseline="0">
                          <a:solidFill>
                            <a:schemeClr val="tx1"/>
                          </a:solidFill>
                          <a:latin typeface="+mn-lt"/>
                        </a:rPr>
                        <a:t>في </a:t>
                      </a:r>
                      <a:r>
                        <a:rPr lang="ar" sz="1500" b="0" i="0" u="none" baseline="0">
                          <a:solidFill>
                            <a:schemeClr val="tx1"/>
                          </a:solidFill>
                          <a:latin typeface="+mn-lt"/>
                          <a:ea typeface="Arial"/>
                          <a:cs typeface="Arial"/>
                        </a:rPr>
                        <a:t>+2 </a:t>
                      </a:r>
                      <a:r>
                        <a:rPr lang="ar" sz="1500" b="0" i="0" u="none" strike="noStrike" baseline="0">
                          <a:solidFill>
                            <a:schemeClr val="tx1"/>
                          </a:solidFill>
                          <a:latin typeface="+mn-lt"/>
                        </a:rPr>
                        <a:t>درجة مئوية إلى +8 درجة مئوية (انظر أدناه لمعرفة مدة الصلاحية وفقًا للتخفيف)</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03020">
                <a:tc>
                  <a:txBody>
                    <a:bodyPr/>
                    <a:lstStyle/>
                    <a:p>
                      <a:pPr algn="r" rtl="1">
                        <a:lnSpc>
                          <a:spcPct val="115000"/>
                        </a:lnSpc>
                        <a:spcAft>
                          <a:spcPts val="0"/>
                        </a:spcAft>
                      </a:pPr>
                      <a:r>
                        <a:rPr lang="ar" sz="1500" b="1" i="0" u="none" baseline="0">
                          <a:solidFill>
                            <a:schemeClr val="tx1"/>
                          </a:solidFill>
                          <a:latin typeface="+mn-lt"/>
                          <a:ea typeface="Calibri"/>
                          <a:cs typeface="Arial" pitchFamily="34" charset="0"/>
                        </a:rPr>
                        <a:t>درجة حرارة تخزين المخفّف</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r" rtl="1">
                        <a:lnSpc>
                          <a:spcPct val="115000"/>
                        </a:lnSpc>
                        <a:spcAft>
                          <a:spcPts val="0"/>
                        </a:spcAft>
                      </a:pPr>
                      <a:r>
                        <a:rPr lang="ar" sz="1500" b="0" i="0" u="none" baseline="0">
                          <a:solidFill>
                            <a:schemeClr val="tx1"/>
                          </a:solidFill>
                          <a:latin typeface="+mn-lt"/>
                          <a:ea typeface="Arial"/>
                          <a:cs typeface="Arial" pitchFamily="34" charset="0"/>
                        </a:rPr>
                        <a:t>يُحفظ في درجة حرارة الغرفة لا تزيد عن 25 درجة مئوية. أثناء الجلسة، يتم التخزين في </a:t>
                      </a:r>
                      <a:r>
                        <a:rPr lang="ar" sz="1500" b="0" i="0" u="none" baseline="0">
                          <a:solidFill>
                            <a:schemeClr val="tx1"/>
                          </a:solidFill>
                          <a:latin typeface="+mn-lt"/>
                          <a:ea typeface="Arial"/>
                          <a:cs typeface="Arial"/>
                        </a:rPr>
                        <a:t>+2 إلى +8 درجة مئوية</a:t>
                      </a:r>
                      <a:r>
                        <a:rPr lang="ar" sz="1500" b="0" i="0" u="none" strike="noStrike" baseline="0">
                          <a:solidFill>
                            <a:schemeClr val="tx1"/>
                          </a:solidFill>
                          <a:latin typeface="+mn-lt"/>
                        </a:rPr>
                        <a:t>. </a:t>
                      </a:r>
                      <a:r>
                        <a:rPr lang="ar" sz="1500" b="0" i="0" u="none" baseline="0">
                          <a:solidFill>
                            <a:schemeClr val="tx1"/>
                          </a:solidFill>
                          <a:latin typeface="+mn-lt"/>
                          <a:ea typeface="Arial"/>
                          <a:cs typeface="Arial" pitchFamily="34" charset="0"/>
                        </a:rPr>
                        <a:t>لا تجمد. </a:t>
                      </a:r>
                      <a:endParaRPr lang="ar" sz="1500" dirty="0">
                        <a:solidFill>
                          <a:schemeClr val="tx1"/>
                        </a:solidFill>
                        <a:latin typeface="+mn-lt"/>
                        <a:ea typeface="Calibri"/>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1424280">
                <a:tc>
                  <a:txBody>
                    <a:bodyPr/>
                    <a:lstStyle/>
                    <a:p>
                      <a:pPr algn="r" rtl="1">
                        <a:lnSpc>
                          <a:spcPct val="115000"/>
                        </a:lnSpc>
                        <a:spcAft>
                          <a:spcPts val="0"/>
                        </a:spcAft>
                      </a:pPr>
                      <a:r>
                        <a:rPr lang="ar" sz="1500" b="1" i="0" u="none" baseline="0">
                          <a:solidFill>
                            <a:schemeClr val="tx1"/>
                          </a:solidFill>
                          <a:latin typeface="+mn-lt"/>
                          <a:ea typeface="Arial"/>
                          <a:cs typeface="Arial" pitchFamily="34" charset="0"/>
                        </a:rPr>
                        <a:t>مدة الصلاحية في درجات حرارة مختلفة</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1">
                        <a:spcAft>
                          <a:spcPts val="0"/>
                        </a:spcAft>
                      </a:pPr>
                      <a:r>
                        <a:rPr lang="ar" sz="1500" b="1" i="0" u="none" baseline="0">
                          <a:solidFill>
                            <a:schemeClr val="tx1"/>
                          </a:solidFill>
                          <a:latin typeface="+mn-lt"/>
                          <a:ea typeface="Arial"/>
                          <a:cs typeface="Arial" pitchFamily="34" charset="0"/>
                        </a:rPr>
                        <a:t>لقاح مجمّد غير مخفف:  </a:t>
                      </a:r>
                    </a:p>
                    <a:p>
                      <a:pPr marL="285750" indent="-285750" algn="r" rtl="1">
                        <a:spcAft>
                          <a:spcPts val="0"/>
                        </a:spcAft>
                        <a:buFont typeface="Arial" panose="020B0604020202020204" pitchFamily="34" charset="0"/>
                        <a:buChar char="•"/>
                      </a:pPr>
                      <a:r>
                        <a:rPr lang="ar" sz="1500" b="0" i="0" u="none" baseline="0">
                          <a:solidFill>
                            <a:schemeClr val="tx1"/>
                          </a:solidFill>
                          <a:latin typeface="+mn-lt"/>
                          <a:ea typeface="Arial"/>
                          <a:cs typeface="Arial" pitchFamily="34" charset="0"/>
                        </a:rPr>
                        <a:t>9 أشهر من تاريخ التصنيع إذا تم تخزينه ونقله بين -90 إلى -60 درجة مئوية.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500" b="0" i="0" u="none" strike="noStrike" baseline="0">
                          <a:solidFill>
                            <a:schemeClr val="tx1"/>
                          </a:solidFill>
                          <a:latin typeface="+mn-lt"/>
                        </a:rPr>
                        <a:t>مدة تصل إلى أسبوعين </a:t>
                      </a:r>
                      <a:r>
                        <a:rPr lang="ar" sz="1500" b="0" i="0" u="none" strike="noStrike" kern="1200" baseline="0">
                          <a:solidFill>
                            <a:schemeClr val="tx1"/>
                          </a:solidFill>
                          <a:latin typeface="+mn-lt"/>
                          <a:ea typeface="+mn-ea"/>
                          <a:cs typeface="+mn-cs"/>
                        </a:rPr>
                        <a:t>إذا تم التخزين في درجة حرارة -25 إلى -15 درجة مئوية </a:t>
                      </a:r>
                      <a:r>
                        <a:rPr lang="ar" sz="1500" b="0" i="0" u="none" strike="noStrike" baseline="0">
                          <a:solidFill>
                            <a:schemeClr val="tx1"/>
                          </a:solidFill>
                          <a:latin typeface="+mn-lt"/>
                        </a:rPr>
                        <a:t>لفترة واحدة خلال فترة الصلاحية البالغة 9 أشهر </a:t>
                      </a:r>
                      <a:endParaRPr lang="ar" sz="1500" b="0" dirty="0">
                        <a:solidFill>
                          <a:schemeClr val="tx1"/>
                        </a:solidFill>
                        <a:latin typeface="+mn-lt"/>
                      </a:endParaRPr>
                    </a:p>
                    <a:p>
                      <a:pPr lvl="0" algn="r" rtl="1">
                        <a:spcAft>
                          <a:spcPts val="0"/>
                        </a:spcAft>
                        <a:buNone/>
                      </a:pPr>
                      <a:r>
                        <a:rPr lang="ar" sz="1500" b="1" i="0" u="none" strike="noStrike" baseline="0">
                          <a:solidFill>
                            <a:schemeClr val="tx1"/>
                          </a:solidFill>
                          <a:latin typeface="+mn-lt"/>
                        </a:rPr>
                        <a:t>لقاح مذاب غير مخفف:</a:t>
                      </a:r>
                      <a:r>
                        <a:rPr lang="ar" sz="1500" b="0" i="0" u="none" strike="noStrike" baseline="0">
                          <a:solidFill>
                            <a:schemeClr val="tx1"/>
                          </a:solidFill>
                          <a:latin typeface="+mn-lt"/>
                        </a:rPr>
                        <a:t> </a:t>
                      </a:r>
                    </a:p>
                    <a:p>
                      <a:pPr marL="285750" lvl="0" indent="-285750" algn="r" rtl="1">
                        <a:spcAft>
                          <a:spcPts val="0"/>
                        </a:spcAft>
                        <a:buFont typeface="Arial" panose="020B0604020202020204" pitchFamily="34" charset="0"/>
                        <a:buChar char="•"/>
                      </a:pPr>
                      <a:r>
                        <a:rPr lang="ar" sz="1500" b="0" i="0" u="none" strike="noStrike" baseline="0">
                          <a:solidFill>
                            <a:schemeClr val="tx1"/>
                          </a:solidFill>
                          <a:latin typeface="+mn-lt"/>
                        </a:rPr>
                        <a:t>مدة تصل إلى 31 يومًا في حالة التخزين في +2 إلى +8 درجات مئوية.يجب عدم نقل اللقاح المخزن في درجة الحرارة هذه لمدة تزيد عن 12 ساعة. </a:t>
                      </a:r>
                      <a:endParaRPr lang="ar" sz="1500" dirty="0">
                        <a:solidFill>
                          <a:schemeClr val="tx1"/>
                        </a:solidFill>
                        <a:latin typeface="+mn-lt"/>
                      </a:endParaRPr>
                    </a:p>
                    <a:p>
                      <a:pPr algn="r" rtl="1">
                        <a:spcAft>
                          <a:spcPts val="0"/>
                        </a:spcAft>
                      </a:pPr>
                      <a:r>
                        <a:rPr lang="ar" sz="1500" b="1" i="0" u="none" baseline="0">
                          <a:solidFill>
                            <a:schemeClr val="tx1"/>
                          </a:solidFill>
                          <a:latin typeface="+mn-lt"/>
                          <a:ea typeface="Arial"/>
                          <a:cs typeface="Arial"/>
                        </a:rPr>
                        <a:t>اللقاح المخفف:</a:t>
                      </a:r>
                    </a:p>
                    <a:p>
                      <a:pPr marL="285750" indent="-285750" algn="r" rtl="1">
                        <a:spcAft>
                          <a:spcPts val="0"/>
                        </a:spcAft>
                        <a:buFont typeface="Arial" panose="020B0604020202020204" pitchFamily="34" charset="0"/>
                        <a:buChar char="•"/>
                      </a:pPr>
                      <a:r>
                        <a:rPr lang="ar" sz="1500" b="0" i="0" u="none" baseline="0">
                          <a:solidFill>
                            <a:schemeClr val="tx1"/>
                          </a:solidFill>
                          <a:latin typeface="+mn-lt"/>
                          <a:ea typeface="Arial"/>
                          <a:cs typeface="Arial"/>
                        </a:rPr>
                        <a:t>يحفظ في درجة حرارة +</a:t>
                      </a:r>
                      <a:r>
                        <a:rPr lang="ar" sz="1500" b="0" i="0" u="none" strike="noStrike" baseline="0">
                          <a:solidFill>
                            <a:schemeClr val="tx1"/>
                          </a:solidFill>
                          <a:latin typeface="+mn-lt"/>
                        </a:rPr>
                        <a:t>2 </a:t>
                      </a:r>
                      <a:r>
                        <a:rPr lang="ar" sz="1500" b="0" i="0" u="none" baseline="0">
                          <a:solidFill>
                            <a:schemeClr val="tx1"/>
                          </a:solidFill>
                          <a:latin typeface="+mn-lt"/>
                          <a:ea typeface="Arial"/>
                          <a:cs typeface="Arial"/>
                        </a:rPr>
                        <a:t> إلى +8 درجة مئوية ويستخدم في غضون 6 ساعات بعد التخفيف.</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528223">
                <a:tc>
                  <a:txBody>
                    <a:bodyPr/>
                    <a:lstStyle/>
                    <a:p>
                      <a:pPr algn="r" rtl="1">
                        <a:lnSpc>
                          <a:spcPct val="115000"/>
                        </a:lnSpc>
                        <a:spcAft>
                          <a:spcPts val="0"/>
                        </a:spcAft>
                      </a:pPr>
                      <a:r>
                        <a:rPr lang="ar" sz="1500" b="1" i="0" u="none" baseline="0">
                          <a:solidFill>
                            <a:schemeClr val="tx1"/>
                          </a:solidFill>
                          <a:latin typeface="+mn-lt"/>
                          <a:ea typeface="Arial"/>
                          <a:cs typeface="Arial" pitchFamily="34" charset="0"/>
                        </a:rPr>
                        <a:t>الحساسية للتجميد​</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r" rtl="1">
                        <a:lnSpc>
                          <a:spcPct val="115000"/>
                        </a:lnSpc>
                        <a:spcAft>
                          <a:spcPts val="0"/>
                        </a:spcAft>
                      </a:pPr>
                      <a:r>
                        <a:rPr lang="ar" sz="1500" b="0" i="0" u="none" baseline="0">
                          <a:solidFill>
                            <a:schemeClr val="tx1"/>
                          </a:solidFill>
                          <a:latin typeface="+mn-lt"/>
                          <a:ea typeface="Arial"/>
                          <a:cs typeface="Arial" pitchFamily="34" charset="0"/>
                        </a:rPr>
                        <a:t>لا تقم بإعادة تجميد قوارير اللقاح بعد إذابة تجميده.</a:t>
                      </a:r>
                      <a:endParaRPr lang="ar" sz="1500" dirty="0">
                        <a:solidFill>
                          <a:schemeClr val="tx1"/>
                        </a:solidFill>
                        <a:latin typeface="+mn-lt"/>
                        <a:ea typeface="Calibri"/>
                        <a:cs typeface="Arial" pitchFamily="34" charset="0"/>
                      </a:endParaRPr>
                    </a:p>
                    <a:p>
                      <a:pPr algn="r" rtl="1">
                        <a:lnSpc>
                          <a:spcPct val="115000"/>
                        </a:lnSpc>
                        <a:spcAft>
                          <a:spcPts val="0"/>
                        </a:spcAft>
                      </a:pPr>
                      <a:r>
                        <a:rPr lang="ar" sz="1500" b="0" i="0" u="none" baseline="0">
                          <a:solidFill>
                            <a:schemeClr val="tx1"/>
                          </a:solidFill>
                          <a:latin typeface="+mn-lt"/>
                          <a:ea typeface="Arial"/>
                          <a:cs typeface="Arial" pitchFamily="34" charset="0"/>
                        </a:rPr>
                        <a:t>لا تقم بتجميد اللقاح المخفف.</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518984">
                <a:tc>
                  <a:txBody>
                    <a:bodyPr/>
                    <a:lstStyle/>
                    <a:p>
                      <a:pPr algn="r" rtl="1">
                        <a:lnSpc>
                          <a:spcPct val="115000"/>
                        </a:lnSpc>
                        <a:spcAft>
                          <a:spcPts val="0"/>
                        </a:spcAft>
                      </a:pPr>
                      <a:r>
                        <a:rPr lang="ar" sz="1500" b="1" i="0" u="none" baseline="0">
                          <a:solidFill>
                            <a:schemeClr val="tx1"/>
                          </a:solidFill>
                          <a:latin typeface="+mn-lt"/>
                          <a:ea typeface="Arial"/>
                          <a:cs typeface="Arial" pitchFamily="34" charset="0"/>
                        </a:rPr>
                        <a:t>الحساسية للضوء</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1">
                        <a:lnSpc>
                          <a:spcPct val="115000"/>
                        </a:lnSpc>
                        <a:spcAft>
                          <a:spcPts val="0"/>
                        </a:spcAft>
                      </a:pPr>
                      <a:r>
                        <a:rPr lang="ar" sz="1500" b="0" i="0" u="none" baseline="0">
                          <a:solidFill>
                            <a:schemeClr val="tx1"/>
                          </a:solidFill>
                          <a:latin typeface="+mn-lt"/>
                          <a:ea typeface="Arial"/>
                          <a:cs typeface="Arial" pitchFamily="34" charset="0"/>
                        </a:rPr>
                        <a:t>قلل من التعرض لضوء الغرفة.</a:t>
                      </a:r>
                      <a:endParaRPr lang="ar" sz="1500" dirty="0">
                        <a:solidFill>
                          <a:schemeClr val="tx1"/>
                        </a:solidFill>
                        <a:latin typeface="+mn-lt"/>
                        <a:ea typeface="Calibri"/>
                        <a:cs typeface="Arial" pitchFamily="34" charset="0"/>
                      </a:endParaRPr>
                    </a:p>
                    <a:p>
                      <a:pPr algn="r" rtl="1">
                        <a:lnSpc>
                          <a:spcPct val="115000"/>
                        </a:lnSpc>
                        <a:spcAft>
                          <a:spcPts val="0"/>
                        </a:spcAft>
                      </a:pPr>
                      <a:r>
                        <a:rPr lang="ar" sz="1500" b="0" i="0" u="none" baseline="0">
                          <a:solidFill>
                            <a:schemeClr val="tx1"/>
                          </a:solidFill>
                          <a:latin typeface="+mn-lt"/>
                          <a:ea typeface="Arial"/>
                          <a:cs typeface="Arial" pitchFamily="34" charset="0"/>
                        </a:rPr>
                        <a:t>تجنب التعرض لأشعة الشمس المباشرة والأشعة فوق البنفسجية.</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17783">
                <a:tc>
                  <a:txBody>
                    <a:bodyPr/>
                    <a:lstStyle/>
                    <a:p>
                      <a:pPr algn="r" rtl="1">
                        <a:lnSpc>
                          <a:spcPct val="115000"/>
                        </a:lnSpc>
                        <a:spcAft>
                          <a:spcPts val="0"/>
                        </a:spcAft>
                      </a:pPr>
                      <a:r>
                        <a:rPr lang="ar" sz="1500" b="1" i="0" u="none" baseline="0">
                          <a:solidFill>
                            <a:schemeClr val="tx1"/>
                          </a:solidFill>
                          <a:latin typeface="+mn-lt"/>
                          <a:ea typeface="Arial"/>
                          <a:cs typeface="Arial" pitchFamily="34" charset="0"/>
                        </a:rPr>
                        <a:t>الظروف قبل الاستخدام </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r" rtl="1">
                        <a:lnSpc>
                          <a:spcPct val="115000"/>
                        </a:lnSpc>
                        <a:spcAft>
                          <a:spcPts val="0"/>
                        </a:spcAft>
                      </a:pPr>
                      <a:r>
                        <a:rPr lang="ar" sz="1500" b="0" i="0" u="none" baseline="0">
                          <a:solidFill>
                            <a:schemeClr val="tx1"/>
                          </a:solidFill>
                          <a:latin typeface="+mn-lt"/>
                        </a:rPr>
                        <a:t>احتفظ بالقنينة بين +2 إلى +8 درجات مئوية قبل التخفيف وبعده. </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395562">
                <a:tc>
                  <a:txBody>
                    <a:bodyPr/>
                    <a:lstStyle/>
                    <a:p>
                      <a:pPr algn="r" rtl="1">
                        <a:lnSpc>
                          <a:spcPct val="115000"/>
                        </a:lnSpc>
                        <a:spcAft>
                          <a:spcPts val="0"/>
                        </a:spcAft>
                      </a:pPr>
                      <a:r>
                        <a:rPr lang="ar" sz="1500" b="1" i="0" u="none" baseline="0">
                          <a:solidFill>
                            <a:schemeClr val="tx1"/>
                          </a:solidFill>
                          <a:latin typeface="+mn-lt"/>
                          <a:ea typeface="Arial"/>
                          <a:cs typeface="Arial" pitchFamily="34" charset="0"/>
                        </a:rPr>
                        <a:t>معدلات الفاقد</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1">
                        <a:lnSpc>
                          <a:spcPct val="115000"/>
                        </a:lnSpc>
                        <a:spcAft>
                          <a:spcPts val="0"/>
                        </a:spcAft>
                      </a:pPr>
                      <a:r>
                        <a:rPr lang="ar" sz="1500" b="0" i="0" u="none" baseline="0">
                          <a:solidFill>
                            <a:schemeClr val="tx1"/>
                          </a:solidFill>
                          <a:latin typeface="+mn-lt"/>
                          <a:ea typeface="Arial"/>
                          <a:cs typeface="Arial" pitchFamily="34" charset="0"/>
                        </a:rPr>
                        <a:t>سوف يعتمد على سياق البلد</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298931">
                <a:tc>
                  <a:txBody>
                    <a:bodyPr/>
                    <a:lstStyle/>
                    <a:p>
                      <a:pPr algn="r" rtl="1">
                        <a:lnSpc>
                          <a:spcPct val="115000"/>
                        </a:lnSpc>
                        <a:spcAft>
                          <a:spcPts val="0"/>
                        </a:spcAft>
                      </a:pPr>
                      <a:r>
                        <a:rPr lang="ar" sz="1500" b="1" i="0" u="none" baseline="0">
                          <a:solidFill>
                            <a:schemeClr val="tx1"/>
                          </a:solidFill>
                          <a:latin typeface="+mn-lt"/>
                          <a:ea typeface="Arial"/>
                          <a:cs typeface="Arial" pitchFamily="34" charset="0"/>
                        </a:rPr>
                        <a:t>المخزون الاحتياطي المطلوب</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r" rtl="1">
                        <a:lnSpc>
                          <a:spcPct val="115000"/>
                        </a:lnSpc>
                        <a:spcAft>
                          <a:spcPts val="0"/>
                        </a:spcAft>
                      </a:pPr>
                      <a:r>
                        <a:rPr lang="ar" sz="1500" b="0" i="0" u="none" baseline="0" dirty="0">
                          <a:solidFill>
                            <a:schemeClr val="tx1"/>
                          </a:solidFill>
                          <a:latin typeface="+mn-lt"/>
                          <a:ea typeface="Arial"/>
                          <a:cs typeface="Arial" pitchFamily="34" charset="0"/>
                        </a:rPr>
                        <a:t>سوف يعتمد على البلد</a:t>
                      </a:r>
                      <a:endParaRPr lang="ar" sz="15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27FD9BFA-4ADC-4CD7-ACD8-E06E81BA0D5F}"/>
              </a:ext>
            </a:extLst>
          </p:cNvPr>
          <p:cNvSpPr txBox="1"/>
          <p:nvPr/>
        </p:nvSpPr>
        <p:spPr>
          <a:xfrm>
            <a:off x="219456" y="6334424"/>
            <a:ext cx="11292840" cy="481978"/>
          </a:xfrm>
          <a:prstGeom prst="rect">
            <a:avLst/>
          </a:prstGeom>
          <a:ln w="6350">
            <a:noFill/>
            <a:miter lim="800000"/>
          </a:ln>
        </p:spPr>
        <p:txBody>
          <a:bodyPr vert="horz" wrap="square" lIns="0" tIns="0" rIns="0" bIns="0" rtlCol="0">
            <a:noAutofit/>
          </a:bodyPr>
          <a:lstStyle/>
          <a:p>
            <a:pPr algn="r" rtl="1">
              <a:spcBef>
                <a:spcPts val="300"/>
              </a:spcBef>
              <a:spcAft>
                <a:spcPts val="300"/>
              </a:spcAft>
            </a:pPr>
            <a:r>
              <a:rPr lang="ar" sz="1400" b="0" i="1" u="none" baseline="0">
                <a:solidFill>
                  <a:schemeClr val="tx1">
                    <a:lumMod val="65000"/>
                    <a:lumOff val="35000"/>
                  </a:schemeClr>
                </a:solidFill>
                <a:latin typeface="Arial" pitchFamily="34" charset="0"/>
                <a:ea typeface="Arial"/>
                <a:cs typeface="Arial" pitchFamily="34" charset="0"/>
              </a:rPr>
              <a:t>*يمكن استخدام Pfizer Softbox كمخزن مؤقت لمدة تصل إلى 30 يومًا من التسليم (يجب إعادة تجميدها كل 5 أيام إذا فتحت مرتين في اليوم، أقل من 3 دقائق في المرة الواحدة).</a:t>
            </a:r>
            <a:endParaRPr lang="ar" sz="1400" i="1"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173053"/>
            <a:ext cx="7821049" cy="738664"/>
          </a:xfrm>
        </p:spPr>
        <p:txBody>
          <a:bodyPr/>
          <a:lstStyle/>
          <a:p>
            <a:pPr algn="r" rtl="1"/>
            <a:r>
              <a:rPr lang="ar" sz="2400" b="1" i="0" u="none" baseline="0"/>
              <a:t>احتياطات التخزين والمناولة الخاصة</a:t>
            </a:r>
            <a:br>
              <a:rPr lang="ar" sz="2400"/>
            </a:br>
            <a:endParaRPr lang="ar" sz="2400" dirty="0"/>
          </a:p>
        </p:txBody>
      </p:sp>
      <p:sp>
        <p:nvSpPr>
          <p:cNvPr id="5" name="Rectangle 4"/>
          <p:cNvSpPr/>
          <p:nvPr/>
        </p:nvSpPr>
        <p:spPr>
          <a:xfrm>
            <a:off x="540567" y="5062213"/>
            <a:ext cx="7821050" cy="637849"/>
          </a:xfrm>
          <a:prstGeom prst="rect">
            <a:avLst/>
          </a:prstGeom>
          <a:solidFill>
            <a:srgbClr val="E6E6E6"/>
          </a:solidFill>
          <a:ln>
            <a:noFill/>
            <a:prstDash val="sysDot"/>
          </a:ln>
        </p:spPr>
        <p:style>
          <a:lnRef idx="2">
            <a:schemeClr val="dk1"/>
          </a:lnRef>
          <a:fillRef idx="1">
            <a:schemeClr val="lt1"/>
          </a:fillRef>
          <a:effectRef idx="0">
            <a:schemeClr val="dk1"/>
          </a:effectRef>
          <a:fontRef idx="minor">
            <a:schemeClr val="dk1"/>
          </a:fontRef>
        </p:style>
        <p:txBody>
          <a:bodyPr wrap="square" lIns="72000" tIns="72000" rIns="72000" bIns="72000">
            <a:spAutoFit/>
          </a:bodyPr>
          <a:lstStyle/>
          <a:p>
            <a:pPr algn="r" rtl="1"/>
            <a:r>
              <a:rPr lang="ar" sz="1600" b="0" i="0" u="none" baseline="0"/>
              <a:t>بعد إعادة صواني القِنان إلى مكان التخزين المجمّد بعد التعرض لدرجة حرارة الغرفة، يجب أن تبقى في مكان التخزين المجمّد لمدة </a:t>
            </a:r>
            <a:r>
              <a:rPr lang="ar" sz="1600" b="1" i="0" u="none" baseline="0"/>
              <a:t>ساعتين على الأقل</a:t>
            </a:r>
            <a:r>
              <a:rPr lang="ar" sz="1600" b="0" i="0" u="none" baseline="0"/>
              <a:t> قبل إزالتها مرة أخرى.</a:t>
            </a:r>
          </a:p>
        </p:txBody>
      </p:sp>
      <p:sp>
        <p:nvSpPr>
          <p:cNvPr id="9" name="Subtitle 2">
            <a:extLst>
              <a:ext uri="{FF2B5EF4-FFF2-40B4-BE49-F238E27FC236}">
                <a16:creationId xmlns:a16="http://schemas.microsoft.com/office/drawing/2014/main" id="{B1294170-C4CB-442A-9D6A-7B9D0CE5377E}"/>
              </a:ext>
            </a:extLst>
          </p:cNvPr>
          <p:cNvSpPr txBox="1">
            <a:spLocks/>
          </p:cNvSpPr>
          <p:nvPr/>
        </p:nvSpPr>
        <p:spPr>
          <a:xfrm>
            <a:off x="504407" y="1752762"/>
            <a:ext cx="7494187" cy="220060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a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rtl="1">
              <a:spcBef>
                <a:spcPts val="1800"/>
              </a:spcBef>
              <a:spcAft>
                <a:spcPts val="0"/>
              </a:spcAft>
            </a:pPr>
            <a:r>
              <a:rPr lang="ar" sz="1600" b="0" i="0" u="none" baseline="0">
                <a:latin typeface="+mn-lt"/>
              </a:rPr>
              <a:t>يمكن أن توضع </a:t>
            </a:r>
            <a:r>
              <a:rPr lang="ar" sz="1600" b="1" i="0" u="none" baseline="0">
                <a:latin typeface="+mn-lt"/>
              </a:rPr>
              <a:t>صواني القِنان مغلقة الغطاء</a:t>
            </a:r>
            <a:r>
              <a:rPr lang="ar" sz="1600" b="0" i="0" u="none" baseline="0">
                <a:latin typeface="+mn-lt"/>
              </a:rPr>
              <a:t> التي تم إزالتها من التخزين المجمّد (</a:t>
            </a:r>
            <a:r>
              <a:rPr lang="ar" sz="1600" b="0" i="0" u="none" baseline="0"/>
              <a:t>-90 إلى -60</a:t>
            </a:r>
            <a:r>
              <a:rPr lang="ar" sz="1600" b="1" i="0" u="none" baseline="0"/>
              <a:t> </a:t>
            </a:r>
            <a:r>
              <a:rPr lang="ar" sz="1600" b="0" i="0" u="none" baseline="0"/>
              <a:t>درجة مئوية</a:t>
            </a:r>
            <a:r>
              <a:rPr lang="ar" sz="1600" b="0" i="0" u="none" baseline="0">
                <a:latin typeface="+mn-lt"/>
              </a:rPr>
              <a:t>) في درجة حرارة الغرفة (&lt;25 درجة مئوية) لمدة أقصاها </a:t>
            </a:r>
            <a:r>
              <a:rPr lang="ar" sz="1600" b="1" i="0" u="none" baseline="0">
                <a:latin typeface="+mn-lt"/>
              </a:rPr>
              <a:t>5 دقائق</a:t>
            </a:r>
            <a:r>
              <a:rPr lang="ar" sz="1600" b="0" i="0" u="none" baseline="0">
                <a:latin typeface="+mn-lt"/>
              </a:rPr>
              <a:t> عند النقل من بيئة درجة حرارة فائقة الانخفاض إلى بيئة أخرى.</a:t>
            </a:r>
          </a:p>
          <a:p>
            <a:pPr algn="r" rtl="1">
              <a:spcBef>
                <a:spcPts val="1800"/>
              </a:spcBef>
              <a:spcAft>
                <a:spcPts val="0"/>
              </a:spcAft>
            </a:pPr>
            <a:r>
              <a:rPr lang="ar" sz="1600" b="0" i="0" u="none" baseline="0">
                <a:latin typeface="+mn-lt"/>
              </a:rPr>
              <a:t>يمكن أن توضع </a:t>
            </a:r>
            <a:r>
              <a:rPr lang="ar" sz="1600" b="1" i="0" u="none" baseline="0">
                <a:latin typeface="+mn-lt"/>
              </a:rPr>
              <a:t>صواني القِنان مفتوحة الغطاء</a:t>
            </a:r>
            <a:r>
              <a:rPr lang="ar" sz="1600" b="0" i="0" u="none" baseline="0">
                <a:latin typeface="+mn-lt"/>
              </a:rPr>
              <a:t> أو الصواني التي تحتوي على أقل من 195 قنينة التي تم سحبها من التخزين المجمّد</a:t>
            </a:r>
            <a:r>
              <a:rPr lang="ar" sz="1600" b="0" i="0" u="none" baseline="0"/>
              <a:t> (-90 إلى -60 درجة مئوية)</a:t>
            </a:r>
            <a:r>
              <a:rPr lang="ar" sz="1600" b="0" i="0" u="none" baseline="0">
                <a:latin typeface="+mn-lt"/>
              </a:rPr>
              <a:t> في درجة حرارة الغرفة (&lt;25 درجة مئوية) لمدة أقصاها </a:t>
            </a:r>
            <a:r>
              <a:rPr lang="ar" sz="1600" b="1" i="0" u="none" baseline="0">
                <a:latin typeface="+mn-lt"/>
              </a:rPr>
              <a:t>3 دقائق</a:t>
            </a:r>
            <a:r>
              <a:rPr lang="ar" sz="1600" b="0" i="0" u="none" baseline="0">
                <a:latin typeface="+mn-lt"/>
              </a:rPr>
              <a:t> عند إزالة عدد من القِنان اللازمة لجلسة التطعيم أو عند النقل من بيئة فائقة الانخفاض في درجة الحرارة إلى بيئة أخرى. يجب تخزين القِنان التي يتم سحبها من درجة حرارة فائقة الانخفاض في درجة حرارة </a:t>
            </a:r>
            <a:r>
              <a:rPr lang="ar" sz="1600" b="0" i="0" u="none" baseline="0"/>
              <a:t>-25 إلى -15 درجة مئوية </a:t>
            </a:r>
            <a:r>
              <a:rPr lang="ar" sz="1600" b="0" i="0" u="none" baseline="0">
                <a:latin typeface="+mn-lt"/>
              </a:rPr>
              <a:t>أو +2 </a:t>
            </a:r>
            <a:r>
              <a:rPr lang="ar" sz="1600" b="0" i="0" u="none" baseline="0"/>
              <a:t>إلى +8 درجات مئوية.</a:t>
            </a:r>
            <a:r>
              <a:rPr lang="ar" sz="1600" b="0" i="0" u="none" baseline="0">
                <a:latin typeface="+mn-lt"/>
              </a:rPr>
              <a:t> </a:t>
            </a:r>
          </a:p>
        </p:txBody>
      </p:sp>
      <p:sp>
        <p:nvSpPr>
          <p:cNvPr id="10" name="Rectangle 9">
            <a:extLst>
              <a:ext uri="{FF2B5EF4-FFF2-40B4-BE49-F238E27FC236}">
                <a16:creationId xmlns:a16="http://schemas.microsoft.com/office/drawing/2014/main" id="{CDBB331F-501A-4565-803D-9E8079BE8960}"/>
              </a:ext>
            </a:extLst>
          </p:cNvPr>
          <p:cNvSpPr/>
          <p:nvPr/>
        </p:nvSpPr>
        <p:spPr>
          <a:xfrm>
            <a:off x="8798560" y="0"/>
            <a:ext cx="339344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sp>
        <p:nvSpPr>
          <p:cNvPr id="3" name="TextBox 2">
            <a:extLst>
              <a:ext uri="{FF2B5EF4-FFF2-40B4-BE49-F238E27FC236}">
                <a16:creationId xmlns:a16="http://schemas.microsoft.com/office/drawing/2014/main" id="{97836CB1-8B5E-4118-9CFD-F170FDE7E97A}"/>
              </a:ext>
            </a:extLst>
          </p:cNvPr>
          <p:cNvSpPr txBox="1"/>
          <p:nvPr/>
        </p:nvSpPr>
        <p:spPr>
          <a:xfrm>
            <a:off x="9143176" y="2535451"/>
            <a:ext cx="2734869" cy="2055599"/>
          </a:xfrm>
          <a:prstGeom prst="rect">
            <a:avLst/>
          </a:prstGeom>
          <a:ln w="6350">
            <a:noFill/>
            <a:miter lim="800000"/>
          </a:ln>
        </p:spPr>
        <p:txBody>
          <a:bodyPr vert="horz" wrap="square" lIns="0" tIns="0" rIns="0" bIns="0" rtlCol="0">
            <a:noAutofit/>
          </a:bodyPr>
          <a:lstStyle/>
          <a:p>
            <a:pPr algn="r" rtl="1">
              <a:spcBef>
                <a:spcPts val="300"/>
              </a:spcBef>
              <a:spcAft>
                <a:spcPts val="300"/>
              </a:spcAft>
            </a:pPr>
            <a:r>
              <a:rPr lang="ar" sz="1600" b="0" i="0" u="none" baseline="0"/>
              <a:t>عند التعامل مع الثلج الجاف والمجمدات ذات درجة الحرارة شديدة الانخفاض، تأكد من توفر المعدات الواقية (مثل القفازات والنظارات الواقية المخصصة للتبريد العميق) وأن المكان جيد التهوية.</a:t>
            </a:r>
            <a:endParaRPr lang="ar" sz="1600" b="1" dirty="0"/>
          </a:p>
        </p:txBody>
      </p:sp>
      <p:sp>
        <p:nvSpPr>
          <p:cNvPr id="4" name="TextBox 3">
            <a:extLst>
              <a:ext uri="{FF2B5EF4-FFF2-40B4-BE49-F238E27FC236}">
                <a16:creationId xmlns:a16="http://schemas.microsoft.com/office/drawing/2014/main" id="{F1481443-86CE-4EB2-AC0F-C80F84141417}"/>
              </a:ext>
            </a:extLst>
          </p:cNvPr>
          <p:cNvSpPr txBox="1"/>
          <p:nvPr/>
        </p:nvSpPr>
        <p:spPr>
          <a:xfrm>
            <a:off x="540568" y="911717"/>
            <a:ext cx="7821050" cy="384721"/>
          </a:xfrm>
          <a:prstGeom prst="rect">
            <a:avLst/>
          </a:prstGeom>
          <a:ln w="6350">
            <a:noFill/>
            <a:miter lim="800000"/>
          </a:ln>
        </p:spPr>
        <p:txBody>
          <a:bodyPr vert="horz" wrap="square" lIns="0" tIns="0" rIns="0" bIns="0" rtlCol="0">
            <a:noAutofit/>
          </a:bodyPr>
          <a:lstStyle/>
          <a:p>
            <a:pPr algn="r" rtl="1">
              <a:spcBef>
                <a:spcPts val="300"/>
              </a:spcBef>
              <a:spcAft>
                <a:spcPts val="300"/>
              </a:spcAft>
            </a:pPr>
            <a:r>
              <a:rPr lang="ar" sz="1600" b="1" i="0" u="none" baseline="0" dirty="0"/>
              <a:t>نقل القِنان المجمدة المخزنة في درجة حرارة فائقة الانخفاض (-90 إلى -60 درجة مئوية)</a:t>
            </a:r>
          </a:p>
          <a:p>
            <a:pPr algn="r" rtl="1">
              <a:spcBef>
                <a:spcPts val="300"/>
              </a:spcBef>
              <a:spcAft>
                <a:spcPts val="300"/>
              </a:spcAft>
              <a:buNone/>
            </a:pPr>
            <a:endParaRPr lang="a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29" y="191262"/>
            <a:ext cx="7489574" cy="738664"/>
          </a:xfrm>
        </p:spPr>
        <p:txBody>
          <a:bodyPr/>
          <a:lstStyle/>
          <a:p>
            <a:pPr algn="r" rtl="1"/>
            <a:r>
              <a:rPr lang="ar" sz="2400" b="1" i="0" u="none" baseline="0"/>
              <a:t>احتياطات التخزين والمناولة الخاصة</a:t>
            </a:r>
            <a:br>
              <a:rPr lang="ar" sz="2400"/>
            </a:br>
            <a:endParaRPr lang="ar" sz="2400" dirty="0"/>
          </a:p>
        </p:txBody>
      </p:sp>
      <p:sp>
        <p:nvSpPr>
          <p:cNvPr id="5" name="Rectangle 4"/>
          <p:cNvSpPr/>
          <p:nvPr/>
        </p:nvSpPr>
        <p:spPr>
          <a:xfrm>
            <a:off x="645429" y="5078094"/>
            <a:ext cx="7616466" cy="637849"/>
          </a:xfrm>
          <a:prstGeom prst="rect">
            <a:avLst/>
          </a:prstGeom>
          <a:solidFill>
            <a:srgbClr val="E6E6E6"/>
          </a:solidFill>
          <a:ln>
            <a:noFill/>
            <a:prstDash val="sysDot"/>
          </a:ln>
        </p:spPr>
        <p:style>
          <a:lnRef idx="2">
            <a:schemeClr val="dk1"/>
          </a:lnRef>
          <a:fillRef idx="1">
            <a:schemeClr val="lt1"/>
          </a:fillRef>
          <a:effectRef idx="0">
            <a:schemeClr val="dk1"/>
          </a:effectRef>
          <a:fontRef idx="minor">
            <a:schemeClr val="dk1"/>
          </a:fontRef>
        </p:style>
        <p:txBody>
          <a:bodyPr wrap="square" lIns="72000" tIns="72000" rIns="72000" bIns="72000">
            <a:spAutoFit/>
          </a:bodyPr>
          <a:lstStyle/>
          <a:p>
            <a:pPr algn="ctr" rtl="1"/>
            <a:r>
              <a:rPr lang="ar" sz="1600" b="0" i="0" u="none" baseline="0">
                <a:solidFill>
                  <a:schemeClr val="tx1"/>
                </a:solidFill>
              </a:rPr>
              <a:t>بمجرد تخفيف اللقاح، يجب استخدامه على الفور أو خلال 6 ساعات وحفظه بين +2 إلى +8 درجات مئوية أثناء الاستخدام.</a:t>
            </a:r>
          </a:p>
        </p:txBody>
      </p:sp>
      <p:sp>
        <p:nvSpPr>
          <p:cNvPr id="9" name="Subtitle 2">
            <a:extLst>
              <a:ext uri="{FF2B5EF4-FFF2-40B4-BE49-F238E27FC236}">
                <a16:creationId xmlns:a16="http://schemas.microsoft.com/office/drawing/2014/main" id="{B1294170-C4CB-442A-9D6A-7B9D0CE5377E}"/>
              </a:ext>
            </a:extLst>
          </p:cNvPr>
          <p:cNvSpPr txBox="1">
            <a:spLocks/>
          </p:cNvSpPr>
          <p:nvPr/>
        </p:nvSpPr>
        <p:spPr>
          <a:xfrm>
            <a:off x="645432" y="1746054"/>
            <a:ext cx="7489571" cy="170816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a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rtl="1">
              <a:spcBef>
                <a:spcPts val="1800"/>
              </a:spcBef>
              <a:spcAft>
                <a:spcPts val="0"/>
              </a:spcAft>
            </a:pPr>
            <a:r>
              <a:rPr lang="ar" sz="1600" b="0" i="0" u="none" baseline="0">
                <a:latin typeface="+mn-lt"/>
              </a:rPr>
              <a:t>يمكن أن توضع </a:t>
            </a:r>
            <a:r>
              <a:rPr lang="ar" sz="1600" b="1" i="0" u="none" baseline="0">
                <a:latin typeface="+mn-lt"/>
              </a:rPr>
              <a:t>صواني القِنان مغلقة الغطاء</a:t>
            </a:r>
            <a:r>
              <a:rPr lang="ar" sz="1600" b="0" i="0" u="none" baseline="0">
                <a:latin typeface="+mn-lt"/>
              </a:rPr>
              <a:t> التي تم سحبها من التخزين المجمّد (</a:t>
            </a:r>
            <a:r>
              <a:rPr lang="ar" sz="1600" b="0" i="0" u="none" baseline="0"/>
              <a:t>-25 إلى -15</a:t>
            </a:r>
            <a:r>
              <a:rPr lang="ar" sz="1600" b="1" i="0" u="none" baseline="0"/>
              <a:t> </a:t>
            </a:r>
            <a:r>
              <a:rPr lang="ar" sz="1600" b="0" i="0" u="none" baseline="0"/>
              <a:t>درجة مئوية</a:t>
            </a:r>
            <a:r>
              <a:rPr lang="ar" sz="1600" b="0" i="0" u="none" baseline="0">
                <a:latin typeface="+mn-lt"/>
              </a:rPr>
              <a:t>) في درجة حرارة الغرفة (&lt;25 درجة مئوية) لمدة أقصاها </a:t>
            </a:r>
            <a:r>
              <a:rPr lang="ar" sz="1600" b="1" i="0" u="none" baseline="0">
                <a:latin typeface="+mn-lt"/>
              </a:rPr>
              <a:t>3 دقائق</a:t>
            </a:r>
            <a:r>
              <a:rPr lang="ar" sz="1600" b="0" i="0" u="none" baseline="0">
                <a:latin typeface="+mn-lt"/>
              </a:rPr>
              <a:t> عند النقل من جهاز تجميد إلى جهاز آخر. </a:t>
            </a:r>
          </a:p>
          <a:p>
            <a:pPr algn="r" rtl="1">
              <a:spcBef>
                <a:spcPts val="1800"/>
              </a:spcBef>
              <a:spcAft>
                <a:spcPts val="0"/>
              </a:spcAft>
            </a:pPr>
            <a:r>
              <a:rPr lang="ar" sz="1600" b="0" i="0" u="none" baseline="0">
                <a:latin typeface="+mn-lt"/>
              </a:rPr>
              <a:t>يمكن أن توضع </a:t>
            </a:r>
            <a:r>
              <a:rPr lang="ar" sz="1600" b="1" i="0" u="none" baseline="0">
                <a:latin typeface="+mn-lt"/>
              </a:rPr>
              <a:t>صواني القِنان مفتوحة الغطاء</a:t>
            </a:r>
            <a:r>
              <a:rPr lang="ar" sz="1600" b="0" i="0" u="none" baseline="0">
                <a:latin typeface="+mn-lt"/>
              </a:rPr>
              <a:t> أو الصواني التي تحتوي على أقل من 195 قنينة التي تم سحبها من التخزين المجمّد</a:t>
            </a:r>
            <a:r>
              <a:rPr lang="ar" sz="1600" b="0" i="0" u="none" baseline="0"/>
              <a:t> (-25 إلى -15 درجة مئوية</a:t>
            </a:r>
            <a:r>
              <a:rPr lang="ar" sz="1600" b="0" i="0" u="none" baseline="0">
                <a:latin typeface="+mn-lt"/>
              </a:rPr>
              <a:t>) في درجة حرارة الغرفة (&lt;25 درجة مئوية) لمدة أقصاها </a:t>
            </a:r>
            <a:r>
              <a:rPr lang="ar" sz="1600" b="1" i="0" u="none" baseline="0">
                <a:latin typeface="+mn-lt"/>
              </a:rPr>
              <a:t>1 دقيقة</a:t>
            </a:r>
            <a:r>
              <a:rPr lang="ar" sz="1600" b="0" i="0" u="none" baseline="0">
                <a:latin typeface="+mn-lt"/>
              </a:rPr>
              <a:t> عند إزالة عدد من القِنان اللازمة لجلسة التطعيم أو عند النقل من جهاز تجميد إلى جهاز آخر. يجب نقل القِنان إلى درجة +2 إلى +8 درجات مئوية في أو قبل نهاية فترة الصلاحية التي تبلغ أسبوعين في درجة </a:t>
            </a:r>
            <a:r>
              <a:rPr lang="ar" sz="1600" b="0" i="0" u="none" baseline="0"/>
              <a:t>-25 إلى -15 درجة مئوية</a:t>
            </a:r>
            <a:r>
              <a:rPr lang="ar" sz="1600" b="0" i="0" u="none" baseline="0">
                <a:latin typeface="+mn-lt"/>
              </a:rPr>
              <a:t>.</a:t>
            </a:r>
            <a:endParaRPr lang="ar" sz="1600" dirty="0">
              <a:latin typeface="+mn-lt"/>
            </a:endParaRPr>
          </a:p>
        </p:txBody>
      </p:sp>
      <p:sp>
        <p:nvSpPr>
          <p:cNvPr id="10" name="Rectangle 9">
            <a:extLst>
              <a:ext uri="{FF2B5EF4-FFF2-40B4-BE49-F238E27FC236}">
                <a16:creationId xmlns:a16="http://schemas.microsoft.com/office/drawing/2014/main" id="{CDBB331F-501A-4565-803D-9E8079BE8960}"/>
              </a:ext>
            </a:extLst>
          </p:cNvPr>
          <p:cNvSpPr/>
          <p:nvPr/>
        </p:nvSpPr>
        <p:spPr>
          <a:xfrm>
            <a:off x="8720254" y="0"/>
            <a:ext cx="3471745"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spcBef>
                <a:spcPts val="300"/>
              </a:spcBef>
              <a:spcAft>
                <a:spcPts val="300"/>
              </a:spcAft>
            </a:pPr>
            <a:endParaRPr lang="ar" sz="1600" dirty="0">
              <a:solidFill>
                <a:schemeClr val="tx1"/>
              </a:solidFill>
              <a:cs typeface="Arial" panose="020B0604020202020204" pitchFamily="34" charset="0"/>
              <a:sym typeface="Arial" panose="020B0604020202020204" pitchFamily="34" charset="0"/>
            </a:endParaRPr>
          </a:p>
        </p:txBody>
      </p:sp>
      <p:sp>
        <p:nvSpPr>
          <p:cNvPr id="11" name="TextBox 10">
            <a:extLst>
              <a:ext uri="{FF2B5EF4-FFF2-40B4-BE49-F238E27FC236}">
                <a16:creationId xmlns:a16="http://schemas.microsoft.com/office/drawing/2014/main" id="{C4CB76D3-F9B6-4364-A24E-25F78247FE9F}"/>
              </a:ext>
            </a:extLst>
          </p:cNvPr>
          <p:cNvSpPr txBox="1"/>
          <p:nvPr/>
        </p:nvSpPr>
        <p:spPr>
          <a:xfrm>
            <a:off x="645429" y="953268"/>
            <a:ext cx="7682365" cy="384721"/>
          </a:xfrm>
          <a:prstGeom prst="rect">
            <a:avLst/>
          </a:prstGeom>
          <a:ln w="6350">
            <a:noFill/>
            <a:miter lim="800000"/>
          </a:ln>
        </p:spPr>
        <p:txBody>
          <a:bodyPr vert="horz" wrap="square" lIns="0" tIns="0" rIns="0" bIns="0" rtlCol="0">
            <a:noAutofit/>
          </a:bodyPr>
          <a:lstStyle/>
          <a:p>
            <a:pPr algn="r" rtl="1">
              <a:spcBef>
                <a:spcPts val="300"/>
              </a:spcBef>
              <a:spcAft>
                <a:spcPts val="300"/>
              </a:spcAft>
            </a:pPr>
            <a:r>
              <a:rPr lang="ar" sz="1600" b="1" i="0" u="none" baseline="0"/>
              <a:t>نقل القِنان المجمدة المخزنة في -20 درجة مئوية</a:t>
            </a:r>
          </a:p>
          <a:p>
            <a:pPr algn="r" rtl="1">
              <a:spcBef>
                <a:spcPts val="300"/>
              </a:spcBef>
              <a:spcAft>
                <a:spcPts val="300"/>
              </a:spcAft>
              <a:buNone/>
            </a:pPr>
            <a:endParaRPr lang="ar" sz="1600" dirty="0"/>
          </a:p>
        </p:txBody>
      </p:sp>
    </p:spTree>
    <p:extLst>
      <p:ext uri="{BB962C8B-B14F-4D97-AF65-F5344CB8AC3E}">
        <p14:creationId xmlns:p14="http://schemas.microsoft.com/office/powerpoint/2010/main" val="317619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0" y="287005"/>
            <a:ext cx="7693427" cy="369332"/>
          </a:xfrm>
        </p:spPr>
        <p:txBody>
          <a:bodyPr/>
          <a:lstStyle/>
          <a:p>
            <a:pPr algn="r" rtl="1"/>
            <a:r>
              <a:rPr lang="ar" sz="2400" b="1" i="0" u="none" baseline="0" dirty="0"/>
              <a:t>احتياطات التخزين والمناولة الخاصة</a:t>
            </a:r>
          </a:p>
        </p:txBody>
      </p:sp>
      <p:sp>
        <p:nvSpPr>
          <p:cNvPr id="10" name="Rectangle 9">
            <a:extLst>
              <a:ext uri="{FF2B5EF4-FFF2-40B4-BE49-F238E27FC236}">
                <a16:creationId xmlns:a16="http://schemas.microsoft.com/office/drawing/2014/main" id="{CDBB331F-501A-4565-803D-9E8079BE8960}"/>
              </a:ext>
            </a:extLst>
          </p:cNvPr>
          <p:cNvSpPr/>
          <p:nvPr/>
        </p:nvSpPr>
        <p:spPr>
          <a:xfrm>
            <a:off x="8798560" y="0"/>
            <a:ext cx="339344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sp>
        <p:nvSpPr>
          <p:cNvPr id="4" name="TextBox 3">
            <a:extLst>
              <a:ext uri="{FF2B5EF4-FFF2-40B4-BE49-F238E27FC236}">
                <a16:creationId xmlns:a16="http://schemas.microsoft.com/office/drawing/2014/main" id="{DF7B9E73-D661-44C5-8E8C-9CCFCE85F325}"/>
              </a:ext>
            </a:extLst>
          </p:cNvPr>
          <p:cNvSpPr txBox="1"/>
          <p:nvPr/>
        </p:nvSpPr>
        <p:spPr>
          <a:xfrm>
            <a:off x="494271" y="1188501"/>
            <a:ext cx="7468150" cy="1847237"/>
          </a:xfrm>
          <a:prstGeom prst="rect">
            <a:avLst/>
          </a:prstGeom>
          <a:ln w="6350">
            <a:noFill/>
            <a:miter lim="800000"/>
          </a:ln>
        </p:spPr>
        <p:txBody>
          <a:bodyPr vert="horz" wrap="square" lIns="0" tIns="0" rIns="0" bIns="0" rtlCol="0">
            <a:noAutofit/>
          </a:bodyPr>
          <a:lstStyle/>
          <a:p>
            <a:pPr marL="285750" indent="-285750" algn="r" rtl="1">
              <a:spcBef>
                <a:spcPts val="300"/>
              </a:spcBef>
              <a:spcAft>
                <a:spcPts val="300"/>
              </a:spcAft>
              <a:buFont typeface="Arial" panose="020B0604020202020204" pitchFamily="34" charset="0"/>
              <a:buChar char="•"/>
            </a:pPr>
            <a:r>
              <a:rPr lang="ar" sz="1600" b="0" i="0" u="none" baseline="0" dirty="0">
                <a:cs typeface="Arial" panose="020B0604020202020204" pitchFamily="34" charset="0"/>
                <a:sym typeface="Arial" panose="020B0604020202020204" pitchFamily="34" charset="0"/>
              </a:rPr>
              <a:t>يتم التخزين في درجات الحرارة الموصى بها.</a:t>
            </a:r>
          </a:p>
          <a:p>
            <a:pPr marL="285750" indent="-285750" algn="r" rtl="1">
              <a:spcBef>
                <a:spcPts val="300"/>
              </a:spcBef>
              <a:spcAft>
                <a:spcPts val="300"/>
              </a:spcAft>
              <a:buFont typeface="Arial" panose="020B0604020202020204" pitchFamily="34" charset="0"/>
              <a:buChar char="•"/>
            </a:pPr>
            <a:r>
              <a:rPr lang="ar" sz="1600" b="0" i="0" u="none" baseline="0" dirty="0">
                <a:cs typeface="Arial" panose="020B0604020202020204" pitchFamily="34" charset="0"/>
                <a:sym typeface="Arial" panose="020B0604020202020204" pitchFamily="34" charset="0"/>
              </a:rPr>
              <a:t>يجب التخزين في العلبة الأصلية لحماية المنتج من الضوء. </a:t>
            </a:r>
          </a:p>
          <a:p>
            <a:pPr marL="285750" indent="-285750" algn="r" rtl="1">
              <a:spcBef>
                <a:spcPts val="300"/>
              </a:spcBef>
              <a:spcAft>
                <a:spcPts val="300"/>
              </a:spcAft>
              <a:buFont typeface="Arial" panose="020B0604020202020204" pitchFamily="34" charset="0"/>
              <a:buChar char="•"/>
            </a:pPr>
            <a:r>
              <a:rPr lang="ar" sz="1600" b="0" i="0" u="none" baseline="0" dirty="0">
                <a:cs typeface="Arial" panose="020B0604020202020204" pitchFamily="34" charset="0"/>
                <a:sym typeface="Arial" panose="020B0604020202020204" pitchFamily="34" charset="0"/>
              </a:rPr>
              <a:t>أثناء التخزين، قلل من التعرض لضوء الغرفة وتجنب التعرض لأشعة الشمس المباشرة والأشعة فوق البنفسجية. </a:t>
            </a:r>
          </a:p>
          <a:p>
            <a:pPr marL="285750" indent="-285750" algn="r" rtl="1">
              <a:spcBef>
                <a:spcPts val="300"/>
              </a:spcBef>
              <a:spcAft>
                <a:spcPts val="300"/>
              </a:spcAft>
              <a:buFont typeface="Arial" panose="020B0604020202020204" pitchFamily="34" charset="0"/>
              <a:buChar char="•"/>
            </a:pPr>
            <a:r>
              <a:rPr lang="ar" sz="1600" b="0" i="0" u="none" baseline="0" dirty="0">
                <a:cs typeface="Arial" panose="020B0604020202020204" pitchFamily="34" charset="0"/>
                <a:sym typeface="Arial" panose="020B0604020202020204" pitchFamily="34" charset="0"/>
              </a:rPr>
              <a:t>يمكن التعامل مع القِنان المذابة في ظروف إضاءة الغرفة. </a:t>
            </a:r>
          </a:p>
          <a:p>
            <a:pPr algn="r" rtl="1">
              <a:spcBef>
                <a:spcPts val="300"/>
              </a:spcBef>
              <a:spcAft>
                <a:spcPts val="300"/>
              </a:spcAft>
            </a:pPr>
            <a:endParaRPr lang="ar" sz="1600" dirty="0"/>
          </a:p>
        </p:txBody>
      </p:sp>
      <p:sp>
        <p:nvSpPr>
          <p:cNvPr id="11" name="Title 1">
            <a:extLst>
              <a:ext uri="{FF2B5EF4-FFF2-40B4-BE49-F238E27FC236}">
                <a16:creationId xmlns:a16="http://schemas.microsoft.com/office/drawing/2014/main" id="{9759994E-3F32-4B5A-9091-F3F8EF6A78BD}"/>
              </a:ext>
            </a:extLst>
          </p:cNvPr>
          <p:cNvSpPr txBox="1">
            <a:spLocks/>
          </p:cNvSpPr>
          <p:nvPr/>
        </p:nvSpPr>
        <p:spPr>
          <a:xfrm>
            <a:off x="494271" y="3206710"/>
            <a:ext cx="7918704" cy="1231106"/>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a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r" rtl="1"/>
            <a:r>
              <a:rPr lang="ar" sz="1600" b="1" i="0" u="none" baseline="0">
                <a:latin typeface="+mn-lt"/>
              </a:rPr>
              <a:t>مراقبة وتسجيل مدة صلاحية اللقاح المتبقية عن كثب:</a:t>
            </a:r>
          </a:p>
          <a:p>
            <a:pPr algn="r" rtl="1"/>
            <a:br>
              <a:rPr lang="ar" sz="1600">
                <a:latin typeface="+mn-lt"/>
              </a:rPr>
            </a:br>
            <a:r>
              <a:rPr lang="ar" sz="1600" b="0" i="0" u="none" baseline="0">
                <a:solidFill>
                  <a:schemeClr val="tx1"/>
                </a:solidFill>
                <a:latin typeface="+mn-lt"/>
                <a:ea typeface="+mn-ea"/>
              </a:rPr>
              <a:t>عند نقل اللقاح من درجة حرارة تخزين إلى أخرى (على سبيل المثال من درجة -90 إلى -60 درجة مئوية إلى التخزين في -25 إلى -15 درجة مئوية و/أو إلى +2 إلى +8 درجات مئوية)، قم بتحديث تاريخ انتهاء الصلاحية باستخدام الملصقات الديناميكية. </a:t>
            </a:r>
          </a:p>
        </p:txBody>
      </p:sp>
    </p:spTree>
    <p:extLst>
      <p:ext uri="{BB962C8B-B14F-4D97-AF65-F5344CB8AC3E}">
        <p14:creationId xmlns:p14="http://schemas.microsoft.com/office/powerpoint/2010/main" val="186558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606A48-958A-4B68-9F8C-1DE5DC2C20FE}"/>
              </a:ext>
            </a:extLst>
          </p:cNvPr>
          <p:cNvSpPr/>
          <p:nvPr/>
        </p:nvSpPr>
        <p:spPr>
          <a:xfrm>
            <a:off x="253066" y="782528"/>
            <a:ext cx="11268374" cy="2521331"/>
          </a:xfrm>
          <a:prstGeom prst="rect">
            <a:avLst/>
          </a:prstGeom>
        </p:spPr>
        <p:txBody>
          <a:bodyPr wrap="square">
            <a:spAutoFit/>
          </a:bodyPr>
          <a:lstStyle/>
          <a:p>
            <a:pPr marL="342900" lvl="0" indent="-342900" algn="just" rtl="1">
              <a:lnSpc>
                <a:spcPct val="107000"/>
              </a:lnSpc>
              <a:spcBef>
                <a:spcPts val="600"/>
              </a:spcBef>
              <a:spcAft>
                <a:spcPts val="600"/>
              </a:spcAft>
              <a:buFont typeface="Symbol" panose="05050102010706020507" pitchFamily="18" charset="2"/>
              <a:buChar char=""/>
              <a:defRPr/>
            </a:pPr>
            <a:r>
              <a:rPr kumimoji="0" lang="ar" sz="1600" b="1" i="0" u="none" strike="noStrike" kern="1200" cap="none" spc="0" normalizeH="0" baseline="0">
                <a:ln>
                  <a:noFill/>
                </a:ln>
                <a:solidFill>
                  <a:srgbClr val="000000"/>
                </a:solidFill>
                <a:effectLst/>
                <a:uLnTx/>
                <a:uFillTx/>
                <a:ea typeface="+mn-ea"/>
                <a:cs typeface="+mn-cs"/>
              </a:rPr>
              <a:t>التوسيم الديناميكي </a:t>
            </a:r>
            <a:r>
              <a:rPr kumimoji="0" lang="ar" sz="1600" b="0" i="0" u="none" strike="noStrike" kern="1200" cap="none" spc="0" normalizeH="0" baseline="0">
                <a:ln>
                  <a:noFill/>
                </a:ln>
                <a:solidFill>
                  <a:srgbClr val="000000"/>
                </a:solidFill>
                <a:effectLst/>
                <a:uLnTx/>
                <a:uFillTx/>
                <a:ea typeface="+mn-ea"/>
                <a:cs typeface="+mn-cs"/>
              </a:rPr>
              <a:t>هو عملية تحديث تاريخ انتهاء صلاحية اللقاح يدويًا عندما يتم نقل اللقاح من </a:t>
            </a:r>
            <a:r>
              <a:rPr lang="ar" sz="1600" b="0" i="0" u="none" baseline="0"/>
              <a:t>-90 إلى -60 درجة مئوية </a:t>
            </a:r>
            <a:r>
              <a:rPr kumimoji="0" lang="ar" sz="1600" b="0" i="0" u="none" strike="noStrike" kern="1200" cap="none" spc="0" normalizeH="0" baseline="0">
                <a:ln>
                  <a:noFill/>
                </a:ln>
                <a:solidFill>
                  <a:srgbClr val="000000"/>
                </a:solidFill>
                <a:effectLst/>
                <a:uLnTx/>
                <a:uFillTx/>
                <a:ea typeface="+mn-ea"/>
                <a:cs typeface="+mn-cs"/>
              </a:rPr>
              <a:t>إلى التخزين في درجة حرارة </a:t>
            </a:r>
            <a:r>
              <a:rPr lang="ar" sz="1600" b="0" i="0" u="none" baseline="0"/>
              <a:t>-25 إلى -15 </a:t>
            </a:r>
            <a:r>
              <a:rPr kumimoji="0" lang="ar" sz="1600" b="0" i="0" u="none" strike="noStrike" kern="1200" cap="none" spc="0" normalizeH="0" baseline="0">
                <a:ln>
                  <a:noFill/>
                </a:ln>
                <a:solidFill>
                  <a:srgbClr val="000000"/>
                </a:solidFill>
                <a:effectLst/>
                <a:uLnTx/>
                <a:uFillTx/>
                <a:ea typeface="+mn-ea"/>
                <a:cs typeface="+mn-cs"/>
              </a:rPr>
              <a:t>درجة مئوية أو +2 إلى +8 درجات مئوية.</a:t>
            </a:r>
          </a:p>
          <a:p>
            <a:pPr marL="342900" marR="0" lvl="0" indent="-342900" algn="just" defTabSz="914400" rtl="1" eaLnBrk="1" fontAlgn="auto" latinLnBrk="0" hangingPunct="1">
              <a:lnSpc>
                <a:spcPct val="107000"/>
              </a:lnSpc>
              <a:buClrTx/>
              <a:buSzTx/>
              <a:buFont typeface="Symbol" panose="05050102010706020507" pitchFamily="18" charset="2"/>
              <a:buChar char=""/>
              <a:tabLst/>
              <a:defRPr/>
            </a:pPr>
            <a:r>
              <a:rPr kumimoji="0" lang="ar" sz="1600" b="0" i="0" u="none" strike="noStrike" kern="1200" cap="none" spc="0" normalizeH="0" baseline="0">
                <a:ln>
                  <a:noFill/>
                </a:ln>
                <a:solidFill>
                  <a:srgbClr val="000000"/>
                </a:solidFill>
                <a:effectLst/>
                <a:uLnTx/>
                <a:uFillTx/>
                <a:ea typeface="+mn-ea"/>
                <a:cs typeface="+mn-cs"/>
              </a:rPr>
              <a:t>متى وكيف يتم تنفيذ التوسيم الديناميكي. </a:t>
            </a:r>
          </a:p>
          <a:p>
            <a:pPr marL="742950" lvl="1" indent="-285750" algn="just" rtl="1">
              <a:lnSpc>
                <a:spcPct val="107000"/>
              </a:lnSpc>
              <a:buFont typeface="Courier New" panose="02070309020205020404" pitchFamily="49" charset="0"/>
              <a:buChar char="­"/>
              <a:defRPr/>
            </a:pPr>
            <a:r>
              <a:rPr kumimoji="0" lang="ar" sz="1600" b="0" i="0" u="none" strike="noStrike" kern="1200" cap="none" spc="0" normalizeH="0" baseline="0">
                <a:ln>
                  <a:noFill/>
                </a:ln>
                <a:solidFill>
                  <a:srgbClr val="000000"/>
                </a:solidFill>
                <a:effectLst/>
                <a:uLnTx/>
                <a:uFillTx/>
                <a:ea typeface="+mn-ea"/>
                <a:cs typeface="+mn-cs"/>
              </a:rPr>
              <a:t>قم بتحديث تاريخ انتهاء الصلاحية الموجود على الكرتونة الخارجية أو العلبة</a:t>
            </a:r>
            <a:r>
              <a:rPr lang="ar" sz="1600" b="0" i="0" u="none" baseline="0">
                <a:solidFill>
                  <a:srgbClr val="000000"/>
                </a:solidFill>
              </a:rPr>
              <a:t>  باستخدام قلم تعليم دائم أو على ملصق مُصنَّف عند نقل اللقاح </a:t>
            </a:r>
            <a:r>
              <a:rPr kumimoji="0" lang="ar" sz="1600" b="0" i="0" u="none" strike="noStrike" kern="1200" cap="none" spc="0" normalizeH="0" baseline="0">
                <a:ln>
                  <a:noFill/>
                </a:ln>
                <a:solidFill>
                  <a:srgbClr val="000000"/>
                </a:solidFill>
                <a:effectLst/>
                <a:uLnTx/>
                <a:uFillTx/>
                <a:ea typeface="+mn-ea"/>
                <a:cs typeface="+mn-cs"/>
              </a:rPr>
              <a:t>من درجة حرارة تخزين إلى أخرى.</a:t>
            </a:r>
          </a:p>
          <a:p>
            <a:pPr marL="742950" lvl="1" indent="-285750" algn="just" rtl="1">
              <a:lnSpc>
                <a:spcPct val="107000"/>
              </a:lnSpc>
              <a:buFont typeface="Courier New" panose="02070309020205020404" pitchFamily="49" charset="0"/>
              <a:buChar char="­"/>
              <a:defRPr/>
            </a:pPr>
            <a:r>
              <a:rPr lang="ar" sz="1600" b="0" i="0" u="none" baseline="0">
                <a:solidFill>
                  <a:srgbClr val="000000"/>
                </a:solidFill>
              </a:rPr>
              <a:t>اشطب </a:t>
            </a:r>
            <a:r>
              <a:rPr kumimoji="0" lang="ar" sz="1600" b="0" i="0" u="none" strike="noStrike" kern="1200" cap="none" spc="0" normalizeH="0" baseline="0">
                <a:ln>
                  <a:noFill/>
                </a:ln>
                <a:solidFill>
                  <a:srgbClr val="000000"/>
                </a:solidFill>
                <a:effectLst/>
                <a:uLnTx/>
                <a:uFillTx/>
                <a:ea typeface="+mn-ea"/>
                <a:cs typeface="+mn-cs"/>
              </a:rPr>
              <a:t>تاريخ انتهاء الصلاحية الأصلي </a:t>
            </a:r>
            <a:r>
              <a:rPr lang="ar" sz="1600" b="0" i="0" u="none" baseline="0">
                <a:solidFill>
                  <a:srgbClr val="000000"/>
                </a:solidFill>
              </a:rPr>
              <a:t>بحيث يظل مرئيًا.</a:t>
            </a:r>
          </a:p>
          <a:p>
            <a:pPr marL="742950" lvl="1" indent="-285750" algn="just" rtl="1">
              <a:lnSpc>
                <a:spcPct val="107000"/>
              </a:lnSpc>
              <a:buFont typeface="Courier New" panose="02070309020205020404" pitchFamily="49" charset="0"/>
              <a:buChar char="­"/>
              <a:defRPr/>
            </a:pPr>
            <a:r>
              <a:rPr lang="ar" sz="1600" b="0" i="0" u="none" baseline="0">
                <a:solidFill>
                  <a:srgbClr val="000000"/>
                </a:solidFill>
              </a:rPr>
              <a:t>تخلص اللقاح بناءً على تاريخ انتهاء الصلاحية الجديد.</a:t>
            </a:r>
          </a:p>
          <a:p>
            <a:pPr marL="285750" indent="-285750" algn="just" rtl="1">
              <a:lnSpc>
                <a:spcPct val="107000"/>
              </a:lnSpc>
              <a:buFont typeface="Arial" panose="020B0604020202020204" pitchFamily="34" charset="0"/>
              <a:buChar char="•"/>
              <a:defRPr/>
            </a:pPr>
            <a:r>
              <a:rPr lang="ar" sz="1600" b="0" i="0" u="none" baseline="0">
                <a:solidFill>
                  <a:srgbClr val="000000"/>
                </a:solidFill>
              </a:rPr>
              <a:t>يجب أن تتم جميع عمليات النقل والاستخدام اللازمة لللقاح خلال تاريخ انتهاء الصلاحية المحدث. </a:t>
            </a:r>
          </a:p>
          <a:p>
            <a:pPr marL="742950" marR="0" lvl="1" indent="-285750" algn="just" defTabSz="914400" rtl="1" eaLnBrk="1" fontAlgn="auto" latinLnBrk="0" hangingPunct="1">
              <a:lnSpc>
                <a:spcPct val="107000"/>
              </a:lnSpc>
              <a:buClrTx/>
              <a:buSzTx/>
              <a:buFont typeface="Courier New" panose="02070309020205020404" pitchFamily="49" charset="0"/>
              <a:buChar char="­"/>
              <a:tabLst/>
              <a:defRPr/>
            </a:pPr>
            <a:endParaRPr kumimoji="0" lang="ar" sz="1600" b="0" i="0" u="none" strike="noStrike" kern="1200" cap="none" spc="0" normalizeH="0" baseline="0" noProof="0" dirty="0">
              <a:ln>
                <a:noFill/>
              </a:ln>
              <a:solidFill>
                <a:srgbClr val="000000"/>
              </a:solidFill>
              <a:effectLst/>
              <a:uLnTx/>
              <a:uFillTx/>
              <a:ea typeface="+mn-ea"/>
              <a:cs typeface="+mn-cs"/>
            </a:endParaRPr>
          </a:p>
        </p:txBody>
      </p:sp>
      <p:sp>
        <p:nvSpPr>
          <p:cNvPr id="7" name="Text Box 8">
            <a:extLst>
              <a:ext uri="{FF2B5EF4-FFF2-40B4-BE49-F238E27FC236}">
                <a16:creationId xmlns:a16="http://schemas.microsoft.com/office/drawing/2014/main" id="{D8F2CBF8-62F0-4733-9CF2-EB378D33115E}"/>
              </a:ext>
            </a:extLst>
          </p:cNvPr>
          <p:cNvSpPr txBox="1"/>
          <p:nvPr/>
        </p:nvSpPr>
        <p:spPr>
          <a:xfrm>
            <a:off x="211452" y="3168054"/>
            <a:ext cx="8836856" cy="3541090"/>
          </a:xfrm>
          <a:prstGeom prst="rect">
            <a:avLst/>
          </a:prstGeom>
          <a:solidFill>
            <a:schemeClr val="accent5">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lang="ar" sz="1400" b="1" i="0" u="none" baseline="0" dirty="0">
                <a:solidFill>
                  <a:srgbClr val="000000"/>
                </a:solidFill>
              </a:rPr>
              <a:t>السيناريوهات المحتملة</a:t>
            </a:r>
            <a:r>
              <a:rPr kumimoji="0" lang="ar" sz="1400" b="1" i="0" u="none" strike="noStrike" kern="1200" cap="none" spc="0" normalizeH="0" baseline="0" dirty="0">
                <a:ln>
                  <a:noFill/>
                </a:ln>
                <a:solidFill>
                  <a:srgbClr val="000000"/>
                </a:solidFill>
                <a:effectLst/>
                <a:uLnTx/>
                <a:uFillTx/>
                <a:ea typeface="+mn-ea"/>
                <a:cs typeface="+mn-cs"/>
              </a:rPr>
              <a:t>:</a:t>
            </a:r>
          </a:p>
          <a:p>
            <a:pPr lvl="0" algn="r" rtl="1">
              <a:lnSpc>
                <a:spcPct val="107000"/>
              </a:lnSpc>
              <a:spcAft>
                <a:spcPts val="800"/>
              </a:spcAft>
              <a:defRPr/>
            </a:pPr>
            <a:r>
              <a:rPr kumimoji="0" lang="ar" sz="1400" b="0" i="0" u="none" strike="noStrike" kern="1200" cap="none" spc="0" normalizeH="0" baseline="0" dirty="0">
                <a:ln>
                  <a:noFill/>
                </a:ln>
                <a:solidFill>
                  <a:srgbClr val="000000"/>
                </a:solidFill>
                <a:effectLst/>
                <a:uLnTx/>
                <a:uFillTx/>
                <a:ea typeface="+mn-ea"/>
                <a:cs typeface="+mn-cs"/>
              </a:rPr>
              <a:t>إذا كان </a:t>
            </a:r>
            <a:r>
              <a:rPr kumimoji="0" lang="ar" sz="1400" b="1" i="0" u="none" strike="noStrike" kern="1200" cap="none" spc="0" normalizeH="0" baseline="0" dirty="0">
                <a:ln>
                  <a:noFill/>
                </a:ln>
                <a:solidFill>
                  <a:srgbClr val="000000"/>
                </a:solidFill>
                <a:effectLst/>
                <a:uLnTx/>
                <a:uFillTx/>
                <a:ea typeface="+mn-ea"/>
                <a:cs typeface="+mn-cs"/>
              </a:rPr>
              <a:t>تاريخ انتهاء الصلاحية الأصلي في </a:t>
            </a:r>
            <a:r>
              <a:rPr lang="ar" sz="1400" b="1" i="0" u="none" baseline="0" dirty="0"/>
              <a:t>-90 إلى -60 درجة مئوية </a:t>
            </a:r>
            <a:r>
              <a:rPr kumimoji="0" lang="ar" sz="1400" b="1" i="0" u="none" strike="noStrike" kern="1200" cap="none" spc="0" normalizeH="0" baseline="0" dirty="0">
                <a:ln>
                  <a:noFill/>
                </a:ln>
                <a:solidFill>
                  <a:srgbClr val="000000"/>
                </a:solidFill>
                <a:effectLst/>
                <a:uLnTx/>
                <a:uFillTx/>
                <a:ea typeface="+mn-ea"/>
                <a:cs typeface="+mn-cs"/>
              </a:rPr>
              <a:t>هو 31 أغسطس/آب 2021</a:t>
            </a:r>
            <a:r>
              <a:rPr kumimoji="0" lang="ar" sz="1400" b="0" i="0" u="none" strike="noStrike" kern="1200" cap="none" spc="0" normalizeH="0" baseline="0" dirty="0">
                <a:ln>
                  <a:noFill/>
                </a:ln>
                <a:solidFill>
                  <a:srgbClr val="000000"/>
                </a:solidFill>
                <a:effectLst/>
                <a:uLnTx/>
                <a:uFillTx/>
                <a:ea typeface="+mn-ea"/>
                <a:cs typeface="+mn-cs"/>
              </a:rPr>
              <a:t> (على سبيل المثال، </a:t>
            </a:r>
            <a:r>
              <a:rPr kumimoji="0" lang="ar" sz="1400" b="0" i="0" u="none" strike="noStrike" kern="1200" cap="none" spc="0" normalizeH="0" baseline="0" dirty="0">
                <a:ln>
                  <a:noFill/>
                </a:ln>
                <a:effectLst/>
                <a:uLnTx/>
                <a:uFillTx/>
                <a:ea typeface="+mn-ea"/>
                <a:cs typeface="+mn-cs"/>
              </a:rPr>
              <a:t>بفترة صلاحية 9 أشهر من تاريخ التصنيع</a:t>
            </a:r>
            <a:r>
              <a:rPr kumimoji="0" lang="ar" sz="1400" b="0" i="0" u="none" strike="noStrike" kern="1200" cap="none" spc="0" normalizeH="0" baseline="0" dirty="0">
                <a:ln>
                  <a:noFill/>
                </a:ln>
                <a:solidFill>
                  <a:srgbClr val="000000"/>
                </a:solidFill>
                <a:effectLst/>
                <a:uLnTx/>
                <a:uFillTx/>
                <a:ea typeface="+mn-ea"/>
                <a:cs typeface="+mn-cs"/>
              </a:rPr>
              <a:t>):</a:t>
            </a:r>
          </a:p>
          <a:p>
            <a:pPr lvl="1" algn="r" rtl="1">
              <a:lnSpc>
                <a:spcPct val="107000"/>
              </a:lnSpc>
              <a:spcAft>
                <a:spcPts val="800"/>
              </a:spcAft>
              <a:defRPr/>
            </a:pPr>
            <a:r>
              <a:rPr kumimoji="0" lang="ar" sz="1400" b="0" i="0" u="none" strike="noStrike" kern="1200" cap="none" spc="0" normalizeH="0" baseline="0" dirty="0">
                <a:ln>
                  <a:noFill/>
                </a:ln>
                <a:solidFill>
                  <a:srgbClr val="000000"/>
                </a:solidFill>
                <a:effectLst/>
                <a:uLnTx/>
                <a:uFillTx/>
                <a:ea typeface="+mn-ea"/>
                <a:cs typeface="+mn-cs"/>
              </a:rPr>
              <a:t>1. </a:t>
            </a:r>
            <a:r>
              <a:rPr lang="ar" sz="1400" b="0" i="0" u="none" baseline="0" dirty="0">
                <a:solidFill>
                  <a:srgbClr val="000000"/>
                </a:solidFill>
              </a:rPr>
              <a:t>عندما يتم نقل اللقاح مباشرة من </a:t>
            </a:r>
            <a:r>
              <a:rPr lang="ar" sz="1400" b="0" i="0" u="none" baseline="0" dirty="0"/>
              <a:t>-90 إلى -60 درجة مئوية </a:t>
            </a:r>
            <a:r>
              <a:rPr lang="ar" sz="1400" b="0" i="0" u="none" baseline="0" dirty="0">
                <a:solidFill>
                  <a:srgbClr val="000000"/>
                </a:solidFill>
              </a:rPr>
              <a:t>إلى </a:t>
            </a:r>
            <a:r>
              <a:rPr lang="ar" sz="1400" b="0" i="0" u="none" baseline="0" dirty="0"/>
              <a:t>+2 إلى +8 درجات مئوية </a:t>
            </a:r>
            <a:r>
              <a:rPr lang="ar" sz="1400" b="0" i="0" u="none" baseline="0" dirty="0">
                <a:solidFill>
                  <a:srgbClr val="000000"/>
                </a:solidFill>
              </a:rPr>
              <a:t>بتاريخ 15 يوليو/تموز 2021، فإن تاريخ انتهاء الصلاحية الجديد سيكون </a:t>
            </a:r>
            <a:r>
              <a:rPr lang="ar" sz="1400" b="1" i="0" u="none" baseline="0" dirty="0">
                <a:solidFill>
                  <a:srgbClr val="000000"/>
                </a:solidFill>
              </a:rPr>
              <a:t>14 أغسطس/آب 2021</a:t>
            </a:r>
            <a:r>
              <a:rPr lang="ar" sz="1400" b="0" i="0" u="none" baseline="0" dirty="0">
                <a:solidFill>
                  <a:srgbClr val="000000"/>
                </a:solidFill>
              </a:rPr>
              <a:t> (نهاية 31 يومًا). </a:t>
            </a:r>
            <a:r>
              <a:rPr lang="ar" sz="1400" b="1" i="0" u="none" baseline="0" dirty="0">
                <a:solidFill>
                  <a:srgbClr val="FF0000"/>
                </a:solidFill>
              </a:rPr>
              <a:t>لا يُستخدم بعد 14 أغسطس/آب.</a:t>
            </a:r>
          </a:p>
          <a:p>
            <a:pPr lvl="1" algn="r" rtl="1">
              <a:lnSpc>
                <a:spcPct val="107000"/>
              </a:lnSpc>
              <a:spcAft>
                <a:spcPts val="800"/>
              </a:spcAft>
              <a:defRPr/>
            </a:pPr>
            <a:r>
              <a:rPr kumimoji="0" lang="ar" sz="1400" b="0" i="0" u="none" strike="noStrike" kern="1200" cap="none" spc="0" normalizeH="0" baseline="0" dirty="0">
                <a:ln>
                  <a:noFill/>
                </a:ln>
                <a:solidFill>
                  <a:srgbClr val="000000"/>
                </a:solidFill>
                <a:effectLst/>
                <a:uLnTx/>
                <a:uFillTx/>
                <a:ea typeface="+mn-ea"/>
                <a:cs typeface="+mn-cs"/>
              </a:rPr>
              <a:t>2. عند نقل اللقاح من </a:t>
            </a:r>
            <a:r>
              <a:rPr lang="ar" sz="1400" b="0" i="0" u="none" baseline="0" dirty="0"/>
              <a:t>-90 إلى -60 درجة مئوية </a:t>
            </a:r>
            <a:r>
              <a:rPr kumimoji="0" lang="ar" sz="1400" b="0" i="0" u="none" strike="noStrike" kern="1200" cap="none" spc="0" normalizeH="0" baseline="0" dirty="0">
                <a:ln>
                  <a:noFill/>
                </a:ln>
                <a:solidFill>
                  <a:srgbClr val="000000"/>
                </a:solidFill>
                <a:effectLst/>
                <a:uLnTx/>
                <a:uFillTx/>
                <a:ea typeface="+mn-ea"/>
                <a:cs typeface="+mn-cs"/>
              </a:rPr>
              <a:t>إلى</a:t>
            </a:r>
            <a:r>
              <a:rPr lang="ar" sz="1400" b="0" i="0" u="none" baseline="0" dirty="0"/>
              <a:t> -25 إلى -15 درجة مئوية </a:t>
            </a:r>
            <a:r>
              <a:rPr kumimoji="0" lang="ar" sz="1400" b="0" i="0" u="none" strike="noStrike" kern="1200" cap="none" spc="0" normalizeH="0" baseline="0" dirty="0">
                <a:ln>
                  <a:noFill/>
                </a:ln>
                <a:solidFill>
                  <a:srgbClr val="000000"/>
                </a:solidFill>
                <a:effectLst/>
                <a:uLnTx/>
                <a:uFillTx/>
                <a:ea typeface="+mn-ea"/>
                <a:cs typeface="+mn-cs"/>
              </a:rPr>
              <a:t>في </a:t>
            </a:r>
            <a:r>
              <a:rPr kumimoji="0" lang="ar" sz="1400" b="1" i="0" u="none" strike="noStrike" kern="1200" cap="none" spc="0" normalizeH="0" baseline="0" dirty="0">
                <a:ln>
                  <a:noFill/>
                </a:ln>
                <a:solidFill>
                  <a:srgbClr val="000000"/>
                </a:solidFill>
                <a:effectLst/>
                <a:uLnTx/>
                <a:uFillTx/>
                <a:ea typeface="+mn-ea"/>
                <a:cs typeface="+mn-cs"/>
              </a:rPr>
              <a:t>15 يوليو/تموز</a:t>
            </a:r>
            <a:r>
              <a:rPr kumimoji="0" lang="ar" sz="1400" b="0" i="0" u="none" strike="noStrike" kern="1200" cap="none" spc="0" normalizeH="0" baseline="0" dirty="0">
                <a:ln>
                  <a:noFill/>
                </a:ln>
                <a:solidFill>
                  <a:srgbClr val="000000"/>
                </a:solidFill>
                <a:effectLst/>
                <a:uLnTx/>
                <a:uFillTx/>
                <a:ea typeface="+mn-ea"/>
                <a:cs typeface="+mn-cs"/>
              </a:rPr>
              <a:t> 2021، سيكون تاريخ انتهاء الصلاحية الجديد </a:t>
            </a:r>
            <a:r>
              <a:rPr kumimoji="0" lang="ar" sz="1400" b="1" i="0" u="none" strike="noStrike" kern="1200" cap="none" spc="0" normalizeH="0" baseline="0" dirty="0">
                <a:ln>
                  <a:noFill/>
                </a:ln>
                <a:solidFill>
                  <a:srgbClr val="000000"/>
                </a:solidFill>
                <a:effectLst/>
                <a:uLnTx/>
                <a:uFillTx/>
                <a:ea typeface="+mn-ea"/>
                <a:cs typeface="+mn-cs"/>
              </a:rPr>
              <a:t>26 أغسطس/آب 2021</a:t>
            </a:r>
            <a:r>
              <a:rPr kumimoji="0" lang="ar" sz="1400" b="0" i="0" u="none" strike="noStrike" kern="1200" cap="none" spc="0" normalizeH="0" baseline="0" dirty="0">
                <a:ln>
                  <a:noFill/>
                </a:ln>
                <a:solidFill>
                  <a:srgbClr val="000000"/>
                </a:solidFill>
                <a:effectLst/>
                <a:uLnTx/>
                <a:uFillTx/>
                <a:ea typeface="+mn-ea"/>
                <a:cs typeface="+mn-cs"/>
              </a:rPr>
              <a:t> (أي ما يعادل 15 يومًا</a:t>
            </a:r>
            <a:r>
              <a:rPr lang="ar" sz="1400" b="0" i="0" u="none" baseline="0" dirty="0"/>
              <a:t> في -25 إلى -15 درجة مئوية بالإضافة إلى 31 يومًا في +2 إلى +8 درجات مئوية فترة الصلاحية المتبقية</a:t>
            </a:r>
            <a:r>
              <a:rPr kumimoji="0" lang="ar" sz="1400" b="0" i="0" u="none" strike="noStrike" kern="1200" cap="none" spc="0" normalizeH="0" baseline="0" dirty="0">
                <a:ln>
                  <a:noFill/>
                </a:ln>
                <a:solidFill>
                  <a:srgbClr val="000000"/>
                </a:solidFill>
                <a:effectLst/>
                <a:uLnTx/>
                <a:uFillTx/>
                <a:ea typeface="+mn-ea"/>
                <a:cs typeface="+mn-cs"/>
              </a:rPr>
              <a:t>). </a:t>
            </a:r>
            <a:r>
              <a:rPr kumimoji="0" lang="ar" sz="1400" b="1" i="0" u="none" strike="noStrike" kern="1200" cap="none" spc="0" normalizeH="0" baseline="0" dirty="0">
                <a:ln>
                  <a:noFill/>
                </a:ln>
                <a:solidFill>
                  <a:srgbClr val="FF0000"/>
                </a:solidFill>
                <a:effectLst/>
                <a:uLnTx/>
                <a:uFillTx/>
                <a:ea typeface="+mn-ea"/>
                <a:cs typeface="+mn-cs"/>
              </a:rPr>
              <a:t>لا يُستخدم بعد 26 أغسطس/آب. </a:t>
            </a:r>
          </a:p>
          <a:p>
            <a:pPr lvl="1" algn="r" rtl="1">
              <a:lnSpc>
                <a:spcPct val="107000"/>
              </a:lnSpc>
              <a:spcAft>
                <a:spcPts val="800"/>
              </a:spcAft>
              <a:defRPr/>
            </a:pPr>
            <a:r>
              <a:rPr lang="ar" sz="1400" b="0" i="0" u="none" baseline="0" dirty="0">
                <a:solidFill>
                  <a:srgbClr val="000000"/>
                </a:solidFill>
              </a:rPr>
              <a:t>3. عند نقل اللقاح من </a:t>
            </a:r>
            <a:r>
              <a:rPr lang="ar" sz="1400" b="0" i="0" u="none" baseline="0" dirty="0"/>
              <a:t>-90 إلى -60 درجة مئوية </a:t>
            </a:r>
            <a:r>
              <a:rPr lang="ar" sz="1400" b="0" i="0" u="none" baseline="0" dirty="0">
                <a:solidFill>
                  <a:srgbClr val="000000"/>
                </a:solidFill>
              </a:rPr>
              <a:t>إلى</a:t>
            </a:r>
            <a:r>
              <a:rPr lang="ar" sz="1400" b="0" i="0" u="none" baseline="0" dirty="0"/>
              <a:t> -25 إلى -15 درجة مئوية </a:t>
            </a:r>
            <a:r>
              <a:rPr lang="ar" sz="1400" b="0" i="0" u="none" baseline="0" dirty="0">
                <a:solidFill>
                  <a:srgbClr val="000000"/>
                </a:solidFill>
              </a:rPr>
              <a:t>في </a:t>
            </a:r>
            <a:r>
              <a:rPr lang="ar" sz="1400" b="1" i="0" u="none" baseline="0" dirty="0">
                <a:solidFill>
                  <a:srgbClr val="000000"/>
                </a:solidFill>
              </a:rPr>
              <a:t>15 يوليو/تموز</a:t>
            </a:r>
            <a:r>
              <a:rPr lang="ar" sz="1400" b="0" i="0" u="none" baseline="0" dirty="0">
                <a:solidFill>
                  <a:srgbClr val="000000"/>
                </a:solidFill>
              </a:rPr>
              <a:t> 2021، سيكون تاريخ انتهاء الصلاحية الجديد </a:t>
            </a:r>
            <a:r>
              <a:rPr lang="ar" sz="1400" b="1" i="0" u="none" baseline="0" dirty="0">
                <a:solidFill>
                  <a:srgbClr val="000000"/>
                </a:solidFill>
              </a:rPr>
              <a:t>26 أغسطس/آب 2021</a:t>
            </a:r>
            <a:r>
              <a:rPr lang="ar" sz="1400" b="0" i="0" u="none" baseline="0" dirty="0">
                <a:solidFill>
                  <a:srgbClr val="000000"/>
                </a:solidFill>
              </a:rPr>
              <a:t> (أي ما يعادل</a:t>
            </a:r>
            <a:r>
              <a:rPr lang="ar" sz="1400" b="0" i="0" u="none" baseline="0" dirty="0"/>
              <a:t> 15 يومًا في -25 إلى -15 درجة مئوية بالإضافة إلى 31 يومًا في +2 إلى +8 درجات مئوية المتبقية</a:t>
            </a:r>
            <a:r>
              <a:rPr lang="ar" sz="1400" b="0" i="0" u="none" baseline="0" dirty="0">
                <a:solidFill>
                  <a:srgbClr val="000000"/>
                </a:solidFill>
              </a:rPr>
              <a:t>). </a:t>
            </a:r>
            <a:r>
              <a:rPr lang="ar" sz="1400" b="1" i="0" u="none" baseline="0" dirty="0">
                <a:solidFill>
                  <a:srgbClr val="000000"/>
                </a:solidFill>
              </a:rPr>
              <a:t>لكن</a:t>
            </a:r>
            <a:r>
              <a:rPr lang="ar" sz="1400" b="0" i="0" u="none" baseline="0" dirty="0">
                <a:solidFill>
                  <a:srgbClr val="000000"/>
                </a:solidFill>
              </a:rPr>
              <a:t> إذا تم إذابة اللقاح في اليوم الخامس في درجة </a:t>
            </a:r>
            <a:r>
              <a:rPr lang="ar" sz="1400" b="0" i="0" u="none" baseline="0" dirty="0"/>
              <a:t>-25 إلى -15 درجة مئوية</a:t>
            </a:r>
            <a:r>
              <a:rPr lang="ar" sz="1400" b="0" i="0" u="none" baseline="0" dirty="0">
                <a:solidFill>
                  <a:srgbClr val="000000"/>
                </a:solidFill>
              </a:rPr>
              <a:t> (&lt;15 يومًا) وتخزينه في </a:t>
            </a:r>
            <a:r>
              <a:rPr lang="ar" sz="1400" b="0" i="0" u="none" baseline="0" dirty="0"/>
              <a:t>+2 إلى +8 درجات مئوية، </a:t>
            </a:r>
            <a:r>
              <a:rPr lang="ar" sz="1400" b="1" i="0" u="none" baseline="0" dirty="0"/>
              <a:t>يجب تحديث تاريخ انتهاء الصلاحية مرة أخرى ليكون 20 أغسطس/آب 2021</a:t>
            </a:r>
            <a:r>
              <a:rPr lang="ar" sz="1400" b="0" i="0" u="none" baseline="0" dirty="0"/>
              <a:t> (</a:t>
            </a:r>
            <a:r>
              <a:rPr lang="ar" sz="1400" b="0" i="0" u="none" baseline="0" dirty="0">
                <a:solidFill>
                  <a:srgbClr val="000000"/>
                </a:solidFill>
              </a:rPr>
              <a:t>ما يعادل</a:t>
            </a:r>
            <a:r>
              <a:rPr lang="ar" sz="1400" b="0" i="0" u="none" baseline="0" dirty="0"/>
              <a:t> 15 يومًا في -25 إلى -15 درجة مئوية بالإضافة إلى 31 يومًا في +2 إلى +8 درجات مئوية).  </a:t>
            </a:r>
            <a:r>
              <a:rPr lang="ar" sz="1400" b="1" i="0" u="none" baseline="0" dirty="0">
                <a:solidFill>
                  <a:srgbClr val="FF0000"/>
                </a:solidFill>
              </a:rPr>
              <a:t>لا يُستخدم بعد 20 أغسطس/آب. </a:t>
            </a:r>
          </a:p>
          <a:p>
            <a:pPr lvl="1" algn="r" rtl="1">
              <a:lnSpc>
                <a:spcPct val="107000"/>
              </a:lnSpc>
              <a:spcAft>
                <a:spcPts val="800"/>
              </a:spcAft>
              <a:defRPr/>
            </a:pPr>
            <a:endParaRPr kumimoji="0" lang="ar" sz="1400" b="1" i="0" u="none" strike="noStrike" kern="1200" cap="none" spc="0" normalizeH="0" baseline="0" noProof="0" dirty="0">
              <a:ln>
                <a:noFill/>
              </a:ln>
              <a:solidFill>
                <a:srgbClr val="FF0000"/>
              </a:solidFill>
              <a:effectLst/>
              <a:uLnTx/>
              <a:uFillTx/>
              <a:ea typeface="+mn-ea"/>
              <a:cs typeface="+mn-cs"/>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 sz="1400" b="0" i="0" u="none" strike="noStrike" kern="1200" cap="none" spc="0" normalizeH="0" baseline="0" dirty="0">
                <a:ln>
                  <a:noFill/>
                </a:ln>
                <a:solidFill>
                  <a:srgbClr val="000000"/>
                </a:solidFill>
                <a:effectLst/>
                <a:uLnTx/>
                <a:uFillTx/>
                <a:ea typeface="+mn-ea"/>
                <a:cs typeface="+mn-cs"/>
              </a:rPr>
              <a:t> </a:t>
            </a:r>
          </a:p>
        </p:txBody>
      </p:sp>
      <p:sp>
        <p:nvSpPr>
          <p:cNvPr id="8" name="Text Box 11">
            <a:extLst>
              <a:ext uri="{FF2B5EF4-FFF2-40B4-BE49-F238E27FC236}">
                <a16:creationId xmlns:a16="http://schemas.microsoft.com/office/drawing/2014/main" id="{591A7B2D-9146-45F0-B7B4-08B850F5D710}"/>
              </a:ext>
            </a:extLst>
          </p:cNvPr>
          <p:cNvSpPr txBox="1"/>
          <p:nvPr/>
        </p:nvSpPr>
        <p:spPr>
          <a:xfrm>
            <a:off x="9547516" y="4832374"/>
            <a:ext cx="2344764" cy="682192"/>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1" eaLnBrk="1" fontAlgn="auto" latinLnBrk="0" hangingPunct="1">
              <a:lnSpc>
                <a:spcPct val="107000"/>
              </a:lnSpc>
              <a:spcBef>
                <a:spcPts val="0"/>
              </a:spcBef>
              <a:spcAft>
                <a:spcPts val="600"/>
              </a:spcAft>
              <a:buClrTx/>
              <a:buSzTx/>
              <a:buFontTx/>
              <a:buNone/>
              <a:tabLst/>
              <a:defRPr/>
            </a:pPr>
            <a:r>
              <a:rPr kumimoji="0" lang="ar" sz="1100" b="0" i="1"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استخدم من قبل: </a:t>
            </a:r>
            <a:r>
              <a:rPr kumimoji="0" lang="ar" sz="11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r>
              <a:rPr kumimoji="0" lang="ar" sz="110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31 أغسطس/آب 2021</a:t>
            </a:r>
            <a:endParaRPr kumimoji="0" lang="ar" sz="11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7000"/>
              </a:lnSpc>
              <a:spcBef>
                <a:spcPts val="0"/>
              </a:spcBef>
              <a:spcAft>
                <a:spcPts val="600"/>
              </a:spcAft>
              <a:buClrTx/>
              <a:buSzTx/>
              <a:buFontTx/>
              <a:buNone/>
              <a:tabLst/>
              <a:defRPr/>
            </a:pPr>
            <a:r>
              <a:rPr kumimoji="0" lang="ar" sz="11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26 أغسطس/آب 2021</a:t>
            </a:r>
          </a:p>
        </p:txBody>
      </p:sp>
      <p:sp>
        <p:nvSpPr>
          <p:cNvPr id="9" name="Text Box 13">
            <a:extLst>
              <a:ext uri="{FF2B5EF4-FFF2-40B4-BE49-F238E27FC236}">
                <a16:creationId xmlns:a16="http://schemas.microsoft.com/office/drawing/2014/main" id="{1148BE6F-1FD2-4EB8-876E-B694D480BD4D}"/>
              </a:ext>
            </a:extLst>
          </p:cNvPr>
          <p:cNvSpPr txBox="1"/>
          <p:nvPr/>
        </p:nvSpPr>
        <p:spPr>
          <a:xfrm>
            <a:off x="9547516" y="3802601"/>
            <a:ext cx="2344764" cy="682192"/>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1" eaLnBrk="1" fontAlgn="auto" latinLnBrk="0" hangingPunct="1">
              <a:lnSpc>
                <a:spcPct val="107000"/>
              </a:lnSpc>
              <a:spcBef>
                <a:spcPts val="0"/>
              </a:spcBef>
              <a:spcAft>
                <a:spcPts val="600"/>
              </a:spcAft>
              <a:buClrTx/>
              <a:buSzTx/>
              <a:buFontTx/>
              <a:buNone/>
              <a:tabLst/>
              <a:defRPr/>
            </a:pPr>
            <a:r>
              <a:rPr kumimoji="0" lang="ar" sz="1100" b="0" i="1"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استخدم من قبل:</a:t>
            </a:r>
            <a:r>
              <a:rPr kumimoji="0" lang="ar" sz="11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r>
              <a:rPr kumimoji="0" lang="ar" sz="110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31 أغسطس/آب 2021</a:t>
            </a:r>
            <a:endParaRPr kumimoji="0" lang="ar" sz="11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7000"/>
              </a:lnSpc>
              <a:spcBef>
                <a:spcPts val="0"/>
              </a:spcBef>
              <a:spcAft>
                <a:spcPts val="600"/>
              </a:spcAft>
              <a:buClrTx/>
              <a:buSzTx/>
              <a:buFontTx/>
              <a:buNone/>
              <a:tabLst/>
              <a:defRPr/>
            </a:pPr>
            <a:r>
              <a:rPr kumimoji="0" lang="ar" sz="11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14 أغسطس/آب 2021</a:t>
            </a:r>
          </a:p>
        </p:txBody>
      </p:sp>
      <p:sp>
        <p:nvSpPr>
          <p:cNvPr id="10" name="Title 1">
            <a:extLst>
              <a:ext uri="{FF2B5EF4-FFF2-40B4-BE49-F238E27FC236}">
                <a16:creationId xmlns:a16="http://schemas.microsoft.com/office/drawing/2014/main" id="{6AEE598C-755D-43B8-A9C1-153FC8B4D7BB}"/>
              </a:ext>
            </a:extLst>
          </p:cNvPr>
          <p:cNvSpPr txBox="1">
            <a:spLocks/>
          </p:cNvSpPr>
          <p:nvPr/>
        </p:nvSpPr>
        <p:spPr>
          <a:xfrm>
            <a:off x="253067" y="239406"/>
            <a:ext cx="11181128" cy="369332"/>
          </a:xfrm>
          <a:prstGeom prst="rect">
            <a:avLst/>
          </a:prstGeom>
        </p:spPr>
        <p:txBody>
          <a:bodyPr vert="horz" wrap="square" lIns="0" tIns="0" rIns="0" bIns="0" rtlCol="0" anchor="t" anchorCtr="0">
            <a:spAutoFit/>
          </a:bodyPr>
          <a:lstStyle>
            <a:lvl1pPr>
              <a:lnSpc>
                <a:spcPct val="100000"/>
              </a:lnSpc>
              <a:spcBef>
                <a:spcPct val="0"/>
              </a:spcBef>
              <a:buNone/>
              <a:defRPr lang="ar" sz="2400" b="1"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r" rtl="1"/>
            <a:r>
              <a:rPr lang="ar" b="1" i="0" u="none" baseline="0" dirty="0"/>
              <a:t>التوسيم الديناميكي للقاح عند نقله إلى درجات حرارة تخزين مختلفة</a:t>
            </a:r>
          </a:p>
        </p:txBody>
      </p:sp>
      <p:sp>
        <p:nvSpPr>
          <p:cNvPr id="2" name="Oval 1">
            <a:extLst>
              <a:ext uri="{FF2B5EF4-FFF2-40B4-BE49-F238E27FC236}">
                <a16:creationId xmlns:a16="http://schemas.microsoft.com/office/drawing/2014/main" id="{469AB71C-69C1-4714-A4F8-99588B10522D}"/>
              </a:ext>
            </a:extLst>
          </p:cNvPr>
          <p:cNvSpPr/>
          <p:nvPr/>
        </p:nvSpPr>
        <p:spPr>
          <a:xfrm>
            <a:off x="9374898" y="3638230"/>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r>
              <a:rPr lang="ar" sz="1600" b="0" i="0" u="none" baseline="0">
                <a:solidFill>
                  <a:schemeClr val="bg1"/>
                </a:solidFill>
              </a:rPr>
              <a:t>1</a:t>
            </a:r>
          </a:p>
        </p:txBody>
      </p:sp>
      <p:sp>
        <p:nvSpPr>
          <p:cNvPr id="11" name="Oval 10">
            <a:extLst>
              <a:ext uri="{FF2B5EF4-FFF2-40B4-BE49-F238E27FC236}">
                <a16:creationId xmlns:a16="http://schemas.microsoft.com/office/drawing/2014/main" id="{4F68752F-106C-4062-B1A8-1CF29DBCBAA3}"/>
              </a:ext>
            </a:extLst>
          </p:cNvPr>
          <p:cNvSpPr/>
          <p:nvPr/>
        </p:nvSpPr>
        <p:spPr>
          <a:xfrm>
            <a:off x="9370700" y="4584078"/>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r>
              <a:rPr lang="ar" sz="1600" b="0" i="0" u="none" baseline="0">
                <a:solidFill>
                  <a:schemeClr val="bg1"/>
                </a:solidFill>
              </a:rPr>
              <a:t>2</a:t>
            </a:r>
          </a:p>
        </p:txBody>
      </p:sp>
      <p:sp>
        <p:nvSpPr>
          <p:cNvPr id="13" name="Text Box 11">
            <a:extLst>
              <a:ext uri="{FF2B5EF4-FFF2-40B4-BE49-F238E27FC236}">
                <a16:creationId xmlns:a16="http://schemas.microsoft.com/office/drawing/2014/main" id="{CABDB37D-B7DE-49CC-98E4-23F35FF59028}"/>
              </a:ext>
            </a:extLst>
          </p:cNvPr>
          <p:cNvSpPr txBox="1"/>
          <p:nvPr/>
        </p:nvSpPr>
        <p:spPr>
          <a:xfrm>
            <a:off x="9547516" y="5840118"/>
            <a:ext cx="2344764" cy="776300"/>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1" eaLnBrk="1" fontAlgn="auto" latinLnBrk="0" hangingPunct="1">
              <a:lnSpc>
                <a:spcPct val="107000"/>
              </a:lnSpc>
              <a:spcBef>
                <a:spcPts val="0"/>
              </a:spcBef>
              <a:spcAft>
                <a:spcPts val="600"/>
              </a:spcAft>
              <a:buClrTx/>
              <a:buSzTx/>
              <a:buFontTx/>
              <a:buNone/>
              <a:tabLst/>
              <a:defRPr/>
            </a:pPr>
            <a:r>
              <a:rPr kumimoji="0" lang="ar" sz="1100" b="0" i="1" u="none" strike="no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استخدم من قبل: </a:t>
            </a:r>
            <a:r>
              <a:rPr kumimoji="0" lang="ar" sz="1100" b="0" i="0" u="none" strike="no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	</a:t>
            </a:r>
            <a:r>
              <a:rPr kumimoji="0" lang="ar" sz="1100" b="0" i="0" u="none" strike="dbl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31 أغسطس/آب 2021</a:t>
            </a:r>
            <a:endParaRPr kumimoji="0" lang="ar" sz="11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7000"/>
              </a:lnSpc>
              <a:spcBef>
                <a:spcPts val="0"/>
              </a:spcBef>
              <a:spcAft>
                <a:spcPts val="600"/>
              </a:spcAft>
              <a:buClrTx/>
              <a:buSzTx/>
              <a:buFontTx/>
              <a:buNone/>
              <a:tabLst/>
              <a:defRPr/>
            </a:pPr>
            <a:r>
              <a:rPr kumimoji="0" lang="ar" sz="1100" b="0" i="0" u="none" strike="no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	</a:t>
            </a:r>
            <a:r>
              <a:rPr kumimoji="0" lang="ar" sz="1100" b="0" i="0" u="none" strike="dblStrike" kern="1200" cap="none" spc="0" normalizeH="0" baseline="0">
                <a:ln>
                  <a:noFill/>
                </a:ln>
                <a:solidFill>
                  <a:srgbClr val="000000"/>
                </a:solidFill>
                <a:effectLst/>
                <a:uLnTx/>
                <a:uFillTx/>
                <a:ea typeface="Calibri" panose="020F0502020204030204" pitchFamily="34" charset="0"/>
                <a:cs typeface="Times New Roman" panose="02020603050405020304" pitchFamily="18" charset="0"/>
              </a:rPr>
              <a:t>26 أغسطس/آب 2021</a:t>
            </a:r>
          </a:p>
          <a:p>
            <a:pPr marL="0" marR="0" lvl="0" indent="0" algn="r" defTabSz="914400" rtl="1" eaLnBrk="1" fontAlgn="auto" latinLnBrk="0" hangingPunct="1">
              <a:lnSpc>
                <a:spcPct val="107000"/>
              </a:lnSpc>
              <a:spcBef>
                <a:spcPts val="0"/>
              </a:spcBef>
              <a:spcAft>
                <a:spcPts val="600"/>
              </a:spcAft>
              <a:buClrTx/>
              <a:buSzTx/>
              <a:buFontTx/>
              <a:buNone/>
              <a:tabLst/>
              <a:defRPr/>
            </a:pPr>
            <a:r>
              <a:rPr lang="ar" sz="1100" b="0" i="0" u="none" baseline="0">
                <a:solidFill>
                  <a:srgbClr val="000000"/>
                </a:solidFill>
                <a:ea typeface="Calibri" panose="020F0502020204030204" pitchFamily="34" charset="0"/>
                <a:cs typeface="Times New Roman" panose="02020603050405020304" pitchFamily="18" charset="0"/>
              </a:rPr>
              <a:t>	20 أغسطس/آب 2021</a:t>
            </a:r>
            <a:endParaRPr kumimoji="0" lang="ar" sz="11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F27B881E-A486-490E-8F8E-3CFF108C7081}"/>
              </a:ext>
            </a:extLst>
          </p:cNvPr>
          <p:cNvSpPr/>
          <p:nvPr/>
        </p:nvSpPr>
        <p:spPr>
          <a:xfrm>
            <a:off x="9466776" y="5600248"/>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r>
              <a:rPr lang="ar" sz="1600" b="0" i="0" u="none" baseline="0">
                <a:solidFill>
                  <a:schemeClr val="bg1"/>
                </a:solidFill>
              </a:rPr>
              <a:t>3</a:t>
            </a:r>
          </a:p>
        </p:txBody>
      </p:sp>
      <p:sp>
        <p:nvSpPr>
          <p:cNvPr id="3" name="TextBox 2">
            <a:extLst>
              <a:ext uri="{FF2B5EF4-FFF2-40B4-BE49-F238E27FC236}">
                <a16:creationId xmlns:a16="http://schemas.microsoft.com/office/drawing/2014/main" id="{54A7DAD5-CA81-4AB5-AD76-870F58CC39DA}"/>
              </a:ext>
            </a:extLst>
          </p:cNvPr>
          <p:cNvSpPr txBox="1"/>
          <p:nvPr/>
        </p:nvSpPr>
        <p:spPr>
          <a:xfrm>
            <a:off x="9812012" y="3477050"/>
            <a:ext cx="1207441" cy="265150"/>
          </a:xfrm>
          <a:prstGeom prst="rect">
            <a:avLst/>
          </a:prstGeom>
          <a:ln w="6350">
            <a:noFill/>
            <a:miter lim="800000"/>
          </a:ln>
        </p:spPr>
        <p:txBody>
          <a:bodyPr vert="horz" wrap="square" lIns="0" tIns="0" rIns="0" bIns="0" rtlCol="0">
            <a:noAutofit/>
          </a:bodyPr>
          <a:lstStyle/>
          <a:p>
            <a:pPr algn="r" rtl="1">
              <a:spcBef>
                <a:spcPts val="300"/>
              </a:spcBef>
              <a:spcAft>
                <a:spcPts val="300"/>
              </a:spcAft>
              <a:buNone/>
            </a:pPr>
            <a:r>
              <a:rPr lang="ar" sz="1600" b="1" i="0" u="none" baseline="0">
                <a:solidFill>
                  <a:srgbClr val="0070C0"/>
                </a:solidFill>
              </a:rPr>
              <a:t>أمثلة: </a:t>
            </a:r>
          </a:p>
        </p:txBody>
      </p:sp>
    </p:spTree>
    <p:extLst>
      <p:ext uri="{BB962C8B-B14F-4D97-AF65-F5344CB8AC3E}">
        <p14:creationId xmlns:p14="http://schemas.microsoft.com/office/powerpoint/2010/main" val="210633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A05056-631C-4D3D-AF18-5BF4AA80AAD5}"/>
              </a:ext>
            </a:extLst>
          </p:cNvPr>
          <p:cNvSpPr txBox="1"/>
          <p:nvPr>
            <p:custDataLst>
              <p:tags r:id="rId1"/>
            </p:custDataLst>
          </p:nvPr>
        </p:nvSpPr>
        <p:spPr>
          <a:xfrm>
            <a:off x="585561" y="711589"/>
            <a:ext cx="11020877" cy="54348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r" defTabSz="914400" rtl="1" eaLnBrk="1" fontAlgn="auto" latinLnBrk="0" hangingPunct="1">
              <a:lnSpc>
                <a:spcPct val="100000"/>
              </a:lnSpc>
              <a:spcBef>
                <a:spcPts val="1000"/>
              </a:spcBef>
              <a:spcAft>
                <a:spcPts val="300"/>
              </a:spcAft>
              <a:buClr>
                <a:srgbClr val="000000"/>
              </a:buClr>
              <a:buSzPct val="110000"/>
              <a:buNone/>
              <a:tabLst/>
              <a:defRPr/>
            </a:pPr>
            <a:r>
              <a:rPr kumimoji="0" lang="ar"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حاليًا: </a:t>
            </a:r>
          </a:p>
          <a:p>
            <a:pPr marR="0" lvl="1" algn="r" defTabSz="914400" rtl="1"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ar"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لا تتوفر مراقبة قنينة اللقاح (VVM) </a:t>
            </a:r>
          </a:p>
          <a:p>
            <a:pPr marR="0" lvl="1" algn="r" defTabSz="914400" rtl="1"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ar"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يوجد رقم الدفعة وتاريخ انتهاء الصلاحية على الملصق. </a:t>
            </a:r>
          </a:p>
          <a:p>
            <a:pPr marL="0" marR="0" lvl="1" indent="0" algn="r" defTabSz="914400" rtl="1" eaLnBrk="1" fontAlgn="auto" latinLnBrk="0" hangingPunct="1">
              <a:lnSpc>
                <a:spcPct val="100000"/>
              </a:lnSpc>
              <a:spcBef>
                <a:spcPts val="1000"/>
              </a:spcBef>
              <a:spcAft>
                <a:spcPts val="300"/>
              </a:spcAft>
              <a:buClr>
                <a:srgbClr val="000000"/>
              </a:buClr>
              <a:buSzPct val="110000"/>
              <a:buNone/>
              <a:tabLst/>
              <a:defRPr/>
            </a:pPr>
            <a:r>
              <a:rPr kumimoji="0" lang="ar" sz="18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التغليف الثانوي </a:t>
            </a:r>
          </a:p>
          <a:p>
            <a:pPr marL="438912" marR="0" lvl="2" indent="-210312" algn="r" defTabSz="914400" rtl="1"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ar"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اللقاح: علب تحتوي على 195 قنينة (1170 جرعة)؛ الحجم لكل جرعة = 1.8 سم مكعب </a:t>
            </a:r>
          </a:p>
          <a:p>
            <a:pPr lvl="2" algn="r" rtl="1">
              <a:spcBef>
                <a:spcPts val="1000"/>
              </a:spcBef>
              <a:buClr>
                <a:srgbClr val="000000"/>
              </a:buClr>
              <a:defRPr/>
            </a:pPr>
            <a:r>
              <a:rPr kumimoji="0" lang="ar"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مادة التخفيف: كرتونة تحتوي على 25 قنينة مخففة (قنينة 10 مل). متوفر أيضًا في قنينة سعة 2 مل </a:t>
            </a:r>
            <a:r>
              <a:rPr lang="ar" sz="1800" b="0" i="0" u="none" baseline="0" dirty="0">
                <a:solidFill>
                  <a:srgbClr val="000000"/>
                </a:solidFill>
              </a:rPr>
              <a:t>. </a:t>
            </a:r>
            <a:r>
              <a:rPr lang="ar" sz="1800" b="0" i="1" u="none" baseline="0" dirty="0">
                <a:solidFill>
                  <a:srgbClr val="000000"/>
                </a:solidFill>
              </a:rPr>
              <a:t>(</a:t>
            </a:r>
            <a:r>
              <a:rPr lang="ar" sz="1800" b="0" i="1" u="none" baseline="0" dirty="0"/>
              <a:t>ستقوم اليونيسف بتوصيل قِنان سعة 10 مل فقط من المواد المخففة)</a:t>
            </a:r>
            <a:endParaRPr lang="ar" sz="1800" i="1" dirty="0">
              <a:solidFill>
                <a:srgbClr val="000000"/>
              </a:solidFill>
            </a:endParaRPr>
          </a:p>
          <a:p>
            <a:pPr marL="0" lvl="1" indent="0" algn="r" rtl="1">
              <a:spcBef>
                <a:spcPts val="1000"/>
              </a:spcBef>
              <a:buClr>
                <a:srgbClr val="000000"/>
              </a:buClr>
              <a:buNone/>
              <a:defRPr/>
            </a:pPr>
            <a:r>
              <a:rPr kumimoji="0" lang="ar" sz="18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التغليف الثالثي </a:t>
            </a:r>
          </a:p>
          <a:p>
            <a:pPr marL="438912" marR="0" lvl="2" indent="-210312" algn="r" defTabSz="914400" rtl="1"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ar"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اللقاح: صندوق معزول يحتوي على 5 عبوات مصنوعة من الكرتون بإجمالي 975 قارورة (5850 جرعة)</a:t>
            </a:r>
          </a:p>
          <a:p>
            <a:pPr marL="438912" marR="0" lvl="2" indent="-210312" algn="r" defTabSz="914400" rtl="1"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ar"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مادة التخفيف: صندوق يحتوي على 16 كرتونة ثانوية بإجمالي 400 قنينة؛</a:t>
            </a:r>
            <a:endParaRPr lang="ar" sz="1800" dirty="0">
              <a:solidFill>
                <a:srgbClr val="000000"/>
              </a:solidFill>
              <a:latin typeface="Arial"/>
            </a:endParaRPr>
          </a:p>
          <a:p>
            <a:pPr marL="18288" lvl="1" indent="0" algn="r" rtl="1">
              <a:spcBef>
                <a:spcPts val="1000"/>
              </a:spcBef>
              <a:buClr>
                <a:srgbClr val="000000"/>
              </a:buClr>
              <a:buNone/>
            </a:pPr>
            <a:r>
              <a:rPr lang="ar" sz="1800" b="1" i="0" u="none" baseline="0" dirty="0">
                <a:solidFill>
                  <a:srgbClr val="000000"/>
                </a:solidFill>
              </a:rPr>
              <a:t>الحجم المعبأ</a:t>
            </a:r>
          </a:p>
          <a:p>
            <a:pPr lvl="1" indent="-210312" algn="r" rtl="1">
              <a:spcBef>
                <a:spcPts val="1000"/>
              </a:spcBef>
              <a:buClr>
                <a:srgbClr val="000000"/>
              </a:buClr>
              <a:buFont typeface="Arial" panose="020B0604020202020204" pitchFamily="34" charset="0"/>
              <a:buChar char="‒"/>
            </a:pPr>
            <a:r>
              <a:rPr lang="ar" sz="1800" b="0" i="0" u="none" baseline="0" dirty="0">
                <a:solidFill>
                  <a:srgbClr val="000000"/>
                </a:solidFill>
              </a:rPr>
              <a:t> اللقاح: 10.75 سم</a:t>
            </a:r>
            <a:r>
              <a:rPr lang="ar" sz="1800" b="0" i="0" u="none" baseline="30000" dirty="0">
                <a:solidFill>
                  <a:srgbClr val="000000"/>
                </a:solidFill>
              </a:rPr>
              <a:t>3</a:t>
            </a:r>
            <a:r>
              <a:rPr lang="ar" sz="1800" b="0" i="0" u="none" baseline="0" dirty="0">
                <a:solidFill>
                  <a:srgbClr val="000000"/>
                </a:solidFill>
              </a:rPr>
              <a:t> / قارورة أو 1.8 سم</a:t>
            </a:r>
            <a:r>
              <a:rPr lang="ar" sz="1800" b="0" i="0" u="none" baseline="30000" dirty="0">
                <a:solidFill>
                  <a:srgbClr val="000000"/>
                </a:solidFill>
              </a:rPr>
              <a:t>3</a:t>
            </a:r>
            <a:r>
              <a:rPr lang="ar" sz="1800" b="0" i="0" u="none" baseline="0" dirty="0">
                <a:solidFill>
                  <a:srgbClr val="000000"/>
                </a:solidFill>
              </a:rPr>
              <a:t> / جرعة</a:t>
            </a:r>
          </a:p>
          <a:p>
            <a:pPr lvl="1" indent="-210312" algn="r" rtl="1">
              <a:spcBef>
                <a:spcPts val="1000"/>
              </a:spcBef>
              <a:buClr>
                <a:srgbClr val="000000"/>
              </a:buClr>
              <a:buFont typeface="Arial" panose="020B0604020202020204" pitchFamily="34" charset="0"/>
              <a:buChar char="‒"/>
            </a:pPr>
            <a:r>
              <a:rPr lang="ar" sz="1800" b="0" i="0" u="none" baseline="0" dirty="0">
                <a:solidFill>
                  <a:srgbClr val="000000"/>
                </a:solidFill>
              </a:rPr>
              <a:t>مادة التخفيف: 34.55 سم</a:t>
            </a:r>
            <a:r>
              <a:rPr lang="ar" sz="1800" b="0" i="0" u="none" baseline="30000" dirty="0">
                <a:solidFill>
                  <a:srgbClr val="000000"/>
                </a:solidFill>
              </a:rPr>
              <a:t>3</a:t>
            </a:r>
            <a:r>
              <a:rPr lang="ar" sz="1800" b="0" i="0" u="none" baseline="0" dirty="0">
                <a:solidFill>
                  <a:srgbClr val="000000"/>
                </a:solidFill>
              </a:rPr>
              <a:t> / قارورة 10 مل؛ 12.63 سم</a:t>
            </a:r>
            <a:r>
              <a:rPr lang="ar" sz="1800" b="0" i="0" u="none" baseline="30000" dirty="0">
                <a:solidFill>
                  <a:srgbClr val="000000"/>
                </a:solidFill>
              </a:rPr>
              <a:t>3</a:t>
            </a:r>
            <a:r>
              <a:rPr lang="ar" sz="1800" b="0" i="0" u="none" baseline="0" dirty="0">
                <a:solidFill>
                  <a:srgbClr val="000000"/>
                </a:solidFill>
              </a:rPr>
              <a:t> / قارورة 2 مل</a:t>
            </a:r>
          </a:p>
        </p:txBody>
      </p:sp>
      <p:sp>
        <p:nvSpPr>
          <p:cNvPr id="8" name="Title 1">
            <a:extLst>
              <a:ext uri="{FF2B5EF4-FFF2-40B4-BE49-F238E27FC236}">
                <a16:creationId xmlns:a16="http://schemas.microsoft.com/office/drawing/2014/main" id="{DC8BCDFC-0E2E-400A-9D38-573EDA46E52C}"/>
              </a:ext>
            </a:extLst>
          </p:cNvPr>
          <p:cNvSpPr txBox="1">
            <a:spLocks/>
          </p:cNvSpPr>
          <p:nvPr/>
        </p:nvSpPr>
        <p:spPr>
          <a:xfrm>
            <a:off x="466727" y="213377"/>
            <a:ext cx="11139712" cy="369332"/>
          </a:xfrm>
          <a:prstGeom prst="rect">
            <a:avLst/>
          </a:prstGeom>
        </p:spPr>
        <p:txBody>
          <a:bodyPr vert="horz" wrap="square" lIns="0" tIns="0" rIns="0" bIns="0" rtlCol="0" anchor="t" anchorCtr="0">
            <a:spAutoFit/>
          </a:bodyPr>
          <a:lstStyle>
            <a:defPPr>
              <a:defRPr lang="ar"/>
            </a:defPPr>
            <a:lvl1pPr>
              <a:lnSpc>
                <a:spcPct val="100000"/>
              </a:lnSpc>
              <a:spcBef>
                <a:spcPct val="0"/>
              </a:spcBef>
              <a:buNone/>
              <a:defRPr sz="2400" b="1" spc="0" baseline="0">
                <a:ln w="6350" cap="flat">
                  <a:noFill/>
                  <a:miter lim="800000"/>
                </a:ln>
                <a:solidFill>
                  <a:schemeClr val="accent1"/>
                </a:solidFill>
                <a:latin typeface="Arial" panose="020B0604020202020204" pitchFamily="34" charset="0"/>
                <a:ea typeface="+mj-ea"/>
                <a:cs typeface="Arial" panose="020B0604020202020204" pitchFamily="34" charset="0"/>
              </a:defRPr>
            </a:lvl1pPr>
          </a:lstStyle>
          <a:p>
            <a:pPr algn="r" rtl="1"/>
            <a:r>
              <a:rPr lang="ar" b="1" i="0" u="none" baseline="0" dirty="0"/>
              <a:t>الملصقات والتغليف</a:t>
            </a:r>
            <a:endParaRPr lang="a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667795" y="2180778"/>
            <a:ext cx="6966994" cy="984885"/>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a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r" rtl="1"/>
            <a:r>
              <a:rPr lang="ar" sz="3200" b="1" i="0" u="none" baseline="0"/>
              <a:t>.2</a:t>
            </a:r>
            <a:r>
              <a:rPr lang="ar" sz="3200" b="0" i="0" u="none" baseline="0"/>
              <a:t>	</a:t>
            </a:r>
            <a:r>
              <a:rPr lang="ar" sz="3200" b="1" i="0" u="none" baseline="0"/>
              <a:t>سلامة اللقاح والاعتبارات التنظيمية</a:t>
            </a:r>
          </a:p>
        </p:txBody>
      </p:sp>
    </p:spTree>
    <p:extLst>
      <p:ext uri="{BB962C8B-B14F-4D97-AF65-F5344CB8AC3E}">
        <p14:creationId xmlns:p14="http://schemas.microsoft.com/office/powerpoint/2010/main" val="179908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238473"/>
            <a:ext cx="11082528" cy="369332"/>
          </a:xfrm>
        </p:spPr>
        <p:txBody>
          <a:bodyPr/>
          <a:lstStyle/>
          <a:p>
            <a:pPr algn="r" rtl="1"/>
            <a:r>
              <a:rPr lang="ar" sz="2400" b="1" i="0" u="none" baseline="0"/>
              <a:t>معلومات السلامة </a:t>
            </a:r>
            <a:br>
              <a:rPr lang="ar" sz="2400"/>
            </a:br>
            <a:endParaRPr lang="ar" sz="2400" dirty="0"/>
          </a:p>
        </p:txBody>
      </p:sp>
      <p:graphicFrame>
        <p:nvGraphicFramePr>
          <p:cNvPr id="5" name="Table 4"/>
          <p:cNvGraphicFramePr>
            <a:graphicFrameLocks noGrp="1"/>
          </p:cNvGraphicFramePr>
          <p:nvPr>
            <p:extLst>
              <p:ext uri="{D42A27DB-BD31-4B8C-83A1-F6EECF244321}">
                <p14:modId xmlns:p14="http://schemas.microsoft.com/office/powerpoint/2010/main" val="1911520108"/>
              </p:ext>
            </p:extLst>
          </p:nvPr>
        </p:nvGraphicFramePr>
        <p:xfrm>
          <a:off x="457613" y="1025809"/>
          <a:ext cx="11011939" cy="4378102"/>
        </p:xfrm>
        <a:graphic>
          <a:graphicData uri="http://schemas.openxmlformats.org/drawingml/2006/table">
            <a:tbl>
              <a:tblPr/>
              <a:tblGrid>
                <a:gridCol w="2989410">
                  <a:extLst>
                    <a:ext uri="{9D8B030D-6E8A-4147-A177-3AD203B41FA5}">
                      <a16:colId xmlns:a16="http://schemas.microsoft.com/office/drawing/2014/main" val="20000"/>
                    </a:ext>
                  </a:extLst>
                </a:gridCol>
                <a:gridCol w="8022529">
                  <a:extLst>
                    <a:ext uri="{9D8B030D-6E8A-4147-A177-3AD203B41FA5}">
                      <a16:colId xmlns:a16="http://schemas.microsoft.com/office/drawing/2014/main" val="20001"/>
                    </a:ext>
                  </a:extLst>
                </a:gridCol>
              </a:tblGrid>
              <a:tr h="283261">
                <a:tc gridSpan="2">
                  <a:txBody>
                    <a:bodyPr/>
                    <a:lstStyle/>
                    <a:p>
                      <a:pPr algn="r" rtl="1">
                        <a:lnSpc>
                          <a:spcPct val="115000"/>
                        </a:lnSpc>
                        <a:spcAft>
                          <a:spcPts val="0"/>
                        </a:spcAft>
                      </a:pPr>
                      <a:r>
                        <a:rPr lang="ar" sz="1800" b="1" i="0" u="none" baseline="0">
                          <a:solidFill>
                            <a:schemeClr val="tx1"/>
                          </a:solidFill>
                          <a:latin typeface="+mn-lt"/>
                          <a:ea typeface="Arial"/>
                          <a:cs typeface="Times New Roman"/>
                        </a:rPr>
                        <a:t>الأعراض المحتملة </a:t>
                      </a:r>
                      <a:r>
                        <a:rPr lang="ar" sz="1600" b="0" i="0" u="none" baseline="0">
                          <a:solidFill>
                            <a:schemeClr val="tx1"/>
                          </a:solidFill>
                          <a:latin typeface="+mn-lt"/>
                          <a:ea typeface="Arial"/>
                          <a:cs typeface="Times New Roman"/>
                        </a:rPr>
                        <a:t>(حسب التواتر)</a:t>
                      </a:r>
                      <a:endParaRPr lang="ar" sz="1600" b="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algn="r" rtl="1">
                        <a:lnSpc>
                          <a:spcPct val="115000"/>
                        </a:lnSpc>
                        <a:spcAft>
                          <a:spcPts val="0"/>
                        </a:spcAft>
                      </a:pPr>
                      <a:endParaRPr lang="a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06971"/>
                  </a:ext>
                </a:extLst>
              </a:tr>
              <a:tr h="581654">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ar" sz="1800" b="1" i="0" u="none" baseline="0">
                          <a:solidFill>
                            <a:schemeClr val="tx1"/>
                          </a:solidFill>
                          <a:latin typeface="+mn-lt"/>
                          <a:ea typeface="Arial"/>
                          <a:cs typeface="Times New Roman"/>
                        </a:rPr>
                        <a:t>شائعة جدًا </a:t>
                      </a:r>
                    </a:p>
                    <a:p>
                      <a:pPr marL="0" marR="0" lvl="0" indent="0" algn="r" defTabSz="914400" rtl="1" eaLnBrk="1" fontAlgn="auto" latinLnBrk="0" hangingPunct="1">
                        <a:lnSpc>
                          <a:spcPct val="115000"/>
                        </a:lnSpc>
                        <a:spcBef>
                          <a:spcPts val="0"/>
                        </a:spcBef>
                        <a:spcAft>
                          <a:spcPts val="0"/>
                        </a:spcAft>
                        <a:buClrTx/>
                        <a:buSzTx/>
                        <a:buFontTx/>
                        <a:buNone/>
                        <a:tabLst/>
                        <a:defRPr/>
                      </a:pPr>
                      <a:r>
                        <a:rPr lang="ar" sz="1800" b="1" i="0" u="none" baseline="0">
                          <a:solidFill>
                            <a:schemeClr val="tx1"/>
                          </a:solidFill>
                          <a:latin typeface="+mn-lt"/>
                          <a:ea typeface="Arial"/>
                          <a:cs typeface="Times New Roman"/>
                        </a:rPr>
                        <a:t>(≥1/10)</a:t>
                      </a:r>
                      <a:endParaRPr lang="ar"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rtl="1">
                        <a:lnSpc>
                          <a:spcPct val="115000"/>
                        </a:lnSpc>
                        <a:spcAft>
                          <a:spcPts val="0"/>
                        </a:spcAft>
                      </a:pPr>
                      <a:r>
                        <a:rPr lang="ar" sz="1600" b="0" i="0" u="none" baseline="0">
                          <a:solidFill>
                            <a:srgbClr val="000000"/>
                          </a:solidFill>
                          <a:latin typeface="Arial"/>
                          <a:ea typeface="Arial"/>
                          <a:cs typeface="Times New Roman"/>
                        </a:rPr>
                        <a:t>صداع، ألم في المفاصل، ألم في العضلات، ألم في موضع الحقن، تعب، رعشة، حمّى (احتمال حدوث أعلى بعد الجرعة الثانية)، تورم في موضع الحقن</a:t>
                      </a:r>
                      <a:endParaRPr lang="a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11454">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ar" sz="1800" b="1" i="0" u="none" baseline="0">
                          <a:solidFill>
                            <a:schemeClr val="tx1"/>
                          </a:solidFill>
                          <a:latin typeface="+mn-lt"/>
                          <a:ea typeface="Arial"/>
                          <a:cs typeface="Times New Roman"/>
                        </a:rPr>
                        <a:t>شائعة </a:t>
                      </a:r>
                    </a:p>
                    <a:p>
                      <a:pPr marL="0" marR="0" lvl="0" indent="0" algn="r" defTabSz="914400" rtl="1" eaLnBrk="1" fontAlgn="auto" latinLnBrk="0" hangingPunct="1">
                        <a:lnSpc>
                          <a:spcPct val="115000"/>
                        </a:lnSpc>
                        <a:spcBef>
                          <a:spcPts val="0"/>
                        </a:spcBef>
                        <a:spcAft>
                          <a:spcPts val="0"/>
                        </a:spcAft>
                        <a:buClrTx/>
                        <a:buSzTx/>
                        <a:buFontTx/>
                        <a:buNone/>
                        <a:tabLst/>
                        <a:defRPr/>
                      </a:pPr>
                      <a:r>
                        <a:rPr lang="ar" sz="1800" b="1" i="0" u="none" baseline="0">
                          <a:solidFill>
                            <a:schemeClr val="tx1"/>
                          </a:solidFill>
                          <a:latin typeface="+mn-lt"/>
                          <a:ea typeface="Arial"/>
                          <a:cs typeface="Times New Roman"/>
                        </a:rPr>
                        <a:t>(≥1/100 إلى ˂1/10)</a:t>
                      </a:r>
                      <a:endParaRPr lang="ar"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rtl="1">
                        <a:lnSpc>
                          <a:spcPct val="115000"/>
                        </a:lnSpc>
                        <a:spcAft>
                          <a:spcPts val="0"/>
                        </a:spcAft>
                      </a:pPr>
                      <a:r>
                        <a:rPr lang="ar" sz="1600" b="0" i="0" u="none" baseline="0">
                          <a:solidFill>
                            <a:srgbClr val="000000"/>
                          </a:solidFill>
                          <a:latin typeface="+mn-lt"/>
                          <a:ea typeface="Arial"/>
                          <a:cs typeface="Times New Roman"/>
                        </a:rPr>
                        <a:t>غثيان، احمرار موضع الحقن</a:t>
                      </a:r>
                      <a:endParaRPr lang="ar" sz="1600" dirty="0">
                        <a:latin typeface="Calibri"/>
                        <a:ea typeface="Calibri"/>
                        <a:cs typeface="Times New Roman"/>
                      </a:endParaRPr>
                    </a:p>
                    <a:p>
                      <a:pPr algn="r" rtl="1">
                        <a:lnSpc>
                          <a:spcPct val="115000"/>
                        </a:lnSpc>
                        <a:spcAft>
                          <a:spcPts val="0"/>
                        </a:spcAft>
                      </a:pPr>
                      <a:endParaRPr lang="a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63675991"/>
                  </a:ext>
                </a:extLst>
              </a:tr>
              <a:tr h="611454">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ar" sz="1800" b="1" i="0" u="none" baseline="0">
                          <a:solidFill>
                            <a:schemeClr val="tx1"/>
                          </a:solidFill>
                          <a:latin typeface="+mn-lt"/>
                          <a:ea typeface="Arial"/>
                          <a:cs typeface="Times New Roman"/>
                        </a:rPr>
                        <a:t>غير شائعة </a:t>
                      </a:r>
                    </a:p>
                    <a:p>
                      <a:pPr marL="0" marR="0" lvl="0" indent="0" algn="r" defTabSz="914400" rtl="1" eaLnBrk="1" fontAlgn="auto" latinLnBrk="0" hangingPunct="1">
                        <a:lnSpc>
                          <a:spcPct val="115000"/>
                        </a:lnSpc>
                        <a:spcBef>
                          <a:spcPts val="0"/>
                        </a:spcBef>
                        <a:spcAft>
                          <a:spcPts val="0"/>
                        </a:spcAft>
                        <a:buClrTx/>
                        <a:buSzTx/>
                        <a:buFontTx/>
                        <a:buNone/>
                        <a:tabLst/>
                        <a:defRPr/>
                      </a:pPr>
                      <a:r>
                        <a:rPr lang="ar" sz="1800" b="1" i="0" u="none" baseline="0">
                          <a:solidFill>
                            <a:schemeClr val="tx1"/>
                          </a:solidFill>
                          <a:latin typeface="+mn-lt"/>
                          <a:ea typeface="Arial"/>
                          <a:cs typeface="Times New Roman"/>
                        </a:rPr>
                        <a:t>(≥1/1000 إلى &lt;1/100)</a:t>
                      </a:r>
                      <a:endParaRPr lang="ar"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rtl="1">
                        <a:lnSpc>
                          <a:spcPct val="115000"/>
                        </a:lnSpc>
                        <a:spcAft>
                          <a:spcPts val="0"/>
                        </a:spcAft>
                      </a:pPr>
                      <a:r>
                        <a:rPr lang="ar" sz="1600" b="0" i="0" u="none" baseline="0">
                          <a:solidFill>
                            <a:srgbClr val="000000"/>
                          </a:solidFill>
                          <a:latin typeface="+mn-lt"/>
                          <a:ea typeface="Arial"/>
                          <a:cs typeface="Times New Roman"/>
                        </a:rPr>
                        <a:t>تضخم الغدد الليمفاوية، أرق، ألم في الأطراف، توعك، حكة في موضع الحقن</a:t>
                      </a:r>
                      <a:endParaRPr lang="ar" sz="1600" dirty="0">
                        <a:latin typeface="Calibri"/>
                        <a:ea typeface="Calibri"/>
                        <a:cs typeface="Times New Roman"/>
                      </a:endParaRPr>
                    </a:p>
                    <a:p>
                      <a:pPr algn="r" rtl="1">
                        <a:lnSpc>
                          <a:spcPct val="115000"/>
                        </a:lnSpc>
                        <a:spcAft>
                          <a:spcPts val="0"/>
                        </a:spcAft>
                      </a:pPr>
                      <a:endParaRPr lang="a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71959352"/>
                  </a:ext>
                </a:extLst>
              </a:tr>
              <a:tr h="611454">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ar" sz="1800" b="1" i="0" u="none" baseline="0">
                          <a:solidFill>
                            <a:schemeClr val="tx1"/>
                          </a:solidFill>
                          <a:latin typeface="+mn-lt"/>
                          <a:ea typeface="Arial"/>
                          <a:cs typeface="Times New Roman"/>
                        </a:rPr>
                        <a:t>نادرة </a:t>
                      </a:r>
                    </a:p>
                    <a:p>
                      <a:pPr marL="0" marR="0" lvl="0" indent="0" algn="r" defTabSz="914400" rtl="1" eaLnBrk="1" fontAlgn="auto" latinLnBrk="0" hangingPunct="1">
                        <a:lnSpc>
                          <a:spcPct val="115000"/>
                        </a:lnSpc>
                        <a:spcBef>
                          <a:spcPts val="0"/>
                        </a:spcBef>
                        <a:spcAft>
                          <a:spcPts val="0"/>
                        </a:spcAft>
                        <a:buClrTx/>
                        <a:buSzTx/>
                        <a:buFontTx/>
                        <a:buNone/>
                        <a:tabLst/>
                        <a:defRPr/>
                      </a:pPr>
                      <a:r>
                        <a:rPr lang="ar" sz="1800" b="1" i="0" u="none" baseline="0">
                          <a:solidFill>
                            <a:schemeClr val="tx1"/>
                          </a:solidFill>
                          <a:latin typeface="+mn-lt"/>
                          <a:ea typeface="Arial"/>
                          <a:cs typeface="Times New Roman"/>
                        </a:rPr>
                        <a:t>(≥1/10000 إلى &lt; 1/1000)</a:t>
                      </a:r>
                      <a:endParaRPr lang="ar"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rtl="1">
                        <a:lnSpc>
                          <a:spcPct val="115000"/>
                        </a:lnSpc>
                        <a:spcAft>
                          <a:spcPts val="0"/>
                        </a:spcAft>
                      </a:pPr>
                      <a:r>
                        <a:rPr lang="ar" sz="1600" b="0" i="0" u="none" baseline="0">
                          <a:solidFill>
                            <a:srgbClr val="000000"/>
                          </a:solidFill>
                          <a:latin typeface="+mn-lt"/>
                          <a:ea typeface="Arial"/>
                          <a:cs typeface="Times New Roman"/>
                        </a:rPr>
                        <a:t>شلل بيل(شلل حاد يصيب العصب الوجهي)</a:t>
                      </a:r>
                      <a:endParaRPr lang="ar" sz="1600" dirty="0">
                        <a:latin typeface="Calibri"/>
                        <a:ea typeface="Calibri"/>
                        <a:cs typeface="Times New Roman"/>
                      </a:endParaRPr>
                    </a:p>
                    <a:p>
                      <a:pPr algn="r" rtl="1">
                        <a:lnSpc>
                          <a:spcPct val="115000"/>
                        </a:lnSpc>
                        <a:spcAft>
                          <a:spcPts val="0"/>
                        </a:spcAft>
                      </a:pPr>
                      <a:endParaRPr lang="a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47484705"/>
                  </a:ext>
                </a:extLst>
              </a:tr>
              <a:tr h="611454">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ar" sz="1800" b="1" i="0" u="none" kern="1200" baseline="0">
                          <a:solidFill>
                            <a:schemeClr val="tx1"/>
                          </a:solidFill>
                          <a:latin typeface="+mn-lt"/>
                          <a:ea typeface="Calibri"/>
                          <a:cs typeface="Times New Roman"/>
                        </a:rPr>
                        <a:t>نادرة جدًا</a:t>
                      </a:r>
                    </a:p>
                    <a:p>
                      <a:pPr marL="0" marR="0" lvl="0" indent="0" algn="r" defTabSz="914400" rtl="1" eaLnBrk="1" fontAlgn="auto" latinLnBrk="0" hangingPunct="1">
                        <a:lnSpc>
                          <a:spcPct val="115000"/>
                        </a:lnSpc>
                        <a:spcBef>
                          <a:spcPts val="0"/>
                        </a:spcBef>
                        <a:spcAft>
                          <a:spcPts val="0"/>
                        </a:spcAft>
                        <a:buClrTx/>
                        <a:buSzTx/>
                        <a:buFontTx/>
                        <a:buNone/>
                        <a:tabLst/>
                        <a:defRPr/>
                      </a:pPr>
                      <a:r>
                        <a:rPr lang="ar" sz="1800" b="1" i="0" u="none" kern="1200" baseline="0">
                          <a:solidFill>
                            <a:schemeClr val="tx1"/>
                          </a:solidFill>
                          <a:latin typeface="+mn-lt"/>
                          <a:ea typeface="Calibri"/>
                          <a:cs typeface="Times New Roman"/>
                        </a:rPr>
                        <a:t>(&lt; 1/10000)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rtl="1">
                        <a:lnSpc>
                          <a:spcPct val="115000"/>
                        </a:lnSpc>
                        <a:spcAft>
                          <a:spcPts val="0"/>
                        </a:spcAft>
                      </a:pPr>
                      <a:r>
                        <a:rPr lang="ar" sz="1600" b="0" i="0" u="none" baseline="0">
                          <a:latin typeface="Calibri"/>
                          <a:ea typeface="Calibri"/>
                          <a:cs typeface="Times New Roman"/>
                        </a:rPr>
                        <a:t>التهاب عضلة القلب</a:t>
                      </a:r>
                      <a:endParaRPr lang="a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01744872"/>
                  </a:ext>
                </a:extLst>
              </a:tr>
              <a:tr h="1036745">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ar" sz="1800" b="1" i="0" u="none" baseline="0">
                          <a:solidFill>
                            <a:schemeClr val="tx1"/>
                          </a:solidFill>
                          <a:latin typeface="+mn-lt"/>
                          <a:ea typeface="Arial"/>
                          <a:cs typeface="Times New Roman"/>
                        </a:rPr>
                        <a:t>غير معروفة</a:t>
                      </a:r>
                    </a:p>
                    <a:p>
                      <a:pPr marL="0" marR="0" lvl="0" indent="0" algn="r" defTabSz="914400" rtl="1" eaLnBrk="1" fontAlgn="auto" latinLnBrk="0" hangingPunct="1">
                        <a:lnSpc>
                          <a:spcPct val="115000"/>
                        </a:lnSpc>
                        <a:spcBef>
                          <a:spcPts val="0"/>
                        </a:spcBef>
                        <a:spcAft>
                          <a:spcPts val="0"/>
                        </a:spcAft>
                        <a:buClrTx/>
                        <a:buSzTx/>
                        <a:buFontTx/>
                        <a:buNone/>
                        <a:tabLst/>
                        <a:defRPr/>
                      </a:pPr>
                      <a:r>
                        <a:rPr lang="ar" sz="1600" b="0" i="0" u="none" baseline="0">
                          <a:solidFill>
                            <a:schemeClr val="tx1"/>
                          </a:solidFill>
                          <a:latin typeface="+mn-lt"/>
                          <a:ea typeface="Arial"/>
                          <a:cs typeface="Times New Roman"/>
                        </a:rPr>
                        <a:t>(لا يمكن تقديرها من خلال البيانات المتوفرة)</a:t>
                      </a:r>
                      <a:endParaRPr lang="ar" sz="1600" b="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rtl="1">
                        <a:lnSpc>
                          <a:spcPct val="115000"/>
                        </a:lnSpc>
                        <a:spcAft>
                          <a:spcPts val="0"/>
                        </a:spcAft>
                      </a:pPr>
                      <a:r>
                        <a:rPr lang="ar" sz="1600" b="0" i="0" u="none" baseline="0">
                          <a:solidFill>
                            <a:srgbClr val="000000"/>
                          </a:solidFill>
                          <a:latin typeface="+mn-lt"/>
                          <a:ea typeface="Arial"/>
                          <a:cs typeface="Times New Roman"/>
                        </a:rPr>
                        <a:t>الحساسية المفرطة، فرط الحساسية</a:t>
                      </a:r>
                      <a:endParaRPr lang="ar" sz="1600" dirty="0">
                        <a:latin typeface="Calibri"/>
                        <a:ea typeface="Calibri"/>
                        <a:cs typeface="Times New Roman"/>
                      </a:endParaRPr>
                    </a:p>
                    <a:p>
                      <a:pPr algn="r" rtl="1">
                        <a:lnSpc>
                          <a:spcPct val="115000"/>
                        </a:lnSpc>
                        <a:spcAft>
                          <a:spcPts val="0"/>
                        </a:spcAft>
                      </a:pPr>
                      <a:endParaRPr lang="ar"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40993019"/>
                  </a:ext>
                </a:extLst>
              </a:tr>
            </a:tbl>
          </a:graphicData>
        </a:graphic>
      </p:graphicFrame>
      <p:sp>
        <p:nvSpPr>
          <p:cNvPr id="4" name="TextBox 3"/>
          <p:cNvSpPr txBox="1"/>
          <p:nvPr/>
        </p:nvSpPr>
        <p:spPr>
          <a:xfrm>
            <a:off x="543338" y="5826868"/>
            <a:ext cx="11078818" cy="914400"/>
          </a:xfrm>
          <a:prstGeom prst="rect">
            <a:avLst/>
          </a:prstGeom>
          <a:ln w="6350">
            <a:noFill/>
            <a:miter lim="800000"/>
          </a:ln>
        </p:spPr>
        <p:txBody>
          <a:bodyPr vert="horz" wrap="none" lIns="0" tIns="0" rIns="0" bIns="0" rtlCol="0">
            <a:noAutofit/>
          </a:bodyPr>
          <a:lstStyle/>
          <a:p>
            <a:pPr algn="r" rtl="1">
              <a:spcBef>
                <a:spcPts val="300"/>
              </a:spcBef>
              <a:spcAft>
                <a:spcPts val="300"/>
              </a:spcAft>
              <a:buNone/>
            </a:pPr>
            <a:r>
              <a:rPr lang="ar" sz="1600" b="1" i="0" u="none" baseline="0"/>
              <a:t>الإعطاء المشترك لللقاحات</a:t>
            </a:r>
          </a:p>
          <a:p>
            <a:pPr algn="r" rtl="1">
              <a:spcBef>
                <a:spcPts val="300"/>
              </a:spcBef>
              <a:spcAft>
                <a:spcPts val="300"/>
              </a:spcAft>
            </a:pPr>
            <a:r>
              <a:rPr lang="ar" sz="1600" b="0" i="0" u="none" baseline="0">
                <a:solidFill>
                  <a:srgbClr val="000000"/>
                </a:solidFill>
                <a:ea typeface="Arial"/>
                <a:cs typeface="Times New Roman"/>
              </a:rPr>
              <a:t>يجب أن تفصل فترة زمنية لا تقل عن 14 يومًا بين إعطاء هذا اللقاح وأي لقاح آخر (ضد أمراض أخرى).</a:t>
            </a:r>
            <a:endParaRPr lang="ar" sz="1600" dirty="0">
              <a:ea typeface="Calibri"/>
              <a:cs typeface="Times New Roman"/>
            </a:endParaRPr>
          </a:p>
          <a:p>
            <a:pPr algn="r" rtl="1">
              <a:spcBef>
                <a:spcPts val="300"/>
              </a:spcBef>
              <a:spcAft>
                <a:spcPts val="300"/>
              </a:spcAft>
              <a:buNone/>
            </a:pPr>
            <a:endParaRPr lang="ar"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618D0A2-44CF-436B-B742-BB2F7BE8D9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612" y="856065"/>
            <a:ext cx="11822776" cy="3979899"/>
          </a:xfrm>
          <a:prstGeom prst="rect">
            <a:avLst/>
          </a:prstGeom>
        </p:spPr>
      </p:pic>
      <p:pic>
        <p:nvPicPr>
          <p:cNvPr id="17" name="Picture 2">
            <a:extLst>
              <a:ext uri="{FF2B5EF4-FFF2-40B4-BE49-F238E27FC236}">
                <a16:creationId xmlns:a16="http://schemas.microsoft.com/office/drawing/2014/main" id="{C748442E-EFA7-4694-AAF3-8E985A9FB5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33656" y="3314699"/>
            <a:ext cx="3710368" cy="317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A250BC03-C840-4106-BD31-E8B0FC76610A}"/>
              </a:ext>
            </a:extLst>
          </p:cNvPr>
          <p:cNvSpPr/>
          <p:nvPr/>
        </p:nvSpPr>
        <p:spPr>
          <a:xfrm>
            <a:off x="9059115" y="4284813"/>
            <a:ext cx="1839327" cy="1231106"/>
          </a:xfrm>
          <a:prstGeom prst="rect">
            <a:avLst/>
          </a:prstGeom>
        </p:spPr>
        <p:txBody>
          <a:bodyPr vert="horz" wrap="square" lIns="0" tIns="0" rIns="0" bIns="0" rtlCol="0" anchor="ctr" anchorCtr="0">
            <a:spAutoFit/>
          </a:bodyPr>
          <a:lstStyle/>
          <a:p>
            <a:pPr algn="ctr" rtl="1">
              <a:spcBef>
                <a:spcPts val="300"/>
              </a:spcBef>
              <a:spcAft>
                <a:spcPts val="300"/>
              </a:spcAft>
              <a:buClr>
                <a:schemeClr val="tx1"/>
              </a:buClr>
              <a:buSzPct val="100000"/>
              <a:buFont typeface="Segoe UI" panose="020B0502040204020203" pitchFamily="34" charset="0"/>
              <a:buChar char="​"/>
            </a:pPr>
            <a:r>
              <a:rPr lang="ar" sz="2000" b="1" i="0" u="none" baseline="0" dirty="0">
                <a:latin typeface="Arial" panose="020B0604020202020204" pitchFamily="34" charset="0"/>
                <a:cs typeface="Arial" panose="020B0604020202020204" pitchFamily="34" charset="0"/>
              </a:rPr>
              <a:t>دورة</a:t>
            </a:r>
            <a:br>
              <a:rPr lang="ar" sz="2000" b="1" dirty="0">
                <a:latin typeface="Arial" panose="020B0604020202020204" pitchFamily="34" charset="0"/>
                <a:cs typeface="Arial" panose="020B0604020202020204" pitchFamily="34" charset="0"/>
              </a:rPr>
            </a:br>
            <a:r>
              <a:rPr lang="ar" sz="2000" b="1" i="0" u="none" baseline="0" dirty="0">
                <a:latin typeface="Arial" panose="020B0604020202020204" pitchFamily="34" charset="0"/>
                <a:cs typeface="Arial" panose="020B0604020202020204" pitchFamily="34" charset="0"/>
              </a:rPr>
              <a:t>مراقبة الآثار الجانبية التي تعقب</a:t>
            </a:r>
            <a:br>
              <a:rPr lang="ar" sz="2000" b="1" dirty="0">
                <a:latin typeface="Arial" panose="020B0604020202020204" pitchFamily="34" charset="0"/>
                <a:cs typeface="Arial" panose="020B0604020202020204" pitchFamily="34" charset="0"/>
              </a:rPr>
            </a:br>
            <a:r>
              <a:rPr lang="ar" sz="2000" b="1" i="0" u="none" baseline="0" dirty="0">
                <a:latin typeface="Arial" panose="020B0604020202020204" pitchFamily="34" charset="0"/>
                <a:cs typeface="Arial" panose="020B0604020202020204" pitchFamily="34" charset="0"/>
              </a:rPr>
              <a:t>التمنيع</a:t>
            </a:r>
          </a:p>
        </p:txBody>
      </p:sp>
      <p:sp>
        <p:nvSpPr>
          <p:cNvPr id="4" name="TextBox 3">
            <a:extLst>
              <a:ext uri="{FF2B5EF4-FFF2-40B4-BE49-F238E27FC236}">
                <a16:creationId xmlns:a16="http://schemas.microsoft.com/office/drawing/2014/main" id="{44CAFB88-A64F-481F-BA43-70FCB965B170}"/>
              </a:ext>
            </a:extLst>
          </p:cNvPr>
          <p:cNvSpPr txBox="1"/>
          <p:nvPr/>
        </p:nvSpPr>
        <p:spPr>
          <a:xfrm>
            <a:off x="389558" y="4778341"/>
            <a:ext cx="7537574" cy="1622734"/>
          </a:xfrm>
          <a:prstGeom prst="rect">
            <a:avLst/>
          </a:prstGeom>
          <a:solidFill>
            <a:srgbClr val="E6E6E6"/>
          </a:solidFill>
          <a:ln>
            <a:noFill/>
          </a:ln>
        </p:spPr>
        <p:txBody>
          <a:bodyPr wrap="square" lIns="72000" tIns="72000" rIns="72000" bIns="72000" rtlCol="0">
            <a:spAutoFit/>
          </a:bodyPr>
          <a:lstStyle/>
          <a:p>
            <a:pPr algn="r" rtl="1"/>
            <a:r>
              <a:rPr lang="ar" sz="1600" b="1" i="0" u="none" baseline="0">
                <a:solidFill>
                  <a:srgbClr val="FF0000"/>
                </a:solidFill>
              </a:rPr>
              <a:t>ملاحظة مهمة: </a:t>
            </a:r>
            <a:r>
              <a:rPr lang="ar" sz="1600" b="0" i="0" u="none" baseline="0"/>
              <a:t>لمزيد من المعلومات يرجى الاطلاع على: </a:t>
            </a:r>
          </a:p>
          <a:p>
            <a:pPr marL="285750" indent="-285750" algn="r" rtl="1">
              <a:buClr>
                <a:schemeClr val="tx1"/>
              </a:buClr>
              <a:buSzPct val="110000"/>
              <a:buFont typeface="Wingdings" panose="05000000000000000000" pitchFamily="2" charset="2"/>
              <a:buChar char=""/>
            </a:pPr>
            <a:r>
              <a:rPr lang="ar" sz="1600" b="0" i="0" u="none" baseline="0">
                <a:hlinkClick r:id="rId6"/>
              </a:rPr>
              <a:t>التدريب على التطعيم ضد كوفيد-19 للعاملين في مجال الرعاية الصحية </a:t>
            </a:r>
            <a:r>
              <a:rPr lang="ar" sz="1600" b="0" i="0" u="none" baseline="0"/>
              <a:t> الوحدة 4 - مراقبة الآثار الجانبية التي تعقب التطعيم ضد كوفيد-19 </a:t>
            </a:r>
          </a:p>
          <a:p>
            <a:pPr marL="285750" indent="-285750" algn="r" rtl="1">
              <a:buClr>
                <a:schemeClr val="tx1"/>
              </a:buClr>
              <a:buSzPct val="110000"/>
              <a:buFont typeface="Wingdings" panose="05000000000000000000" pitchFamily="2" charset="2"/>
              <a:buChar char=""/>
            </a:pPr>
            <a:r>
              <a:rPr lang="ar" sz="1600" b="0" i="0" u="none" baseline="0"/>
              <a:t>دليل مراقبة سلامة لقاحات كوفيد-19: </a:t>
            </a:r>
            <a:br>
              <a:rPr lang="ar" sz="1600"/>
            </a:br>
            <a:r>
              <a:rPr lang="ar" sz="1600" b="0" i="0" u="none" baseline="0">
                <a:hlinkClick r:id="rId7"/>
              </a:rPr>
              <a:t>https://apps.who.int/iris/bitstream/handle/10665/338400/9789240018280-eng.pdf?sequence=1&amp;isAllowed=y</a:t>
            </a:r>
            <a:endParaRPr lang="ar" sz="1600" dirty="0"/>
          </a:p>
        </p:txBody>
      </p:sp>
      <p:sp>
        <p:nvSpPr>
          <p:cNvPr id="24" name="Title 23">
            <a:extLst>
              <a:ext uri="{FF2B5EF4-FFF2-40B4-BE49-F238E27FC236}">
                <a16:creationId xmlns:a16="http://schemas.microsoft.com/office/drawing/2014/main" id="{3F17425F-5EFB-4B14-832B-3C639526D79D}"/>
              </a:ext>
            </a:extLst>
          </p:cNvPr>
          <p:cNvSpPr>
            <a:spLocks noGrp="1"/>
          </p:cNvSpPr>
          <p:nvPr>
            <p:ph type="title"/>
          </p:nvPr>
        </p:nvSpPr>
        <p:spPr/>
        <p:txBody>
          <a:bodyPr/>
          <a:lstStyle/>
          <a:p>
            <a:pPr algn="r" rtl="1"/>
            <a:r>
              <a:rPr lang="ar" sz="2400" b="1" i="0" u="none" baseline="0"/>
              <a:t>أَمَان اللقاح</a:t>
            </a:r>
          </a:p>
        </p:txBody>
      </p:sp>
      <p:grpSp>
        <p:nvGrpSpPr>
          <p:cNvPr id="28" name="Group 27">
            <a:extLst>
              <a:ext uri="{FF2B5EF4-FFF2-40B4-BE49-F238E27FC236}">
                <a16:creationId xmlns:a16="http://schemas.microsoft.com/office/drawing/2014/main" id="{99EBA012-407C-48F9-B2CB-9C6795130D90}"/>
              </a:ext>
            </a:extLst>
          </p:cNvPr>
          <p:cNvGrpSpPr/>
          <p:nvPr/>
        </p:nvGrpSpPr>
        <p:grpSpPr>
          <a:xfrm>
            <a:off x="11541436" y="6348749"/>
            <a:ext cx="417306" cy="417306"/>
            <a:chOff x="11541436" y="6348749"/>
            <a:chExt cx="417306" cy="417306"/>
          </a:xfrm>
        </p:grpSpPr>
        <p:sp>
          <p:nvSpPr>
            <p:cNvPr id="29" name="Oval 28">
              <a:extLst>
                <a:ext uri="{FF2B5EF4-FFF2-40B4-BE49-F238E27FC236}">
                  <a16:creationId xmlns:a16="http://schemas.microsoft.com/office/drawing/2014/main" id="{39AFE470-032A-4602-8DFE-C5FE78A1A1FB}"/>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b="0" i="0" dirty="0">
                <a:latin typeface="Arial" panose="020B0604020202020204" pitchFamily="34" charset="0"/>
                <a:cs typeface="Arial" panose="020B0604020202020204" pitchFamily="34" charset="0"/>
                <a:sym typeface="Arial" panose="020B0604020202020204" pitchFamily="34" charset="0"/>
              </a:endParaRPr>
            </a:p>
          </p:txBody>
        </p:sp>
        <p:sp>
          <p:nvSpPr>
            <p:cNvPr id="30" name="Slide Number">
              <a:extLst>
                <a:ext uri="{FF2B5EF4-FFF2-40B4-BE49-F238E27FC236}">
                  <a16:creationId xmlns:a16="http://schemas.microsoft.com/office/drawing/2014/main" id="{38B053F5-350E-440E-B79A-1F505BBCDF4C}"/>
                </a:ext>
              </a:extLst>
            </p:cNvPr>
            <p:cNvSpPr>
              <a:spLocks noChangeArrowheads="1"/>
            </p:cNvSpPr>
            <p:nvPr>
              <p:custDataLst>
                <p:tags r:id="rId1"/>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rtl="1" fontAlgn="auto">
                <a:spcBef>
                  <a:spcPts val="0"/>
                </a:spcBef>
                <a:spcAft>
                  <a:spcPts val="0"/>
                </a:spcAft>
                <a:defRPr/>
              </a:pPr>
              <a:fld id="{4ABDCABE-3F10-B64C-92F1-862014417034}" type="slidenum">
                <a:rPr sz="9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18</a:t>
              </a:fld>
              <a:endParaRPr lang="ar"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25" name="Subtitle 24">
            <a:extLst>
              <a:ext uri="{FF2B5EF4-FFF2-40B4-BE49-F238E27FC236}">
                <a16:creationId xmlns:a16="http://schemas.microsoft.com/office/drawing/2014/main" id="{DA8753B0-3366-4F00-9CE3-DB803E587213}"/>
              </a:ext>
            </a:extLst>
          </p:cNvPr>
          <p:cNvSpPr>
            <a:spLocks noGrp="1"/>
          </p:cNvSpPr>
          <p:nvPr>
            <p:ph type="subTitle" idx="1"/>
          </p:nvPr>
        </p:nvSpPr>
        <p:spPr>
          <a:xfrm>
            <a:off x="547688" y="636689"/>
            <a:ext cx="11082528" cy="276999"/>
          </a:xfrm>
        </p:spPr>
        <p:txBody>
          <a:bodyPr/>
          <a:lstStyle/>
          <a:p>
            <a:pPr algn="r" rtl="1"/>
            <a:r>
              <a:rPr lang="ar" sz="1600" b="0" i="0" u="none" baseline="0" dirty="0"/>
              <a:t>الوقاية والتحديد والإبلاغ والتعامل مع الآثار الجانبية التي تعقب التمنيع</a:t>
            </a:r>
          </a:p>
          <a:p>
            <a:endParaRPr lang="ar" sz="1600" dirty="0"/>
          </a:p>
          <a:p>
            <a:endParaRPr lang="ar" sz="1600" dirty="0"/>
          </a:p>
        </p:txBody>
      </p:sp>
      <p:sp>
        <p:nvSpPr>
          <p:cNvPr id="11" name="TextBox 10">
            <a:extLst>
              <a:ext uri="{FF2B5EF4-FFF2-40B4-BE49-F238E27FC236}">
                <a16:creationId xmlns:a16="http://schemas.microsoft.com/office/drawing/2014/main" id="{21EBFFAF-6E0F-41C0-845A-3558C797B836}"/>
              </a:ext>
            </a:extLst>
          </p:cNvPr>
          <p:cNvSpPr txBox="1"/>
          <p:nvPr/>
        </p:nvSpPr>
        <p:spPr>
          <a:xfrm>
            <a:off x="8752721" y="3314869"/>
            <a:ext cx="746621" cy="435886"/>
          </a:xfrm>
          <a:prstGeom prst="rect">
            <a:avLst/>
          </a:prstGeom>
          <a:solidFill>
            <a:schemeClr val="bg1"/>
          </a:solidFill>
          <a:ln w="6350">
            <a:noFill/>
            <a:miter lim="800000"/>
          </a:ln>
        </p:spPr>
        <p:txBody>
          <a:bodyPr vert="horz" wrap="square" lIns="0" tIns="0" rIns="0" bIns="0" rtlCol="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1400" b="1" i="0" u="none" strike="noStrike" kern="0" cap="none" spc="0" normalizeH="0" baseline="0" noProof="0" dirty="0">
                <a:ln>
                  <a:noFill/>
                </a:ln>
                <a:solidFill>
                  <a:srgbClr val="000000"/>
                </a:solidFill>
                <a:effectLst/>
                <a:uLnTx/>
                <a:uFillTx/>
                <a:latin typeface="Arial"/>
                <a:ea typeface="Arial"/>
                <a:cs typeface="Arial"/>
                <a:sym typeface="Arial"/>
              </a:rPr>
              <a:t>التقييم الارتجاعي</a:t>
            </a:r>
          </a:p>
          <a:p>
            <a:pPr algn="l">
              <a:spcBef>
                <a:spcPts val="300"/>
              </a:spcBef>
              <a:spcAft>
                <a:spcPts val="300"/>
              </a:spcAft>
              <a:buNone/>
            </a:pPr>
            <a:endParaRPr lang="en-GB" sz="1600" dirty="0"/>
          </a:p>
        </p:txBody>
      </p:sp>
      <p:sp>
        <p:nvSpPr>
          <p:cNvPr id="12" name="TextBox 11">
            <a:extLst>
              <a:ext uri="{FF2B5EF4-FFF2-40B4-BE49-F238E27FC236}">
                <a16:creationId xmlns:a16="http://schemas.microsoft.com/office/drawing/2014/main" id="{AFCF7B6F-B303-4800-8DCF-18EC1A6E6F74}"/>
              </a:ext>
            </a:extLst>
          </p:cNvPr>
          <p:cNvSpPr txBox="1"/>
          <p:nvPr/>
        </p:nvSpPr>
        <p:spPr>
          <a:xfrm>
            <a:off x="10180040" y="3367661"/>
            <a:ext cx="981312" cy="435886"/>
          </a:xfrm>
          <a:prstGeom prst="rect">
            <a:avLst/>
          </a:prstGeom>
          <a:solidFill>
            <a:schemeClr val="bg1"/>
          </a:solidFill>
          <a:ln w="6350">
            <a:noFill/>
            <a:miter lim="800000"/>
          </a:ln>
        </p:spPr>
        <p:txBody>
          <a:bodyPr vert="horz" wrap="square" lIns="0" tIns="0" rIns="0" bIns="0" rtlCol="0">
            <a:noAutofit/>
          </a:bodyPr>
          <a:lstStyle/>
          <a:p>
            <a:pPr marL="0" marR="0" lvl="0" indent="0" algn="r" rtl="1">
              <a:lnSpc>
                <a:spcPct val="100000"/>
              </a:lnSpc>
              <a:spcBef>
                <a:spcPts val="0"/>
              </a:spcBef>
              <a:spcAft>
                <a:spcPts val="0"/>
              </a:spcAft>
              <a:buNone/>
            </a:pPr>
            <a:r>
              <a:rPr lang="ar-EG" sz="1400" b="1" i="0" u="none" strike="noStrike" cap="none" dirty="0">
                <a:solidFill>
                  <a:srgbClr val="000000"/>
                </a:solidFill>
                <a:latin typeface="Arial"/>
                <a:ea typeface="Arial"/>
                <a:cs typeface="Arial"/>
                <a:sym typeface="Arial"/>
              </a:rPr>
              <a:t>اكتشاف الاحداث </a:t>
            </a:r>
            <a:r>
              <a:rPr lang="ar-EG" sz="1400" b="1" i="0" u="none" strike="noStrike" cap="none" dirty="0" err="1">
                <a:solidFill>
                  <a:srgbClr val="000000"/>
                </a:solidFill>
                <a:latin typeface="Arial"/>
                <a:ea typeface="Arial"/>
                <a:cs typeface="Arial"/>
                <a:sym typeface="Arial"/>
              </a:rPr>
              <a:t>الضائرة</a:t>
            </a:r>
            <a:endParaRPr lang="ar-EG" sz="1400" b="1" i="0" u="none" strike="noStrike" cap="none" dirty="0">
              <a:solidFill>
                <a:srgbClr val="000000"/>
              </a:solidFill>
              <a:latin typeface="Arial"/>
              <a:ea typeface="Arial"/>
              <a:cs typeface="Arial"/>
              <a:sym typeface="Arial"/>
            </a:endParaRPr>
          </a:p>
        </p:txBody>
      </p:sp>
      <p:sp>
        <p:nvSpPr>
          <p:cNvPr id="13" name="TextBox 12">
            <a:extLst>
              <a:ext uri="{FF2B5EF4-FFF2-40B4-BE49-F238E27FC236}">
                <a16:creationId xmlns:a16="http://schemas.microsoft.com/office/drawing/2014/main" id="{A657DD96-FA50-4FF2-A950-C0274CB2B505}"/>
              </a:ext>
            </a:extLst>
          </p:cNvPr>
          <p:cNvSpPr txBox="1"/>
          <p:nvPr/>
        </p:nvSpPr>
        <p:spPr>
          <a:xfrm>
            <a:off x="10941797" y="4377557"/>
            <a:ext cx="746621" cy="435886"/>
          </a:xfrm>
          <a:prstGeom prst="rect">
            <a:avLst/>
          </a:prstGeom>
          <a:solidFill>
            <a:schemeClr val="bg1"/>
          </a:solidFill>
          <a:ln w="6350">
            <a:noFill/>
            <a:miter lim="800000"/>
          </a:ln>
        </p:spPr>
        <p:txBody>
          <a:bodyPr vert="horz" wrap="square" lIns="0" tIns="0" rIns="0" bIns="0" rtlCol="0">
            <a:noAutofit/>
          </a:bodyPr>
          <a:lstStyle/>
          <a:p>
            <a:pPr marL="0" marR="0" lvl="0" indent="0" algn="r" rtl="1">
              <a:lnSpc>
                <a:spcPct val="100000"/>
              </a:lnSpc>
              <a:spcBef>
                <a:spcPts val="0"/>
              </a:spcBef>
              <a:spcAft>
                <a:spcPts val="0"/>
              </a:spcAft>
              <a:buNone/>
            </a:pPr>
            <a:r>
              <a:rPr lang="ar-EG" sz="1600" b="1" i="0" u="none" strike="noStrike" cap="none" dirty="0">
                <a:solidFill>
                  <a:srgbClr val="000000"/>
                </a:solidFill>
                <a:latin typeface="Arial"/>
                <a:ea typeface="Arial"/>
                <a:cs typeface="Arial"/>
                <a:sym typeface="Arial"/>
              </a:rPr>
              <a:t>الإشعار</a:t>
            </a:r>
          </a:p>
        </p:txBody>
      </p:sp>
      <p:sp>
        <p:nvSpPr>
          <p:cNvPr id="14" name="TextBox 13">
            <a:extLst>
              <a:ext uri="{FF2B5EF4-FFF2-40B4-BE49-F238E27FC236}">
                <a16:creationId xmlns:a16="http://schemas.microsoft.com/office/drawing/2014/main" id="{FC45D5D6-7913-42A4-9A7B-E5E4866846F7}"/>
              </a:ext>
            </a:extLst>
          </p:cNvPr>
          <p:cNvSpPr txBox="1"/>
          <p:nvPr/>
        </p:nvSpPr>
        <p:spPr>
          <a:xfrm>
            <a:off x="10624092" y="5638729"/>
            <a:ext cx="746621" cy="275790"/>
          </a:xfrm>
          <a:prstGeom prst="rect">
            <a:avLst/>
          </a:prstGeom>
          <a:solidFill>
            <a:schemeClr val="bg1"/>
          </a:solidFill>
          <a:ln w="6350">
            <a:noFill/>
            <a:miter lim="800000"/>
          </a:ln>
        </p:spPr>
        <p:txBody>
          <a:bodyPr vert="horz" wrap="square" lIns="0" tIns="0" rIns="0" bIns="0" rtlCol="0">
            <a:noAutofit/>
          </a:bodyPr>
          <a:lstStyle/>
          <a:p>
            <a:pPr marL="0" marR="0" lvl="0" indent="0" algn="r" rtl="1">
              <a:lnSpc>
                <a:spcPct val="100000"/>
              </a:lnSpc>
              <a:spcBef>
                <a:spcPts val="0"/>
              </a:spcBef>
              <a:spcAft>
                <a:spcPts val="0"/>
              </a:spcAft>
              <a:buNone/>
            </a:pPr>
            <a:r>
              <a:rPr lang="ar-EG" sz="1600" b="1" i="0" u="none" strike="noStrike" cap="none">
                <a:solidFill>
                  <a:srgbClr val="000000"/>
                </a:solidFill>
                <a:latin typeface="Arial"/>
                <a:ea typeface="Arial"/>
                <a:cs typeface="Arial"/>
                <a:sym typeface="Arial"/>
              </a:rPr>
              <a:t>الإبلاغ</a:t>
            </a:r>
          </a:p>
        </p:txBody>
      </p:sp>
      <p:sp>
        <p:nvSpPr>
          <p:cNvPr id="15" name="TextBox 14">
            <a:extLst>
              <a:ext uri="{FF2B5EF4-FFF2-40B4-BE49-F238E27FC236}">
                <a16:creationId xmlns:a16="http://schemas.microsoft.com/office/drawing/2014/main" id="{A4C12F75-2E88-47A8-A2CA-97D2CD6ECE6F}"/>
              </a:ext>
            </a:extLst>
          </p:cNvPr>
          <p:cNvSpPr txBox="1"/>
          <p:nvPr/>
        </p:nvSpPr>
        <p:spPr>
          <a:xfrm>
            <a:off x="9499342" y="6132744"/>
            <a:ext cx="746621" cy="435886"/>
          </a:xfrm>
          <a:prstGeom prst="rect">
            <a:avLst/>
          </a:prstGeom>
          <a:solidFill>
            <a:schemeClr val="bg1"/>
          </a:solidFill>
          <a:ln w="6350">
            <a:noFill/>
            <a:miter lim="800000"/>
          </a:ln>
        </p:spPr>
        <p:txBody>
          <a:bodyPr vert="horz" wrap="square" lIns="0" tIns="0" rIns="0" bIns="0" rtlCol="0">
            <a:noAutofit/>
          </a:bodyPr>
          <a:lstStyle/>
          <a:p>
            <a:pPr marL="0" marR="0" lvl="0" indent="0" algn="r" rtl="1">
              <a:lnSpc>
                <a:spcPct val="100000"/>
              </a:lnSpc>
              <a:spcBef>
                <a:spcPts val="0"/>
              </a:spcBef>
              <a:spcAft>
                <a:spcPts val="0"/>
              </a:spcAft>
              <a:buNone/>
            </a:pPr>
            <a:r>
              <a:rPr lang="ar-EG" sz="1600" b="1" i="0" u="none" strike="noStrike" cap="none" dirty="0">
                <a:solidFill>
                  <a:srgbClr val="000000"/>
                </a:solidFill>
                <a:latin typeface="Arial"/>
                <a:ea typeface="Arial"/>
                <a:cs typeface="Arial"/>
                <a:sym typeface="Arial"/>
              </a:rPr>
              <a:t>التحقيق</a:t>
            </a:r>
          </a:p>
        </p:txBody>
      </p:sp>
      <p:sp>
        <p:nvSpPr>
          <p:cNvPr id="16" name="TextBox 15">
            <a:extLst>
              <a:ext uri="{FF2B5EF4-FFF2-40B4-BE49-F238E27FC236}">
                <a16:creationId xmlns:a16="http://schemas.microsoft.com/office/drawing/2014/main" id="{16E6B240-0C16-4D6D-88F5-F2BCFA8F51D7}"/>
              </a:ext>
            </a:extLst>
          </p:cNvPr>
          <p:cNvSpPr txBox="1"/>
          <p:nvPr/>
        </p:nvSpPr>
        <p:spPr>
          <a:xfrm>
            <a:off x="8312495" y="5640807"/>
            <a:ext cx="746621" cy="435886"/>
          </a:xfrm>
          <a:prstGeom prst="rect">
            <a:avLst/>
          </a:prstGeom>
          <a:solidFill>
            <a:schemeClr val="bg1"/>
          </a:solidFill>
          <a:ln w="6350">
            <a:noFill/>
            <a:miter lim="800000"/>
          </a:ln>
        </p:spPr>
        <p:txBody>
          <a:bodyPr vert="horz" wrap="square" lIns="0" tIns="0" rIns="0" bIns="0" rtlCol="0">
            <a:noAutofit/>
          </a:bodyPr>
          <a:lstStyle/>
          <a:p>
            <a:pPr marL="0" marR="0" lvl="0" indent="0" algn="r" rtl="1">
              <a:lnSpc>
                <a:spcPct val="100000"/>
              </a:lnSpc>
              <a:spcBef>
                <a:spcPts val="0"/>
              </a:spcBef>
              <a:spcAft>
                <a:spcPts val="0"/>
              </a:spcAft>
              <a:buNone/>
            </a:pPr>
            <a:r>
              <a:rPr lang="ar-EG" sz="1600" b="1" i="0" u="none" strike="noStrike" cap="none" dirty="0">
                <a:solidFill>
                  <a:srgbClr val="000000"/>
                </a:solidFill>
                <a:latin typeface="Arial"/>
                <a:ea typeface="Arial"/>
                <a:cs typeface="Arial"/>
                <a:sym typeface="Arial"/>
              </a:rPr>
              <a:t>التحليل</a:t>
            </a:r>
          </a:p>
        </p:txBody>
      </p:sp>
      <p:sp>
        <p:nvSpPr>
          <p:cNvPr id="18" name="TextBox 17">
            <a:extLst>
              <a:ext uri="{FF2B5EF4-FFF2-40B4-BE49-F238E27FC236}">
                <a16:creationId xmlns:a16="http://schemas.microsoft.com/office/drawing/2014/main" id="{CF2CD24A-27F8-43D8-B52F-421C8F4AB8DD}"/>
              </a:ext>
            </a:extLst>
          </p:cNvPr>
          <p:cNvSpPr txBox="1"/>
          <p:nvPr/>
        </p:nvSpPr>
        <p:spPr>
          <a:xfrm>
            <a:off x="8001697" y="4396751"/>
            <a:ext cx="746621" cy="435886"/>
          </a:xfrm>
          <a:prstGeom prst="rect">
            <a:avLst/>
          </a:prstGeom>
          <a:solidFill>
            <a:schemeClr val="bg1"/>
          </a:solidFill>
          <a:ln w="6350">
            <a:noFill/>
            <a:miter lim="800000"/>
          </a:ln>
        </p:spPr>
        <p:txBody>
          <a:bodyPr vert="horz" wrap="square" lIns="0" tIns="0" rIns="0" bIns="0" rtlCol="0">
            <a:noAutofit/>
          </a:bodyPr>
          <a:lstStyle/>
          <a:p>
            <a:pPr marL="0" marR="0" lvl="0" indent="0" algn="r" rtl="1">
              <a:lnSpc>
                <a:spcPct val="100000"/>
              </a:lnSpc>
              <a:spcBef>
                <a:spcPts val="0"/>
              </a:spcBef>
              <a:spcAft>
                <a:spcPts val="0"/>
              </a:spcAft>
              <a:buNone/>
            </a:pPr>
            <a:r>
              <a:rPr lang="ar-EG" sz="1600" b="1" i="0" u="none" strike="noStrike" cap="none" dirty="0">
                <a:solidFill>
                  <a:srgbClr val="000000"/>
                </a:solidFill>
                <a:latin typeface="Arial"/>
                <a:ea typeface="Arial"/>
                <a:cs typeface="Arial"/>
                <a:sym typeface="Arial"/>
              </a:rPr>
              <a:t>تقييم </a:t>
            </a:r>
            <a:r>
              <a:rPr lang="ar-EG" sz="1600" b="1" i="0" u="none" strike="noStrike" cap="none" dirty="0">
                <a:solidFill>
                  <a:schemeClr val="dk1"/>
                </a:solidFill>
                <a:latin typeface="Arial"/>
                <a:ea typeface="Arial"/>
                <a:cs typeface="Arial"/>
                <a:sym typeface="Arial"/>
              </a:rPr>
              <a:t>الاصابة</a:t>
            </a:r>
          </a:p>
        </p:txBody>
      </p:sp>
      <p:pic>
        <p:nvPicPr>
          <p:cNvPr id="19" name="Picture 18">
            <a:extLst>
              <a:ext uri="{FF2B5EF4-FFF2-40B4-BE49-F238E27FC236}">
                <a16:creationId xmlns:a16="http://schemas.microsoft.com/office/drawing/2014/main" id="{700F2CA5-C43C-4AED-9A52-A367FD5DA663}"/>
              </a:ext>
            </a:extLst>
          </p:cNvPr>
          <p:cNvPicPr>
            <a:picLocks noChangeAspect="1"/>
          </p:cNvPicPr>
          <p:nvPr/>
        </p:nvPicPr>
        <p:blipFill>
          <a:blip r:embed="rId8"/>
          <a:stretch>
            <a:fillRect/>
          </a:stretch>
        </p:blipFill>
        <p:spPr>
          <a:xfrm>
            <a:off x="0" y="855671"/>
            <a:ext cx="12192000" cy="4278392"/>
          </a:xfrm>
          <a:prstGeom prst="rect">
            <a:avLst/>
          </a:prstGeom>
        </p:spPr>
      </p:pic>
    </p:spTree>
    <p:extLst>
      <p:ext uri="{BB962C8B-B14F-4D97-AF65-F5344CB8AC3E}">
        <p14:creationId xmlns:p14="http://schemas.microsoft.com/office/powerpoint/2010/main" val="273101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061615" y="2085339"/>
            <a:ext cx="6966994" cy="984885"/>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a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r" rtl="1"/>
            <a:r>
              <a:rPr lang="ar" sz="3200" b="1" i="0" u="none" baseline="0"/>
              <a:t>3.</a:t>
            </a:r>
            <a:r>
              <a:rPr lang="ar" sz="3200" b="0" i="0" u="none" baseline="0"/>
              <a:t>	</a:t>
            </a:r>
            <a:r>
              <a:rPr lang="ar" sz="3200" b="1" i="0" u="none" baseline="0"/>
              <a:t>إعطاء لقاح فايزر-بيونتيك المضاد لكوفيد-19</a:t>
            </a:r>
          </a:p>
        </p:txBody>
      </p:sp>
    </p:spTree>
    <p:extLst>
      <p:ext uri="{BB962C8B-B14F-4D97-AF65-F5344CB8AC3E}">
        <p14:creationId xmlns:p14="http://schemas.microsoft.com/office/powerpoint/2010/main" val="352679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888B55-2D32-4BB8-85F6-B1FA0E4DA389}"/>
              </a:ext>
            </a:extLst>
          </p:cNvPr>
          <p:cNvSpPr/>
          <p:nvPr/>
        </p:nvSpPr>
        <p:spPr>
          <a:xfrm>
            <a:off x="37745"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grpSp>
        <p:nvGrpSpPr>
          <p:cNvPr id="5" name="Group 4">
            <a:extLst>
              <a:ext uri="{FF2B5EF4-FFF2-40B4-BE49-F238E27FC236}">
                <a16:creationId xmlns:a16="http://schemas.microsoft.com/office/drawing/2014/main" id="{B406417F-A0D5-4865-A14D-37389251229A}"/>
              </a:ext>
            </a:extLst>
          </p:cNvPr>
          <p:cNvGrpSpPr/>
          <p:nvPr/>
        </p:nvGrpSpPr>
        <p:grpSpPr>
          <a:xfrm>
            <a:off x="3962311" y="1948173"/>
            <a:ext cx="7672477" cy="3354033"/>
            <a:chOff x="3962311" y="1086279"/>
            <a:chExt cx="7672477" cy="3933937"/>
          </a:xfrm>
        </p:grpSpPr>
        <p:sp>
          <p:nvSpPr>
            <p:cNvPr id="11" name="TextBox 10">
              <a:extLst>
                <a:ext uri="{FF2B5EF4-FFF2-40B4-BE49-F238E27FC236}">
                  <a16:creationId xmlns:a16="http://schemas.microsoft.com/office/drawing/2014/main" id="{C6A33163-2091-4140-A954-6C24B3AAF402}"/>
                </a:ext>
              </a:extLst>
            </p:cNvPr>
            <p:cNvSpPr txBox="1">
              <a:spLocks/>
            </p:cNvSpPr>
            <p:nvPr/>
          </p:nvSpPr>
          <p:spPr>
            <a:xfrm>
              <a:off x="3965848" y="1086279"/>
              <a:ext cx="5825851" cy="28879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solidFill>
                    <a:schemeClr val="accent1"/>
                  </a:solidFill>
                </a:rPr>
                <a:t>القسم</a:t>
              </a:r>
            </a:p>
          </p:txBody>
        </p:sp>
        <p:sp>
          <p:nvSpPr>
            <p:cNvPr id="12" name="TextBox 11">
              <a:extLst>
                <a:ext uri="{FF2B5EF4-FFF2-40B4-BE49-F238E27FC236}">
                  <a16:creationId xmlns:a16="http://schemas.microsoft.com/office/drawing/2014/main" id="{1FFB40D7-DE90-40CB-9609-D845E237C0AC}"/>
                </a:ext>
              </a:extLst>
            </p:cNvPr>
            <p:cNvSpPr txBox="1">
              <a:spLocks/>
            </p:cNvSpPr>
            <p:nvPr/>
          </p:nvSpPr>
          <p:spPr>
            <a:xfrm>
              <a:off x="9925050" y="1086279"/>
              <a:ext cx="1709738" cy="28879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1"/>
              <a:r>
                <a:rPr lang="ar" b="1" i="0" u="none" baseline="0">
                  <a:solidFill>
                    <a:schemeClr val="accent1"/>
                  </a:solidFill>
                </a:rPr>
                <a:t>رقم الشريحة</a:t>
              </a:r>
            </a:p>
          </p:txBody>
        </p:sp>
        <p:cxnSp>
          <p:nvCxnSpPr>
            <p:cNvPr id="18" name="Straight Connector 17">
              <a:extLst>
                <a:ext uri="{FF2B5EF4-FFF2-40B4-BE49-F238E27FC236}">
                  <a16:creationId xmlns:a16="http://schemas.microsoft.com/office/drawing/2014/main" id="{AC8EB4D7-5084-4489-B242-2ADAB3619E40}"/>
                </a:ext>
              </a:extLst>
            </p:cNvPr>
            <p:cNvCxnSpPr>
              <a:cxnSpLocks/>
            </p:cNvCxnSpPr>
            <p:nvPr/>
          </p:nvCxnSpPr>
          <p:spPr>
            <a:xfrm>
              <a:off x="3988540" y="2066925"/>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49A0B03-EB4C-4D7C-956D-0719CF7B62ED}"/>
                </a:ext>
              </a:extLst>
            </p:cNvPr>
            <p:cNvCxnSpPr>
              <a:cxnSpLocks/>
            </p:cNvCxnSpPr>
            <p:nvPr/>
          </p:nvCxnSpPr>
          <p:spPr>
            <a:xfrm>
              <a:off x="3988540" y="2665954"/>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73EAC1A-D7C1-4D05-B2F7-32644D8B66F8}"/>
                </a:ext>
              </a:extLst>
            </p:cNvPr>
            <p:cNvCxnSpPr>
              <a:cxnSpLocks/>
            </p:cNvCxnSpPr>
            <p:nvPr/>
          </p:nvCxnSpPr>
          <p:spPr>
            <a:xfrm>
              <a:off x="3988540" y="4463041"/>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C6B3E55-A0C1-4484-BE43-41A675CABA9D}"/>
                </a:ext>
              </a:extLst>
            </p:cNvPr>
            <p:cNvCxnSpPr>
              <a:cxnSpLocks/>
            </p:cNvCxnSpPr>
            <p:nvPr/>
          </p:nvCxnSpPr>
          <p:spPr>
            <a:xfrm>
              <a:off x="3962311" y="5020216"/>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202594C7-FDBC-4515-B794-CE53B36671E7}"/>
                </a:ext>
              </a:extLst>
            </p:cNvPr>
            <p:cNvCxnSpPr>
              <a:cxnSpLocks/>
            </p:cNvCxnSpPr>
            <p:nvPr/>
          </p:nvCxnSpPr>
          <p:spPr>
            <a:xfrm>
              <a:off x="3988540" y="3864012"/>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ContentSeparatorStrong 18">
              <a:extLst>
                <a:ext uri="{FF2B5EF4-FFF2-40B4-BE49-F238E27FC236}">
                  <a16:creationId xmlns:a16="http://schemas.microsoft.com/office/drawing/2014/main" id="{A72E9BD6-159F-4D43-B591-650A901BE784}"/>
                </a:ext>
              </a:extLst>
            </p:cNvPr>
            <p:cNvCxnSpPr>
              <a:cxnSpLocks/>
            </p:cNvCxnSpPr>
            <p:nvPr>
              <p:custDataLst>
                <p:tags r:id="rId3"/>
              </p:custDataLst>
            </p:nvPr>
          </p:nvCxnSpPr>
          <p:spPr>
            <a:xfrm>
              <a:off x="3988540" y="1393004"/>
              <a:ext cx="764624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A9507BEC-E0B9-44D9-8DCA-8BD2DF639263}"/>
                </a:ext>
              </a:extLst>
            </p:cNvPr>
            <p:cNvGrpSpPr/>
            <p:nvPr/>
          </p:nvGrpSpPr>
          <p:grpSpPr>
            <a:xfrm>
              <a:off x="3965848" y="1628911"/>
              <a:ext cx="7668940" cy="288792"/>
              <a:chOff x="3965848" y="1628911"/>
              <a:chExt cx="7668940" cy="288792"/>
            </a:xfrm>
          </p:grpSpPr>
          <p:sp>
            <p:nvSpPr>
              <p:cNvPr id="7" name="TextBox 6">
                <a:extLst>
                  <a:ext uri="{FF2B5EF4-FFF2-40B4-BE49-F238E27FC236}">
                    <a16:creationId xmlns:a16="http://schemas.microsoft.com/office/drawing/2014/main" id="{8570CE66-FF80-4288-A63A-D928D7DEAB80}"/>
                  </a:ext>
                </a:extLst>
              </p:cNvPr>
              <p:cNvSpPr txBox="1">
                <a:spLocks/>
              </p:cNvSpPr>
              <p:nvPr/>
            </p:nvSpPr>
            <p:spPr>
              <a:xfrm>
                <a:off x="3965848" y="1628911"/>
                <a:ext cx="5825851"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latin typeface="+mn-lt"/>
                  </a:rPr>
                  <a:t>الأهداف التعليمية للتدريب</a:t>
                </a:r>
              </a:p>
            </p:txBody>
          </p:sp>
          <p:sp>
            <p:nvSpPr>
              <p:cNvPr id="234" name="TextBox 233">
                <a:extLst>
                  <a:ext uri="{FF2B5EF4-FFF2-40B4-BE49-F238E27FC236}">
                    <a16:creationId xmlns:a16="http://schemas.microsoft.com/office/drawing/2014/main" id="{8F0C28D1-87A9-486F-B446-2924E38BD478}"/>
                  </a:ext>
                </a:extLst>
              </p:cNvPr>
              <p:cNvSpPr txBox="1">
                <a:spLocks/>
              </p:cNvSpPr>
              <p:nvPr/>
            </p:nvSpPr>
            <p:spPr>
              <a:xfrm>
                <a:off x="9925050" y="1628911"/>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1"/>
                <a:r>
                  <a:rPr lang="ar" b="0" i="0" u="none" baseline="0">
                    <a:latin typeface="+mn-lt"/>
                  </a:rPr>
                  <a:t>3</a:t>
                </a:r>
              </a:p>
            </p:txBody>
          </p:sp>
        </p:grpSp>
        <p:grpSp>
          <p:nvGrpSpPr>
            <p:cNvPr id="93" name="Group 92">
              <a:extLst>
                <a:ext uri="{FF2B5EF4-FFF2-40B4-BE49-F238E27FC236}">
                  <a16:creationId xmlns:a16="http://schemas.microsoft.com/office/drawing/2014/main" id="{66DF22FC-9608-477D-8E49-9BC7328AE7E0}"/>
                </a:ext>
              </a:extLst>
            </p:cNvPr>
            <p:cNvGrpSpPr/>
            <p:nvPr/>
          </p:nvGrpSpPr>
          <p:grpSpPr>
            <a:xfrm>
              <a:off x="3965848" y="2227940"/>
              <a:ext cx="7668940" cy="288792"/>
              <a:chOff x="3965848" y="2227940"/>
              <a:chExt cx="7668940" cy="288792"/>
            </a:xfrm>
          </p:grpSpPr>
          <p:sp>
            <p:nvSpPr>
              <p:cNvPr id="28" name="TextBox 27">
                <a:extLst>
                  <a:ext uri="{FF2B5EF4-FFF2-40B4-BE49-F238E27FC236}">
                    <a16:creationId xmlns:a16="http://schemas.microsoft.com/office/drawing/2014/main" id="{56966E94-7F0A-4ED2-A175-0149995BB3A8}"/>
                  </a:ext>
                </a:extLst>
              </p:cNvPr>
              <p:cNvSpPr txBox="1">
                <a:spLocks/>
              </p:cNvSpPr>
              <p:nvPr/>
            </p:nvSpPr>
            <p:spPr>
              <a:xfrm>
                <a:off x="3965848" y="2227940"/>
                <a:ext cx="5825851"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latin typeface="+mn-lt"/>
                  </a:rPr>
                  <a:t>1. نظرة عامة حول لقاح فايزر-بيونتيك المضاد لكوفيد-19 </a:t>
                </a:r>
              </a:p>
            </p:txBody>
          </p:sp>
          <p:sp>
            <p:nvSpPr>
              <p:cNvPr id="244" name="TextBox 243">
                <a:extLst>
                  <a:ext uri="{FF2B5EF4-FFF2-40B4-BE49-F238E27FC236}">
                    <a16:creationId xmlns:a16="http://schemas.microsoft.com/office/drawing/2014/main" id="{CB7072FA-9280-44A7-9CCD-623DF21614F0}"/>
                  </a:ext>
                </a:extLst>
              </p:cNvPr>
              <p:cNvSpPr txBox="1">
                <a:spLocks/>
              </p:cNvSpPr>
              <p:nvPr/>
            </p:nvSpPr>
            <p:spPr>
              <a:xfrm>
                <a:off x="9925050" y="2227940"/>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1"/>
                <a:r>
                  <a:rPr lang="ar" b="0" i="0" u="none" baseline="0">
                    <a:latin typeface="+mn-lt"/>
                  </a:rPr>
                  <a:t>4</a:t>
                </a:r>
              </a:p>
            </p:txBody>
          </p:sp>
        </p:grpSp>
        <p:grpSp>
          <p:nvGrpSpPr>
            <p:cNvPr id="94" name="Group 93">
              <a:extLst>
                <a:ext uri="{FF2B5EF4-FFF2-40B4-BE49-F238E27FC236}">
                  <a16:creationId xmlns:a16="http://schemas.microsoft.com/office/drawing/2014/main" id="{A65C1674-E3EA-4CCB-9DB2-6CE52513D88B}"/>
                </a:ext>
              </a:extLst>
            </p:cNvPr>
            <p:cNvGrpSpPr/>
            <p:nvPr/>
          </p:nvGrpSpPr>
          <p:grpSpPr>
            <a:xfrm>
              <a:off x="3962311" y="3425998"/>
              <a:ext cx="7672477" cy="288792"/>
              <a:chOff x="3962311" y="3425998"/>
              <a:chExt cx="7672477" cy="288792"/>
            </a:xfrm>
          </p:grpSpPr>
          <p:sp>
            <p:nvSpPr>
              <p:cNvPr id="33" name="TextBox 32">
                <a:extLst>
                  <a:ext uri="{FF2B5EF4-FFF2-40B4-BE49-F238E27FC236}">
                    <a16:creationId xmlns:a16="http://schemas.microsoft.com/office/drawing/2014/main" id="{2C20597D-0E79-436C-9958-9B4ED2091800}"/>
                  </a:ext>
                </a:extLst>
              </p:cNvPr>
              <p:cNvSpPr txBox="1">
                <a:spLocks/>
              </p:cNvSpPr>
              <p:nvPr/>
            </p:nvSpPr>
            <p:spPr>
              <a:xfrm>
                <a:off x="3962311" y="3425998"/>
                <a:ext cx="5825851"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latin typeface="+mn-lt"/>
                  </a:rPr>
                  <a:t>3. إعطاء لقاح فايزر-بيونتيك المضاد لكوفيد-19</a:t>
                </a:r>
              </a:p>
            </p:txBody>
          </p:sp>
          <p:sp>
            <p:nvSpPr>
              <p:cNvPr id="245" name="TextBox 244">
                <a:extLst>
                  <a:ext uri="{FF2B5EF4-FFF2-40B4-BE49-F238E27FC236}">
                    <a16:creationId xmlns:a16="http://schemas.microsoft.com/office/drawing/2014/main" id="{92C44D50-B849-4C0A-AA3A-922A46308A29}"/>
                  </a:ext>
                </a:extLst>
              </p:cNvPr>
              <p:cNvSpPr txBox="1">
                <a:spLocks/>
              </p:cNvSpPr>
              <p:nvPr/>
            </p:nvSpPr>
            <p:spPr>
              <a:xfrm>
                <a:off x="9925050" y="3425998"/>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1"/>
                <a:r>
                  <a:rPr lang="ar" b="0" i="0" u="none" baseline="0">
                    <a:latin typeface="+mn-lt"/>
                  </a:rPr>
                  <a:t>20</a:t>
                </a:r>
              </a:p>
            </p:txBody>
          </p:sp>
        </p:grpSp>
        <p:sp>
          <p:nvSpPr>
            <p:cNvPr id="246" name="TextBox 245">
              <a:extLst>
                <a:ext uri="{FF2B5EF4-FFF2-40B4-BE49-F238E27FC236}">
                  <a16:creationId xmlns:a16="http://schemas.microsoft.com/office/drawing/2014/main" id="{3CE09FC2-1E31-466A-8D2E-6A2D9E7B7409}"/>
                </a:ext>
              </a:extLst>
            </p:cNvPr>
            <p:cNvSpPr txBox="1">
              <a:spLocks/>
            </p:cNvSpPr>
            <p:nvPr/>
          </p:nvSpPr>
          <p:spPr>
            <a:xfrm>
              <a:off x="9925050" y="4025027"/>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1"/>
              <a:r>
                <a:rPr lang="ar" b="0" i="0" u="none" baseline="0">
                  <a:latin typeface="+mn-lt"/>
                </a:rPr>
                <a:t>26</a:t>
              </a:r>
            </a:p>
          </p:txBody>
        </p:sp>
        <p:grpSp>
          <p:nvGrpSpPr>
            <p:cNvPr id="96" name="Group 95">
              <a:extLst>
                <a:ext uri="{FF2B5EF4-FFF2-40B4-BE49-F238E27FC236}">
                  <a16:creationId xmlns:a16="http://schemas.microsoft.com/office/drawing/2014/main" id="{C5C2EC04-73D7-41A7-A6EC-C5CCFBACA9F0}"/>
                </a:ext>
              </a:extLst>
            </p:cNvPr>
            <p:cNvGrpSpPr/>
            <p:nvPr/>
          </p:nvGrpSpPr>
          <p:grpSpPr>
            <a:xfrm>
              <a:off x="3988540" y="4034152"/>
              <a:ext cx="7646248" cy="878696"/>
              <a:chOff x="3988540" y="4034155"/>
              <a:chExt cx="7646248" cy="878696"/>
            </a:xfrm>
          </p:grpSpPr>
          <p:sp>
            <p:nvSpPr>
              <p:cNvPr id="48" name="TextBox 47">
                <a:extLst>
                  <a:ext uri="{FF2B5EF4-FFF2-40B4-BE49-F238E27FC236}">
                    <a16:creationId xmlns:a16="http://schemas.microsoft.com/office/drawing/2014/main" id="{BACCF2B9-CC38-4B05-AD7F-6F9AC20E1B14}"/>
                  </a:ext>
                </a:extLst>
              </p:cNvPr>
              <p:cNvSpPr txBox="1">
                <a:spLocks/>
              </p:cNvSpPr>
              <p:nvPr/>
            </p:nvSpPr>
            <p:spPr>
              <a:xfrm>
                <a:off x="3988540" y="4034155"/>
                <a:ext cx="5825851"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dirty="0">
                    <a:latin typeface="+mn-lt"/>
                  </a:rPr>
                  <a:t>4. </a:t>
                </a:r>
                <a:r>
                  <a:rPr lang="ar" b="1" i="0" u="none" baseline="0" dirty="0"/>
                  <a:t>التعويض والمسؤولية</a:t>
                </a:r>
                <a:endParaRPr lang="ar" b="1" dirty="0">
                  <a:latin typeface="+mn-lt"/>
                </a:endParaRPr>
              </a:p>
            </p:txBody>
          </p:sp>
          <p:sp>
            <p:nvSpPr>
              <p:cNvPr id="247" name="TextBox 246">
                <a:extLst>
                  <a:ext uri="{FF2B5EF4-FFF2-40B4-BE49-F238E27FC236}">
                    <a16:creationId xmlns:a16="http://schemas.microsoft.com/office/drawing/2014/main" id="{71B6B539-9F2C-4FFF-9C7C-E585C21F4D82}"/>
                  </a:ext>
                </a:extLst>
              </p:cNvPr>
              <p:cNvSpPr txBox="1">
                <a:spLocks/>
              </p:cNvSpPr>
              <p:nvPr/>
            </p:nvSpPr>
            <p:spPr>
              <a:xfrm>
                <a:off x="9925050" y="4624059"/>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1"/>
                <a:r>
                  <a:rPr lang="ar" b="0" i="0" u="none" baseline="0">
                    <a:latin typeface="+mn-lt"/>
                  </a:rPr>
                  <a:t>30</a:t>
                </a:r>
              </a:p>
            </p:txBody>
          </p:sp>
        </p:grpSp>
        <p:sp>
          <p:nvSpPr>
            <p:cNvPr id="166" name="TextBox 165">
              <a:extLst>
                <a:ext uri="{FF2B5EF4-FFF2-40B4-BE49-F238E27FC236}">
                  <a16:creationId xmlns:a16="http://schemas.microsoft.com/office/drawing/2014/main" id="{74A2B3A5-115D-4FB4-A1E7-E04FD49A1153}"/>
                </a:ext>
              </a:extLst>
            </p:cNvPr>
            <p:cNvSpPr txBox="1">
              <a:spLocks/>
            </p:cNvSpPr>
            <p:nvPr/>
          </p:nvSpPr>
          <p:spPr>
            <a:xfrm>
              <a:off x="3988540" y="4600110"/>
              <a:ext cx="5825851" cy="288792"/>
            </a:xfrm>
            <a:prstGeom prst="rect">
              <a:avLst/>
            </a:prstGeom>
          </p:spPr>
          <p:txBody>
            <a:bodyPr vert="horz" wrap="square" lIns="0" tIns="0" rIns="0" bIns="0" rtlCol="0" anchor="t" anchorCtr="0">
              <a:spAutoFit/>
            </a:bodyPr>
            <a:lstStyle>
              <a:defPPr>
                <a:defRPr lang="ar"/>
              </a:defPPr>
              <a:lvl1pPr lvl="0" indent="0">
                <a:lnSpc>
                  <a:spcPct val="100000"/>
                </a:lnSpc>
                <a:spcBef>
                  <a:spcPts val="300"/>
                </a:spcBef>
                <a:spcAft>
                  <a:spcPts val="300"/>
                </a:spcAft>
                <a:buClr>
                  <a:schemeClr val="tx1"/>
                </a:buClr>
                <a:buSzPct val="100000"/>
                <a:buFont typeface="Segoe UI" panose="020B0502040204020203" pitchFamily="34" charset="0"/>
                <a:buChar char="​"/>
                <a:defRPr sz="1000" b="1">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sz="1600" b="1" i="0" u="none" baseline="0"/>
                <a:t>5. القبول والإقبال على اللقاح </a:t>
              </a:r>
            </a:p>
          </p:txBody>
        </p:sp>
        <p:grpSp>
          <p:nvGrpSpPr>
            <p:cNvPr id="99" name="Group 98">
              <a:extLst>
                <a:ext uri="{FF2B5EF4-FFF2-40B4-BE49-F238E27FC236}">
                  <a16:creationId xmlns:a16="http://schemas.microsoft.com/office/drawing/2014/main" id="{74657416-94ED-4A35-B2C1-7B68912BFFCF}"/>
                </a:ext>
              </a:extLst>
            </p:cNvPr>
            <p:cNvGrpSpPr/>
            <p:nvPr/>
          </p:nvGrpSpPr>
          <p:grpSpPr>
            <a:xfrm>
              <a:off x="3965848" y="2826969"/>
              <a:ext cx="7668940" cy="288792"/>
              <a:chOff x="3965848" y="2826968"/>
              <a:chExt cx="7668940" cy="288792"/>
            </a:xfrm>
          </p:grpSpPr>
          <p:sp>
            <p:nvSpPr>
              <p:cNvPr id="212" name="TextBox 211">
                <a:extLst>
                  <a:ext uri="{FF2B5EF4-FFF2-40B4-BE49-F238E27FC236}">
                    <a16:creationId xmlns:a16="http://schemas.microsoft.com/office/drawing/2014/main" id="{BE612A10-CDDE-42BA-B4A1-665EA76940B9}"/>
                  </a:ext>
                </a:extLst>
              </p:cNvPr>
              <p:cNvSpPr txBox="1">
                <a:spLocks/>
              </p:cNvSpPr>
              <p:nvPr/>
            </p:nvSpPr>
            <p:spPr>
              <a:xfrm>
                <a:off x="3965848" y="2826968"/>
                <a:ext cx="5825851"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latin typeface="+mn-lt"/>
                  </a:rPr>
                  <a:t>2. سلامة اللقاح والاعتبارات التنظيمية</a:t>
                </a:r>
              </a:p>
            </p:txBody>
          </p:sp>
          <p:sp>
            <p:nvSpPr>
              <p:cNvPr id="249" name="TextBox 248">
                <a:extLst>
                  <a:ext uri="{FF2B5EF4-FFF2-40B4-BE49-F238E27FC236}">
                    <a16:creationId xmlns:a16="http://schemas.microsoft.com/office/drawing/2014/main" id="{094F0E2D-4485-4931-8CAE-56A408FBF213}"/>
                  </a:ext>
                </a:extLst>
              </p:cNvPr>
              <p:cNvSpPr txBox="1">
                <a:spLocks/>
              </p:cNvSpPr>
              <p:nvPr/>
            </p:nvSpPr>
            <p:spPr>
              <a:xfrm>
                <a:off x="9925050" y="2826968"/>
                <a:ext cx="1709738" cy="288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1"/>
                <a:r>
                  <a:rPr lang="ar" b="0" i="0" u="none" baseline="0">
                    <a:latin typeface="+mn-lt"/>
                  </a:rPr>
                  <a:t>16</a:t>
                </a:r>
              </a:p>
            </p:txBody>
          </p:sp>
        </p:grpSp>
        <p:cxnSp>
          <p:nvCxnSpPr>
            <p:cNvPr id="253" name="Straight Connector 252">
              <a:extLst>
                <a:ext uri="{FF2B5EF4-FFF2-40B4-BE49-F238E27FC236}">
                  <a16:creationId xmlns:a16="http://schemas.microsoft.com/office/drawing/2014/main" id="{3A99AC3B-9AF6-41E8-8A6E-883C58A1250B}"/>
                </a:ext>
              </a:extLst>
            </p:cNvPr>
            <p:cNvCxnSpPr>
              <a:cxnSpLocks/>
            </p:cNvCxnSpPr>
            <p:nvPr/>
          </p:nvCxnSpPr>
          <p:spPr>
            <a:xfrm>
              <a:off x="3988540" y="3264983"/>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8" name="2. Slide Title">
            <a:extLst>
              <a:ext uri="{FF2B5EF4-FFF2-40B4-BE49-F238E27FC236}">
                <a16:creationId xmlns:a16="http://schemas.microsoft.com/office/drawing/2014/main" id="{AB48094F-82A9-462E-B7C2-1AB21EF080ED}"/>
              </a:ext>
            </a:extLst>
          </p:cNvPr>
          <p:cNvSpPr txBox="1">
            <a:spLocks/>
          </p:cNvSpPr>
          <p:nvPr>
            <p:custDataLst>
              <p:tags r:id="rId1"/>
            </p:custDataLst>
          </p:nvPr>
        </p:nvSpPr>
        <p:spPr>
          <a:xfrm>
            <a:off x="837132" y="207245"/>
            <a:ext cx="1955794" cy="38004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a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ctr" rtl="1"/>
            <a:r>
              <a:rPr lang="ar" b="1" i="0" u="none" baseline="0"/>
              <a:t>المحتويات</a:t>
            </a:r>
          </a:p>
        </p:txBody>
      </p:sp>
      <p:grpSp>
        <p:nvGrpSpPr>
          <p:cNvPr id="17" name="CustomIcon">
            <a:extLst>
              <a:ext uri="{FF2B5EF4-FFF2-40B4-BE49-F238E27FC236}">
                <a16:creationId xmlns:a16="http://schemas.microsoft.com/office/drawing/2014/main" id="{B669DC26-0DDB-4C1D-9EF4-B313EDB3CAAD}"/>
              </a:ext>
            </a:extLst>
          </p:cNvPr>
          <p:cNvGrpSpPr>
            <a:grpSpLocks noChangeAspect="1"/>
          </p:cNvGrpSpPr>
          <p:nvPr>
            <p:custDataLst>
              <p:tags r:id="rId2"/>
            </p:custDataLst>
          </p:nvPr>
        </p:nvGrpSpPr>
        <p:grpSpPr>
          <a:xfrm>
            <a:off x="964796" y="771740"/>
            <a:ext cx="1700466" cy="1700466"/>
            <a:chOff x="-200025" y="-207010"/>
            <a:chExt cx="1019810" cy="1019810"/>
          </a:xfrm>
        </p:grpSpPr>
        <p:sp>
          <p:nvSpPr>
            <p:cNvPr id="9" name="Oval 8">
              <a:extLst>
                <a:ext uri="{FF2B5EF4-FFF2-40B4-BE49-F238E27FC236}">
                  <a16:creationId xmlns:a16="http://schemas.microsoft.com/office/drawing/2014/main" id="{5392AF6A-C4F4-4C49-916C-15F102985DCA}"/>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err="1">
                <a:solidFill>
                  <a:schemeClr val="bg1"/>
                </a:solidFill>
              </a:endParaRPr>
            </a:p>
          </p:txBody>
        </p:sp>
        <p:pic>
          <p:nvPicPr>
            <p:cNvPr id="13" name="Graphic 12">
              <a:extLst>
                <a:ext uri="{FF2B5EF4-FFF2-40B4-BE49-F238E27FC236}">
                  <a16:creationId xmlns:a16="http://schemas.microsoft.com/office/drawing/2014/main" id="{E46A5EB0-90BC-4FBE-B9E2-2A67E563AA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609600" cy="609600"/>
            </a:xfrm>
            <a:prstGeom prst="rect">
              <a:avLst/>
            </a:prstGeom>
          </p:spPr>
        </p:pic>
      </p:grpSp>
      <p:sp>
        <p:nvSpPr>
          <p:cNvPr id="2" name="TextBox 1">
            <a:extLst>
              <a:ext uri="{FF2B5EF4-FFF2-40B4-BE49-F238E27FC236}">
                <a16:creationId xmlns:a16="http://schemas.microsoft.com/office/drawing/2014/main" id="{00AA16E0-6E24-4FF9-AC42-CCBAFD4A585C}"/>
              </a:ext>
            </a:extLst>
          </p:cNvPr>
          <p:cNvSpPr txBox="1"/>
          <p:nvPr/>
        </p:nvSpPr>
        <p:spPr>
          <a:xfrm>
            <a:off x="373247" y="2764167"/>
            <a:ext cx="2844356" cy="3625321"/>
          </a:xfrm>
          <a:prstGeom prst="rect">
            <a:avLst/>
          </a:prstGeom>
          <a:ln w="6350">
            <a:noFill/>
            <a:miter lim="800000"/>
          </a:ln>
        </p:spPr>
        <p:txBody>
          <a:bodyPr vert="horz" wrap="square" lIns="0" tIns="0" rIns="0" bIns="0" rtlCol="0">
            <a:noAutofit/>
          </a:bodyPr>
          <a:lstStyle/>
          <a:p>
            <a:pPr algn="r" rtl="1">
              <a:spcBef>
                <a:spcPts val="300"/>
              </a:spcBef>
              <a:spcAft>
                <a:spcPts val="300"/>
              </a:spcAft>
              <a:buNone/>
            </a:pPr>
            <a:r>
              <a:rPr lang="ar" sz="1400" b="0" i="0" u="none" baseline="0" dirty="0"/>
              <a:t>يتضمن تحديث 01 أكتوبر/تشرين الأول 2021 ما يلي:</a:t>
            </a:r>
          </a:p>
          <a:p>
            <a:pPr marL="285750" indent="-285750" algn="r" rtl="1">
              <a:spcBef>
                <a:spcPts val="300"/>
              </a:spcBef>
              <a:spcAft>
                <a:spcPts val="300"/>
              </a:spcAft>
              <a:buFont typeface="Arial" panose="020B0604020202020204" pitchFamily="34" charset="0"/>
              <a:buChar char="•"/>
            </a:pPr>
            <a:r>
              <a:rPr lang="ar" sz="1400" b="0" i="0" u="none" baseline="0" dirty="0"/>
              <a:t>استراتيجية سلسلة التبريد الفائق وظروف التخزين البديلة في -20 درجة مئوية و+2 إلى +8 درجة مئوية؛</a:t>
            </a:r>
          </a:p>
          <a:p>
            <a:pPr marL="285750" indent="-285750" algn="r" rtl="1">
              <a:spcBef>
                <a:spcPts val="300"/>
              </a:spcBef>
              <a:spcAft>
                <a:spcPts val="300"/>
              </a:spcAft>
              <a:buFont typeface="Arial" panose="020B0604020202020204" pitchFamily="34" charset="0"/>
              <a:buChar char="•"/>
            </a:pPr>
            <a:r>
              <a:rPr lang="ar" sz="1400" b="0" i="0" u="none" baseline="0" dirty="0"/>
              <a:t>العمر الموصى به لإعطاء اللقاح؛</a:t>
            </a:r>
          </a:p>
          <a:p>
            <a:pPr marL="285750" indent="-285750" algn="r" rtl="1">
              <a:spcBef>
                <a:spcPts val="300"/>
              </a:spcBef>
              <a:spcAft>
                <a:spcPts val="300"/>
              </a:spcAft>
              <a:buFont typeface="Arial" panose="020B0604020202020204" pitchFamily="34" charset="0"/>
              <a:buChar char="•"/>
            </a:pPr>
            <a:r>
              <a:rPr lang="ar" sz="1400" b="0" i="0" u="none" baseline="0" dirty="0"/>
              <a:t>تطبيق الملصقات الديناميكية؛</a:t>
            </a:r>
          </a:p>
          <a:p>
            <a:pPr marL="285750" indent="-285750" algn="r" rtl="1">
              <a:spcBef>
                <a:spcPts val="300"/>
              </a:spcBef>
              <a:spcAft>
                <a:spcPts val="300"/>
              </a:spcAft>
              <a:buFont typeface="Arial" panose="020B0604020202020204" pitchFamily="34" charset="0"/>
              <a:buChar char="•"/>
            </a:pPr>
            <a:r>
              <a:rPr lang="ar" sz="1400" b="0" i="0" u="none" baseline="0" dirty="0"/>
              <a:t>معلومات عن مدة الصلاحية الممددة للقِنان المجمدة غير المفتوحة وقِنان اللقاح غير المخففة المذابة؛</a:t>
            </a:r>
          </a:p>
          <a:p>
            <a:pPr marL="285750" indent="-285750" algn="r" rtl="1">
              <a:spcBef>
                <a:spcPts val="300"/>
              </a:spcBef>
              <a:spcAft>
                <a:spcPts val="300"/>
              </a:spcAft>
              <a:buFont typeface="Arial" panose="020B0604020202020204" pitchFamily="34" charset="0"/>
              <a:buChar char="•"/>
            </a:pPr>
            <a:r>
              <a:rPr lang="ar" sz="1400" b="0" i="0" u="none" baseline="0" dirty="0"/>
              <a:t>ومواصفات خيارات المحاقن البديلة في حالة عدم وجود محاقن منع إعادة الاستخدام (RUP) سعة 0.3 مل؛</a:t>
            </a:r>
          </a:p>
          <a:p>
            <a:pPr algn="r" rtl="1">
              <a:spcBef>
                <a:spcPts val="300"/>
              </a:spcBef>
              <a:spcAft>
                <a:spcPts val="300"/>
              </a:spcAft>
            </a:pPr>
            <a:endParaRPr lang="ar" sz="1400" dirty="0"/>
          </a:p>
        </p:txBody>
      </p:sp>
    </p:spTree>
    <p:extLst>
      <p:ext uri="{BB962C8B-B14F-4D97-AF65-F5344CB8AC3E}">
        <p14:creationId xmlns:p14="http://schemas.microsoft.com/office/powerpoint/2010/main" val="355422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
            <a:extLst>
              <a:ext uri="{FF2B5EF4-FFF2-40B4-BE49-F238E27FC236}">
                <a16:creationId xmlns:a16="http://schemas.microsoft.com/office/drawing/2014/main" id="{57281805-354D-41BE-BF73-E3072D3563DE}"/>
              </a:ext>
            </a:extLst>
          </p:cNvPr>
          <p:cNvSpPr/>
          <p:nvPr/>
        </p:nvSpPr>
        <p:spPr>
          <a:xfrm>
            <a:off x="8788400" y="0"/>
            <a:ext cx="34036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sp>
        <p:nvSpPr>
          <p:cNvPr id="9" name="Title 8">
            <a:extLst>
              <a:ext uri="{FF2B5EF4-FFF2-40B4-BE49-F238E27FC236}">
                <a16:creationId xmlns:a16="http://schemas.microsoft.com/office/drawing/2014/main" id="{933FCA5D-E7FD-4B0F-9FA5-5F56CB264FF1}"/>
              </a:ext>
            </a:extLst>
          </p:cNvPr>
          <p:cNvSpPr>
            <a:spLocks noGrp="1"/>
          </p:cNvSpPr>
          <p:nvPr>
            <p:ph type="title"/>
          </p:nvPr>
        </p:nvSpPr>
        <p:spPr>
          <a:xfrm>
            <a:off x="554736" y="172212"/>
            <a:ext cx="7918704" cy="369332"/>
          </a:xfrm>
        </p:spPr>
        <p:txBody>
          <a:bodyPr/>
          <a:lstStyle/>
          <a:p>
            <a:pPr algn="r" rtl="1"/>
            <a:r>
              <a:rPr lang="ar" sz="2400" b="1" i="0" u="none" baseline="0" dirty="0"/>
              <a:t>تخفيف اللقاح: الخطوات الأساسية</a:t>
            </a:r>
          </a:p>
        </p:txBody>
      </p:sp>
      <p:sp>
        <p:nvSpPr>
          <p:cNvPr id="5" name="Rectangle 1">
            <a:extLst>
              <a:ext uri="{FF2B5EF4-FFF2-40B4-BE49-F238E27FC236}">
                <a16:creationId xmlns:a16="http://schemas.microsoft.com/office/drawing/2014/main" id="{254A997F-9AC6-4D81-ADBC-DB756A2F7EB8}"/>
              </a:ext>
            </a:extLst>
          </p:cNvPr>
          <p:cNvSpPr>
            <a:spLocks noChangeArrowheads="1"/>
          </p:cNvSpPr>
          <p:nvPr/>
        </p:nvSpPr>
        <p:spPr bwMode="auto">
          <a:xfrm>
            <a:off x="547688" y="781878"/>
            <a:ext cx="7918704" cy="1389823"/>
          </a:xfrm>
          <a:prstGeom prst="rect">
            <a:avLst/>
          </a:prstGeom>
        </p:spPr>
        <p:txBody>
          <a:bodyPr vert="horz" wrap="square" lIns="0" tIns="0" rIns="0" bIns="0" rtlCol="0">
            <a:noAutofit/>
          </a:bodyPr>
          <a:lstStyle/>
          <a:p>
            <a:pPr algn="r" rtl="1">
              <a:spcBef>
                <a:spcPts val="300"/>
              </a:spcBef>
              <a:spcAft>
                <a:spcPts val="300"/>
              </a:spcAft>
              <a:buClr>
                <a:schemeClr val="tx1"/>
              </a:buClr>
              <a:buSzPct val="100000"/>
              <a:buFont typeface="Segoe UI" panose="020B0502040204020203" pitchFamily="34" charset="0"/>
              <a:buChar char="​"/>
            </a:pPr>
            <a:r>
              <a:rPr lang="ar" sz="1400" b="1" i="0" u="none" baseline="0" dirty="0">
                <a:latin typeface="Arial" panose="020B0604020202020204" pitchFamily="34" charset="0"/>
                <a:cs typeface="Arial" panose="020B0604020202020204" pitchFamily="34" charset="0"/>
              </a:rPr>
              <a:t>يجب إذابة اللقاح قبل التخفيف:</a:t>
            </a:r>
          </a:p>
          <a:p>
            <a:pPr marL="228600" lvl="1" indent="-228600" algn="r" rtl="1">
              <a:spcAft>
                <a:spcPts val="300"/>
              </a:spcAft>
              <a:buClr>
                <a:schemeClr val="tx1"/>
              </a:buClr>
              <a:buSzPct val="110000"/>
              <a:buFont typeface="Wingdings" panose="05000000000000000000" pitchFamily="2" charset="2"/>
              <a:buChar char=""/>
            </a:pPr>
            <a:r>
              <a:rPr lang="ar" sz="1400" b="0" i="0" u="none" baseline="0" dirty="0"/>
              <a:t>يجب نقل القنان المجمدة إلى بيئة من +2 إلى +8 درجات مئوية للإذابة قبل التخفيف.</a:t>
            </a:r>
          </a:p>
          <a:p>
            <a:pPr marL="228600" lvl="1" indent="-228600" algn="r" rtl="1">
              <a:spcAft>
                <a:spcPts val="300"/>
              </a:spcAft>
              <a:buClr>
                <a:schemeClr val="tx1"/>
              </a:buClr>
              <a:buSzPct val="110000"/>
              <a:buFont typeface="Wingdings" panose="05000000000000000000" pitchFamily="2" charset="2"/>
              <a:buChar char=""/>
            </a:pPr>
            <a:r>
              <a:rPr lang="ar" sz="1400" b="0" i="0" u="none" baseline="0" dirty="0"/>
              <a:t>قد يستغرق ذوبان العبوة المكونة من 195 قنينة 3 ساعات.</a:t>
            </a:r>
          </a:p>
          <a:p>
            <a:pPr marL="228600" lvl="1" indent="-228600" algn="r" rtl="1">
              <a:spcAft>
                <a:spcPts val="300"/>
              </a:spcAft>
              <a:buClr>
                <a:schemeClr val="tx1"/>
              </a:buClr>
              <a:buSzPct val="110000"/>
              <a:buFont typeface="Wingdings" panose="05000000000000000000" pitchFamily="2" charset="2"/>
              <a:buChar char=""/>
            </a:pPr>
            <a:endParaRPr lang="ar" altLang="fr-FR" sz="1400" b="1" dirty="0">
              <a:latin typeface="Arial" panose="020B0604020202020204" pitchFamily="34" charset="0"/>
              <a:cs typeface="Arial" panose="020B0604020202020204" pitchFamily="34" charset="0"/>
            </a:endParaRPr>
          </a:p>
          <a:p>
            <a:pPr marL="228600" lvl="1" indent="-228600" algn="r" rtl="1">
              <a:spcAft>
                <a:spcPts val="300"/>
              </a:spcAft>
              <a:buClr>
                <a:schemeClr val="tx1"/>
              </a:buClr>
              <a:buSzPct val="110000"/>
              <a:buFont typeface="Wingdings" panose="05000000000000000000" pitchFamily="2" charset="2"/>
              <a:buChar char=""/>
            </a:pPr>
            <a:r>
              <a:rPr lang="ar" sz="1400" b="1" i="0" u="none" baseline="0" dirty="0">
                <a:latin typeface="Arial" panose="020B0604020202020204" pitchFamily="34" charset="0"/>
                <a:cs typeface="Arial" panose="020B0604020202020204" pitchFamily="34" charset="0"/>
              </a:rPr>
              <a:t>يجب تخفيف اللقاح قبل الاستعمال:</a:t>
            </a:r>
          </a:p>
        </p:txBody>
      </p:sp>
      <p:sp>
        <p:nvSpPr>
          <p:cNvPr id="27" name="TextBox 26">
            <a:extLst>
              <a:ext uri="{FF2B5EF4-FFF2-40B4-BE49-F238E27FC236}">
                <a16:creationId xmlns:a16="http://schemas.microsoft.com/office/drawing/2014/main" id="{3B8F756F-CC43-4DBF-B12C-8B8785973956}"/>
              </a:ext>
            </a:extLst>
          </p:cNvPr>
          <p:cNvSpPr txBox="1">
            <a:spLocks/>
          </p:cNvSpPr>
          <p:nvPr/>
        </p:nvSpPr>
        <p:spPr>
          <a:xfrm>
            <a:off x="916373" y="2210229"/>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sz="1400" b="0" i="0" u="none" baseline="0"/>
              <a:t>قبل التخفيف، اقلب قنينة اللقاح برفق 10 مرات</a:t>
            </a:r>
            <a:r>
              <a:rPr lang="ar" sz="1400" b="1" i="0" u="none" baseline="0"/>
              <a:t>، ولا ترجّها</a:t>
            </a:r>
            <a:r>
              <a:rPr lang="ar" sz="1400" b="0" i="0" u="none" baseline="0"/>
              <a:t>.</a:t>
            </a:r>
            <a:r>
              <a:rPr lang="ar" sz="1050" b="0" i="0" u="none" baseline="0">
                <a:latin typeface="+mn-lt"/>
              </a:rPr>
              <a:t> </a:t>
            </a:r>
          </a:p>
        </p:txBody>
      </p:sp>
      <p:sp>
        <p:nvSpPr>
          <p:cNvPr id="47" name="Oval 46">
            <a:extLst>
              <a:ext uri="{FF2B5EF4-FFF2-40B4-BE49-F238E27FC236}">
                <a16:creationId xmlns:a16="http://schemas.microsoft.com/office/drawing/2014/main" id="{EEC64094-9AB9-41D2-B2F9-380105FF43AC}"/>
              </a:ext>
            </a:extLst>
          </p:cNvPr>
          <p:cNvSpPr>
            <a:spLocks/>
          </p:cNvSpPr>
          <p:nvPr/>
        </p:nvSpPr>
        <p:spPr>
          <a:xfrm>
            <a:off x="547688" y="2205057"/>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buClr>
                <a:srgbClr val="FFFFFF"/>
              </a:buClr>
            </a:pPr>
            <a:r>
              <a:rPr lang="a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1</a:t>
            </a:r>
          </a:p>
        </p:txBody>
      </p:sp>
      <p:sp>
        <p:nvSpPr>
          <p:cNvPr id="33" name="TextBox 32">
            <a:extLst>
              <a:ext uri="{FF2B5EF4-FFF2-40B4-BE49-F238E27FC236}">
                <a16:creationId xmlns:a16="http://schemas.microsoft.com/office/drawing/2014/main" id="{CCE78400-3117-4EF5-8540-ABB247772249}"/>
              </a:ext>
            </a:extLst>
          </p:cNvPr>
          <p:cNvSpPr txBox="1">
            <a:spLocks/>
          </p:cNvSpPr>
          <p:nvPr/>
        </p:nvSpPr>
        <p:spPr>
          <a:xfrm>
            <a:off x="881119" y="3598665"/>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r" rtl="1"/>
            <a:r>
              <a:rPr lang="ar" sz="1400" b="0" i="0" u="none" baseline="0"/>
              <a:t>تخلص من محقنة المخفِّف في صندوق النفايات الآمنة (لا تقم بإعادة استخدامها) وتخلص من قنينة المخفِّف في حاوية منفصلة.</a:t>
            </a:r>
          </a:p>
        </p:txBody>
      </p:sp>
      <p:sp>
        <p:nvSpPr>
          <p:cNvPr id="50" name="Oval 49">
            <a:extLst>
              <a:ext uri="{FF2B5EF4-FFF2-40B4-BE49-F238E27FC236}">
                <a16:creationId xmlns:a16="http://schemas.microsoft.com/office/drawing/2014/main" id="{A46FEFFA-FE72-436F-AD44-1713D094BA03}"/>
              </a:ext>
            </a:extLst>
          </p:cNvPr>
          <p:cNvSpPr>
            <a:spLocks/>
          </p:cNvSpPr>
          <p:nvPr/>
        </p:nvSpPr>
        <p:spPr>
          <a:xfrm>
            <a:off x="475131" y="3578968"/>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buClr>
                <a:srgbClr val="FFFFFF"/>
              </a:buClr>
            </a:pPr>
            <a:r>
              <a:rPr lang="a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4</a:t>
            </a:r>
            <a:endParaRPr lang="ar"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5" name="TextBox 34">
            <a:extLst>
              <a:ext uri="{FF2B5EF4-FFF2-40B4-BE49-F238E27FC236}">
                <a16:creationId xmlns:a16="http://schemas.microsoft.com/office/drawing/2014/main" id="{CB27A859-6AE2-4415-9C7C-E00F3352D2B6}"/>
              </a:ext>
            </a:extLst>
          </p:cNvPr>
          <p:cNvSpPr txBox="1">
            <a:spLocks/>
          </p:cNvSpPr>
          <p:nvPr/>
        </p:nvSpPr>
        <p:spPr>
          <a:xfrm>
            <a:off x="881119" y="4143713"/>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r" rtl="1"/>
            <a:r>
              <a:rPr lang="ar" sz="1400" b="0" i="0" u="none" baseline="0"/>
              <a:t>اقلب قنينة اللقاح المخفَّف برفق 10 مرات للمزج، </a:t>
            </a:r>
            <a:r>
              <a:rPr lang="ar" sz="1400" b="1" i="0" u="none" baseline="0"/>
              <a:t>ولا ترجّها</a:t>
            </a:r>
            <a:r>
              <a:rPr lang="ar" sz="1400" b="0" i="0" u="none" baseline="0"/>
              <a:t>.</a:t>
            </a:r>
            <a:endParaRPr lang="ar" sz="1400" dirty="0"/>
          </a:p>
        </p:txBody>
      </p:sp>
      <p:sp>
        <p:nvSpPr>
          <p:cNvPr id="51" name="Oval 50">
            <a:extLst>
              <a:ext uri="{FF2B5EF4-FFF2-40B4-BE49-F238E27FC236}">
                <a16:creationId xmlns:a16="http://schemas.microsoft.com/office/drawing/2014/main" id="{308E8E43-7681-4B74-AD53-78D0C8844714}"/>
              </a:ext>
            </a:extLst>
          </p:cNvPr>
          <p:cNvSpPr>
            <a:spLocks/>
          </p:cNvSpPr>
          <p:nvPr/>
        </p:nvSpPr>
        <p:spPr>
          <a:xfrm>
            <a:off x="493050" y="4133805"/>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buClr>
                <a:srgbClr val="FFFFFF"/>
              </a:buClr>
            </a:pPr>
            <a:r>
              <a:rPr lang="a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5</a:t>
            </a:r>
            <a:endParaRPr lang="ar"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 name="TextBox 40">
            <a:extLst>
              <a:ext uri="{FF2B5EF4-FFF2-40B4-BE49-F238E27FC236}">
                <a16:creationId xmlns:a16="http://schemas.microsoft.com/office/drawing/2014/main" id="{4F0A851C-2519-4280-BA52-766014F6A874}"/>
              </a:ext>
            </a:extLst>
          </p:cNvPr>
          <p:cNvSpPr txBox="1">
            <a:spLocks/>
          </p:cNvSpPr>
          <p:nvPr/>
        </p:nvSpPr>
        <p:spPr>
          <a:xfrm>
            <a:off x="881121" y="5058781"/>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sz="1400" b="0" i="0" u="none" baseline="0"/>
              <a:t>سجّل تاريخ ووقت التخفيف على ملصق قارورة اللقاح.</a:t>
            </a:r>
          </a:p>
          <a:p>
            <a:endParaRPr lang="ar" sz="1400" dirty="0">
              <a:latin typeface="+mn-lt"/>
            </a:endParaRPr>
          </a:p>
        </p:txBody>
      </p:sp>
      <p:sp>
        <p:nvSpPr>
          <p:cNvPr id="53" name="Oval 52">
            <a:extLst>
              <a:ext uri="{FF2B5EF4-FFF2-40B4-BE49-F238E27FC236}">
                <a16:creationId xmlns:a16="http://schemas.microsoft.com/office/drawing/2014/main" id="{116A7D29-C0D2-4159-AC98-D67CC4629D4B}"/>
              </a:ext>
            </a:extLst>
          </p:cNvPr>
          <p:cNvSpPr>
            <a:spLocks/>
          </p:cNvSpPr>
          <p:nvPr/>
        </p:nvSpPr>
        <p:spPr>
          <a:xfrm>
            <a:off x="493050" y="5006502"/>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buClr>
                <a:srgbClr val="FFFFFF"/>
              </a:buClr>
            </a:pPr>
            <a:r>
              <a:rPr lang="a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7</a:t>
            </a:r>
            <a:endParaRPr lang="ar"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87" name="Oval 686">
            <a:extLst>
              <a:ext uri="{FF2B5EF4-FFF2-40B4-BE49-F238E27FC236}">
                <a16:creationId xmlns:a16="http://schemas.microsoft.com/office/drawing/2014/main" id="{7166F5A7-CECE-4005-B379-4E67BBBC352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sz="1400" b="0" i="0" dirty="0">
              <a:latin typeface="Arial" panose="020B0604020202020204" pitchFamily="34" charset="0"/>
              <a:cs typeface="Arial" panose="020B0604020202020204" pitchFamily="34" charset="0"/>
              <a:sym typeface="Arial" panose="020B0604020202020204" pitchFamily="34" charset="0"/>
            </a:endParaRPr>
          </a:p>
        </p:txBody>
      </p:sp>
      <p:sp>
        <p:nvSpPr>
          <p:cNvPr id="688" name="Slide Number">
            <a:extLst>
              <a:ext uri="{FF2B5EF4-FFF2-40B4-BE49-F238E27FC236}">
                <a16:creationId xmlns:a16="http://schemas.microsoft.com/office/drawing/2014/main" id="{E280ADBF-4DE6-4B5F-BB07-9759B5656CB9}"/>
              </a:ext>
            </a:extLst>
          </p:cNvPr>
          <p:cNvSpPr>
            <a:spLocks noChangeArrowheads="1"/>
          </p:cNvSpPr>
          <p:nvPr>
            <p:custDataLst>
              <p:tags r:id="rId1"/>
            </p:custDataLst>
          </p:nvPr>
        </p:nvSpPr>
        <p:spPr bwMode="black">
          <a:xfrm>
            <a:off x="11587339" y="6518930"/>
            <a:ext cx="325501" cy="107722"/>
          </a:xfrm>
          <a:prstGeom prst="rect">
            <a:avLst/>
          </a:prstGeom>
          <a:noFill/>
          <a:ln w="9525" algn="ctr">
            <a:noFill/>
            <a:miter lim="800000"/>
            <a:headEnd/>
            <a:tailEnd/>
          </a:ln>
          <a:effectLst/>
        </p:spPr>
        <p:txBody>
          <a:bodyPr wrap="square" lIns="0" tIns="0" rIns="0" bIns="0" anchor="b">
            <a:spAutoFit/>
          </a:bodyPr>
          <a:lstStyle/>
          <a:p>
            <a:pPr algn="ctr" defTabSz="610744" rtl="1" fontAlgn="auto">
              <a:spcBef>
                <a:spcPts val="0"/>
              </a:spcBef>
              <a:spcAft>
                <a:spcPts val="0"/>
              </a:spcAft>
              <a:defRPr/>
            </a:pPr>
            <a:fld id="{4ABDCABE-3F10-B64C-92F1-862014417034}" type="slidenum">
              <a:rPr sz="7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20</a:t>
            </a:fld>
            <a:endParaRPr lang="ar" sz="7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TextBox 29">
            <a:extLst>
              <a:ext uri="{FF2B5EF4-FFF2-40B4-BE49-F238E27FC236}">
                <a16:creationId xmlns:a16="http://schemas.microsoft.com/office/drawing/2014/main" id="{6EB3A5B1-768E-4C12-9970-B432851EC4C5}"/>
              </a:ext>
            </a:extLst>
          </p:cNvPr>
          <p:cNvSpPr txBox="1"/>
          <p:nvPr/>
        </p:nvSpPr>
        <p:spPr>
          <a:xfrm>
            <a:off x="9058762" y="2695796"/>
            <a:ext cx="2854077" cy="2209992"/>
          </a:xfrm>
          <a:prstGeom prst="rect">
            <a:avLst/>
          </a:prstGeom>
          <a:noFill/>
          <a:ln>
            <a:noFill/>
          </a:ln>
        </p:spPr>
        <p:txBody>
          <a:bodyPr vert="horz" wrap="square" lIns="90000" tIns="72000" rIns="90000" bIns="720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buClr>
                <a:srgbClr val="000000"/>
              </a:buClr>
            </a:pPr>
            <a:r>
              <a:rPr lang="ar" sz="1800" b="1" i="0" u="none" baseline="0">
                <a:solidFill>
                  <a:srgbClr val="000000"/>
                </a:solidFill>
              </a:rPr>
              <a:t>تذكر سياسة القنينة متعددة الجرعات!</a:t>
            </a:r>
          </a:p>
          <a:p>
            <a:pPr algn="r" rtl="1">
              <a:buClr>
                <a:srgbClr val="000000"/>
              </a:buClr>
            </a:pPr>
            <a:r>
              <a:rPr lang="ar" sz="1800" b="0" i="0" u="none" baseline="0">
                <a:solidFill>
                  <a:srgbClr val="000000"/>
                </a:solidFill>
              </a:rPr>
              <a:t>تخلّص من أية لقاحات غير مستخدمة بعد 6 ساعات من التخفيف، أو في نهاية جلسة التطعيم، أيهما يحلّ أولاً.</a:t>
            </a:r>
            <a:endParaRPr lang="ar" sz="1800" dirty="0">
              <a:solidFill>
                <a:srgbClr val="000000"/>
              </a:solidFill>
              <a:latin typeface="+mn-lt"/>
            </a:endParaRPr>
          </a:p>
        </p:txBody>
      </p:sp>
      <p:sp>
        <p:nvSpPr>
          <p:cNvPr id="24" name="TextBox 23">
            <a:extLst>
              <a:ext uri="{FF2B5EF4-FFF2-40B4-BE49-F238E27FC236}">
                <a16:creationId xmlns:a16="http://schemas.microsoft.com/office/drawing/2014/main" id="{25082C8A-2846-415B-A13A-AE4D4FF9721A}"/>
              </a:ext>
            </a:extLst>
          </p:cNvPr>
          <p:cNvSpPr txBox="1">
            <a:spLocks/>
          </p:cNvSpPr>
          <p:nvPr/>
        </p:nvSpPr>
        <p:spPr>
          <a:xfrm>
            <a:off x="9132052" y="5240545"/>
            <a:ext cx="2618037" cy="1332246"/>
          </a:xfrm>
          <a:prstGeom prst="rect">
            <a:avLst/>
          </a:prstGeom>
          <a:noFill/>
          <a:ln>
            <a:noFill/>
          </a:ln>
        </p:spPr>
        <p:txBody>
          <a:bodyPr vert="horz" wrap="square" lIns="72000" tIns="72000" rIns="72000" bIns="7200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sz="1400" b="0" i="0" u="none" baseline="0">
                <a:latin typeface="+mn-lt"/>
              </a:rPr>
              <a:t>لمزيد من المعلومات، يرجى الرجوع إلى </a:t>
            </a:r>
            <a:r>
              <a:rPr lang="ar" sz="1400" b="0" i="0" u="none" baseline="0">
                <a:hlinkClick r:id="rId4"/>
              </a:rPr>
              <a:t>التدريب على التطعيم ضد كوفيد-19 للعاملين في مجال الرعاية الصحية - الوحدة 3: تنظيم جلسات التطعيم ضد كوفيد-19</a:t>
            </a:r>
            <a:r>
              <a:rPr lang="ar" sz="1400" b="0" i="0" u="none" baseline="0">
                <a:hlinkClick r:id="rId5"/>
              </a:rPr>
              <a:t>. </a:t>
            </a:r>
            <a:endParaRPr lang="ar" sz="1400" dirty="0">
              <a:latin typeface="+mn-lt"/>
            </a:endParaRPr>
          </a:p>
        </p:txBody>
      </p:sp>
      <p:sp>
        <p:nvSpPr>
          <p:cNvPr id="48" name="Oval 47">
            <a:extLst>
              <a:ext uri="{FF2B5EF4-FFF2-40B4-BE49-F238E27FC236}">
                <a16:creationId xmlns:a16="http://schemas.microsoft.com/office/drawing/2014/main" id="{15B15C74-931F-4313-A1D3-878EB644CDFC}"/>
              </a:ext>
            </a:extLst>
          </p:cNvPr>
          <p:cNvSpPr>
            <a:spLocks/>
          </p:cNvSpPr>
          <p:nvPr/>
        </p:nvSpPr>
        <p:spPr>
          <a:xfrm>
            <a:off x="526241" y="2567201"/>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buClr>
                <a:srgbClr val="FFFFFF"/>
              </a:buClr>
            </a:pPr>
            <a:r>
              <a:rPr lang="a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2</a:t>
            </a:r>
            <a:endParaRPr lang="ar"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6" name="TextBox 25">
            <a:extLst>
              <a:ext uri="{FF2B5EF4-FFF2-40B4-BE49-F238E27FC236}">
                <a16:creationId xmlns:a16="http://schemas.microsoft.com/office/drawing/2014/main" id="{3B8F756F-CC43-4DBF-B12C-8B8785973956}"/>
              </a:ext>
            </a:extLst>
          </p:cNvPr>
          <p:cNvSpPr txBox="1">
            <a:spLocks/>
          </p:cNvSpPr>
          <p:nvPr/>
        </p:nvSpPr>
        <p:spPr>
          <a:xfrm>
            <a:off x="916374" y="2567201"/>
            <a:ext cx="7557067" cy="48123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sz="1400" b="0" i="0" u="none" baseline="0"/>
              <a:t>افحص المادة المخففة بصريًا واسحب 1.8 مل من المادة المخففة باستخدام محقنة وإبرة مقاس 21 أو أضيق.</a:t>
            </a:r>
            <a:endParaRPr lang="ar" sz="1050" dirty="0">
              <a:latin typeface="+mn-lt"/>
            </a:endParaRPr>
          </a:p>
        </p:txBody>
      </p:sp>
      <p:sp>
        <p:nvSpPr>
          <p:cNvPr id="43" name="TextBox 42">
            <a:extLst>
              <a:ext uri="{FF2B5EF4-FFF2-40B4-BE49-F238E27FC236}">
                <a16:creationId xmlns:a16="http://schemas.microsoft.com/office/drawing/2014/main" id="{6EB3A5B1-768E-4C12-9970-B432851EC4C5}"/>
              </a:ext>
            </a:extLst>
          </p:cNvPr>
          <p:cNvSpPr txBox="1">
            <a:spLocks/>
          </p:cNvSpPr>
          <p:nvPr/>
        </p:nvSpPr>
        <p:spPr>
          <a:xfrm>
            <a:off x="823515" y="5886057"/>
            <a:ext cx="7557067" cy="52684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sz="1400" b="0" i="0" u="none" baseline="0"/>
              <a:t>اسحب جرعة اللقاح في وقت الاستعمال، ولا يوصى باستخدام اللقاح سابق التعبئة في المحاقن. واستخدم كل اللقاحات في غضون 6 ساعات بعد التخفيف.</a:t>
            </a:r>
            <a:endParaRPr lang="ar" sz="1400" dirty="0">
              <a:latin typeface="+mn-lt"/>
            </a:endParaRPr>
          </a:p>
        </p:txBody>
      </p:sp>
      <p:sp>
        <p:nvSpPr>
          <p:cNvPr id="28" name="Oval 27">
            <a:extLst>
              <a:ext uri="{FF2B5EF4-FFF2-40B4-BE49-F238E27FC236}">
                <a16:creationId xmlns:a16="http://schemas.microsoft.com/office/drawing/2014/main" id="{116A7D29-C0D2-4159-AC98-D67CC4629D4B}"/>
              </a:ext>
            </a:extLst>
          </p:cNvPr>
          <p:cNvSpPr>
            <a:spLocks/>
          </p:cNvSpPr>
          <p:nvPr/>
        </p:nvSpPr>
        <p:spPr>
          <a:xfrm>
            <a:off x="475131" y="5453715"/>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buClr>
                <a:srgbClr val="FFFFFF"/>
              </a:buClr>
            </a:pPr>
            <a:r>
              <a:rPr lang="a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8</a:t>
            </a:r>
          </a:p>
        </p:txBody>
      </p:sp>
      <p:sp>
        <p:nvSpPr>
          <p:cNvPr id="34" name="TextBox 33">
            <a:extLst>
              <a:ext uri="{FF2B5EF4-FFF2-40B4-BE49-F238E27FC236}">
                <a16:creationId xmlns:a16="http://schemas.microsoft.com/office/drawing/2014/main" id="{A2D42F28-2B47-4D01-9C8E-E4E1FC91AD1C}"/>
              </a:ext>
            </a:extLst>
          </p:cNvPr>
          <p:cNvSpPr txBox="1">
            <a:spLocks/>
          </p:cNvSpPr>
          <p:nvPr/>
        </p:nvSpPr>
        <p:spPr>
          <a:xfrm>
            <a:off x="881118" y="3090442"/>
            <a:ext cx="7557067"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sz="1400" b="0" i="0" u="none" baseline="0"/>
              <a:t>أضف 1.8 مل من المخفِّف إلى قارورة اللقاح؛ وقم بموازنة/معادلة الضغط في القارورة قبل نزع الإبرة بسحب 1.8 مل من الهواء إلى محقنة المخفِّف الفارغة.</a:t>
            </a:r>
          </a:p>
        </p:txBody>
      </p:sp>
      <p:sp>
        <p:nvSpPr>
          <p:cNvPr id="36" name="Oval 35">
            <a:extLst>
              <a:ext uri="{FF2B5EF4-FFF2-40B4-BE49-F238E27FC236}">
                <a16:creationId xmlns:a16="http://schemas.microsoft.com/office/drawing/2014/main" id="{A330C609-39E5-4F4E-8B70-360CF1DAA703}"/>
              </a:ext>
            </a:extLst>
          </p:cNvPr>
          <p:cNvSpPr>
            <a:spLocks/>
          </p:cNvSpPr>
          <p:nvPr/>
        </p:nvSpPr>
        <p:spPr>
          <a:xfrm>
            <a:off x="510289" y="3078842"/>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buClr>
                <a:srgbClr val="FFFFFF"/>
              </a:buClr>
            </a:pPr>
            <a:r>
              <a:rPr lang="a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3</a:t>
            </a:r>
          </a:p>
        </p:txBody>
      </p:sp>
      <p:sp>
        <p:nvSpPr>
          <p:cNvPr id="38" name="TextBox 37">
            <a:extLst>
              <a:ext uri="{FF2B5EF4-FFF2-40B4-BE49-F238E27FC236}">
                <a16:creationId xmlns:a16="http://schemas.microsoft.com/office/drawing/2014/main" id="{C451530C-5A25-482D-A130-F514A8C1381E}"/>
              </a:ext>
            </a:extLst>
          </p:cNvPr>
          <p:cNvSpPr txBox="1">
            <a:spLocks/>
          </p:cNvSpPr>
          <p:nvPr/>
        </p:nvSpPr>
        <p:spPr>
          <a:xfrm>
            <a:off x="881120" y="4498048"/>
            <a:ext cx="7557067"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sz="1400" b="0" i="0" u="none" baseline="0"/>
              <a:t>افحص القارورة للتأكد من أن اللقاح عبارة عن معلّق متجانس لونه مائل للبياض؛ ولا تستخدمه إذا تغير لونه أو إذا كان يحتوي على جسيمات.</a:t>
            </a:r>
          </a:p>
        </p:txBody>
      </p:sp>
      <p:sp>
        <p:nvSpPr>
          <p:cNvPr id="39" name="Oval 38">
            <a:extLst>
              <a:ext uri="{FF2B5EF4-FFF2-40B4-BE49-F238E27FC236}">
                <a16:creationId xmlns:a16="http://schemas.microsoft.com/office/drawing/2014/main" id="{FBAD350E-859A-40A9-BCEE-144BE280B3C6}"/>
              </a:ext>
            </a:extLst>
          </p:cNvPr>
          <p:cNvSpPr>
            <a:spLocks/>
          </p:cNvSpPr>
          <p:nvPr/>
        </p:nvSpPr>
        <p:spPr>
          <a:xfrm>
            <a:off x="507712" y="4505819"/>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buClr>
                <a:srgbClr val="FFFFFF"/>
              </a:buClr>
            </a:pPr>
            <a:r>
              <a:rPr lang="a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6</a:t>
            </a:r>
            <a:endParaRPr lang="ar" sz="14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9" name="Oval 28">
            <a:extLst>
              <a:ext uri="{FF2B5EF4-FFF2-40B4-BE49-F238E27FC236}">
                <a16:creationId xmlns:a16="http://schemas.microsoft.com/office/drawing/2014/main" id="{C7E671F9-EA6E-4581-8E08-CF7FDBD27DEB}"/>
              </a:ext>
            </a:extLst>
          </p:cNvPr>
          <p:cNvSpPr>
            <a:spLocks/>
          </p:cNvSpPr>
          <p:nvPr/>
        </p:nvSpPr>
        <p:spPr>
          <a:xfrm>
            <a:off x="468083" y="5893448"/>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buClr>
                <a:srgbClr val="FFFFFF"/>
              </a:buClr>
            </a:pPr>
            <a:r>
              <a:rPr lang="ar" sz="14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9</a:t>
            </a:r>
          </a:p>
        </p:txBody>
      </p:sp>
      <p:sp>
        <p:nvSpPr>
          <p:cNvPr id="31" name="TextBox 30">
            <a:extLst>
              <a:ext uri="{FF2B5EF4-FFF2-40B4-BE49-F238E27FC236}">
                <a16:creationId xmlns:a16="http://schemas.microsoft.com/office/drawing/2014/main" id="{1E0AE256-3C3B-4A4F-87D0-45BBC1BC1EFB}"/>
              </a:ext>
            </a:extLst>
          </p:cNvPr>
          <p:cNvSpPr txBox="1">
            <a:spLocks/>
          </p:cNvSpPr>
          <p:nvPr/>
        </p:nvSpPr>
        <p:spPr>
          <a:xfrm>
            <a:off x="858170" y="5490148"/>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sz="1400" b="0" i="0" u="none" baseline="0"/>
              <a:t>بعد التخفيف، يُستخدم على الفور أو يُخزّن في درجة حرارة +2 إلى +8 درجات مئوية لمدة تصل إلى 6 ساعات بعد التخفيف.</a:t>
            </a:r>
          </a:p>
          <a:p>
            <a:endParaRPr lang="ar" sz="1400" dirty="0">
              <a:latin typeface="+mn-lt"/>
            </a:endParaRPr>
          </a:p>
        </p:txBody>
      </p:sp>
      <p:sp>
        <p:nvSpPr>
          <p:cNvPr id="32" name="TextBox 31">
            <a:extLst>
              <a:ext uri="{FF2B5EF4-FFF2-40B4-BE49-F238E27FC236}">
                <a16:creationId xmlns:a16="http://schemas.microsoft.com/office/drawing/2014/main" id="{25ADEA76-EE1A-404B-8A86-5FEEF786D231}"/>
              </a:ext>
            </a:extLst>
          </p:cNvPr>
          <p:cNvSpPr txBox="1"/>
          <p:nvPr/>
        </p:nvSpPr>
        <p:spPr>
          <a:xfrm>
            <a:off x="9058762" y="237073"/>
            <a:ext cx="2854077" cy="2209992"/>
          </a:xfrm>
          <a:prstGeom prst="rect">
            <a:avLst/>
          </a:prstGeom>
          <a:noFill/>
          <a:ln>
            <a:noFill/>
          </a:ln>
        </p:spPr>
        <p:txBody>
          <a:bodyPr vert="horz" wrap="square" lIns="90000" tIns="72000" rIns="90000" bIns="720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buClr>
                <a:srgbClr val="000000"/>
              </a:buClr>
            </a:pPr>
            <a:r>
              <a:rPr lang="ar" sz="1800" b="1" i="0" u="none" baseline="0">
                <a:solidFill>
                  <a:srgbClr val="000000"/>
                </a:solidFill>
              </a:rPr>
              <a:t>ملاحظات مهمة: </a:t>
            </a:r>
            <a:r>
              <a:rPr lang="ar" sz="1800" b="0" i="0" u="none" baseline="0"/>
              <a:t>القِنان المخففة تستخدم مرة واحدة فقط. بعد الاستخدام الأول، تخلص منها. لا تحتفظ أبدًا بالقنينة المخففة المستخدمة لتحضير قنينة اللقاح التالية.</a:t>
            </a:r>
            <a:endParaRPr lang="ar" sz="1800" dirty="0">
              <a:solidFill>
                <a:srgbClr val="000000"/>
              </a:solidFill>
              <a:latin typeface="+mn-lt"/>
            </a:endParaRPr>
          </a:p>
        </p:txBody>
      </p:sp>
    </p:spTree>
    <p:extLst>
      <p:ext uri="{BB962C8B-B14F-4D97-AF65-F5344CB8AC3E}">
        <p14:creationId xmlns:p14="http://schemas.microsoft.com/office/powerpoint/2010/main" val="310164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
            <a:extLst>
              <a:ext uri="{FF2B5EF4-FFF2-40B4-BE49-F238E27FC236}">
                <a16:creationId xmlns:a16="http://schemas.microsoft.com/office/drawing/2014/main" id="{57281805-354D-41BE-BF73-E3072D3563DE}"/>
              </a:ext>
            </a:extLst>
          </p:cNvPr>
          <p:cNvSpPr/>
          <p:nvPr/>
        </p:nvSpPr>
        <p:spPr>
          <a:xfrm>
            <a:off x="8788400" y="0"/>
            <a:ext cx="34036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sp>
        <p:nvSpPr>
          <p:cNvPr id="9" name="Title 8">
            <a:extLst>
              <a:ext uri="{FF2B5EF4-FFF2-40B4-BE49-F238E27FC236}">
                <a16:creationId xmlns:a16="http://schemas.microsoft.com/office/drawing/2014/main" id="{933FCA5D-E7FD-4B0F-9FA5-5F56CB264FF1}"/>
              </a:ext>
            </a:extLst>
          </p:cNvPr>
          <p:cNvSpPr>
            <a:spLocks noGrp="1"/>
          </p:cNvSpPr>
          <p:nvPr>
            <p:ph type="title"/>
          </p:nvPr>
        </p:nvSpPr>
        <p:spPr>
          <a:xfrm>
            <a:off x="492294" y="404729"/>
            <a:ext cx="7918704" cy="369332"/>
          </a:xfrm>
        </p:spPr>
        <p:txBody>
          <a:bodyPr/>
          <a:lstStyle/>
          <a:p>
            <a:pPr algn="r" rtl="1"/>
            <a:r>
              <a:rPr lang="ar" sz="2400" b="1" i="0" u="none" baseline="0"/>
              <a:t>استعمال الحد الأقصى لعدد الجرعات المتاحة لكل قنينة</a:t>
            </a:r>
          </a:p>
        </p:txBody>
      </p:sp>
      <p:sp>
        <p:nvSpPr>
          <p:cNvPr id="687" name="Oval 686">
            <a:extLst>
              <a:ext uri="{FF2B5EF4-FFF2-40B4-BE49-F238E27FC236}">
                <a16:creationId xmlns:a16="http://schemas.microsoft.com/office/drawing/2014/main" id="{7166F5A7-CECE-4005-B379-4E67BBBC352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sz="1400" b="0" i="0" dirty="0">
              <a:latin typeface="Arial" panose="020B0604020202020204" pitchFamily="34" charset="0"/>
              <a:cs typeface="Arial" panose="020B0604020202020204" pitchFamily="34" charset="0"/>
              <a:sym typeface="Arial" panose="020B0604020202020204" pitchFamily="34" charset="0"/>
            </a:endParaRPr>
          </a:p>
        </p:txBody>
      </p:sp>
      <p:sp>
        <p:nvSpPr>
          <p:cNvPr id="688" name="Slide Number">
            <a:extLst>
              <a:ext uri="{FF2B5EF4-FFF2-40B4-BE49-F238E27FC236}">
                <a16:creationId xmlns:a16="http://schemas.microsoft.com/office/drawing/2014/main" id="{E280ADBF-4DE6-4B5F-BB07-9759B5656CB9}"/>
              </a:ext>
            </a:extLst>
          </p:cNvPr>
          <p:cNvSpPr>
            <a:spLocks noChangeArrowheads="1"/>
          </p:cNvSpPr>
          <p:nvPr>
            <p:custDataLst>
              <p:tags r:id="rId1"/>
            </p:custDataLst>
          </p:nvPr>
        </p:nvSpPr>
        <p:spPr bwMode="black">
          <a:xfrm>
            <a:off x="11587339" y="6518930"/>
            <a:ext cx="325501" cy="107722"/>
          </a:xfrm>
          <a:prstGeom prst="rect">
            <a:avLst/>
          </a:prstGeom>
          <a:noFill/>
          <a:ln w="9525" algn="ctr">
            <a:noFill/>
            <a:miter lim="800000"/>
            <a:headEnd/>
            <a:tailEnd/>
          </a:ln>
          <a:effectLst/>
        </p:spPr>
        <p:txBody>
          <a:bodyPr wrap="square" lIns="0" tIns="0" rIns="0" bIns="0" anchor="b">
            <a:spAutoFit/>
          </a:bodyPr>
          <a:lstStyle/>
          <a:p>
            <a:pPr algn="ctr" defTabSz="610744" rtl="1" fontAlgn="auto">
              <a:spcBef>
                <a:spcPts val="0"/>
              </a:spcBef>
              <a:spcAft>
                <a:spcPts val="0"/>
              </a:spcAft>
              <a:defRPr/>
            </a:pPr>
            <a:fld id="{4ABDCABE-3F10-B64C-92F1-862014417034}" type="slidenum">
              <a:rPr sz="7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21</a:t>
            </a:fld>
            <a:endParaRPr lang="ar" sz="7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22939D83-D2A7-4988-8985-580445FC5740}"/>
              </a:ext>
            </a:extLst>
          </p:cNvPr>
          <p:cNvSpPr txBox="1"/>
          <p:nvPr/>
        </p:nvSpPr>
        <p:spPr>
          <a:xfrm>
            <a:off x="333632" y="1050323"/>
            <a:ext cx="8077366" cy="5150179"/>
          </a:xfrm>
          <a:prstGeom prst="rect">
            <a:avLst/>
          </a:prstGeom>
          <a:ln w="6350">
            <a:noFill/>
            <a:miter lim="800000"/>
          </a:ln>
        </p:spPr>
        <p:txBody>
          <a:bodyPr vert="horz" wrap="square" lIns="0" tIns="0" rIns="0" bIns="0" rtlCol="0">
            <a:noAutofit/>
          </a:bodyPr>
          <a:lstStyle/>
          <a:p>
            <a:pPr marL="285750" indent="-285750" algn="r" rtl="1">
              <a:spcBef>
                <a:spcPts val="300"/>
              </a:spcBef>
              <a:spcAft>
                <a:spcPts val="300"/>
              </a:spcAft>
              <a:buFont typeface="Arial" panose="020B0604020202020204" pitchFamily="34" charset="0"/>
              <a:buChar char="•"/>
            </a:pPr>
            <a:r>
              <a:rPr lang="ar" sz="1600" b="0" i="0" u="none" baseline="0"/>
              <a:t>بعد التخفيف، تحتوي القنينة على 2.25 مل يمكن من خلالها استخلاص 6 جرعات مقدار 0.3 مل. </a:t>
            </a:r>
          </a:p>
          <a:p>
            <a:pPr marL="285750" indent="-285750" algn="r" rtl="1">
              <a:spcBef>
                <a:spcPts val="300"/>
              </a:spcBef>
              <a:spcAft>
                <a:spcPts val="300"/>
              </a:spcAft>
              <a:buFont typeface="Arial" panose="020B0604020202020204" pitchFamily="34" charset="0"/>
              <a:buChar char="•"/>
            </a:pPr>
            <a:r>
              <a:rPr lang="ar" sz="1600" b="0" i="0" u="none" baseline="0"/>
              <a:t>اسحب 0.3 مل من لقاح فايزر-بيونتيك المضاد لكوفيد-19.</a:t>
            </a:r>
          </a:p>
          <a:p>
            <a:pPr algn="r" rtl="1">
              <a:spcBef>
                <a:spcPts val="300"/>
              </a:spcBef>
              <a:spcAft>
                <a:spcPts val="300"/>
              </a:spcAft>
            </a:pPr>
            <a:endParaRPr lang="ar" sz="1600" dirty="0"/>
          </a:p>
          <a:p>
            <a:pPr algn="r" rtl="1">
              <a:spcBef>
                <a:spcPts val="300"/>
              </a:spcBef>
              <a:spcAft>
                <a:spcPts val="300"/>
              </a:spcAft>
            </a:pPr>
            <a:endParaRPr lang="ar" sz="1600" dirty="0"/>
          </a:p>
          <a:p>
            <a:pPr algn="r" rtl="1">
              <a:spcBef>
                <a:spcPts val="300"/>
              </a:spcBef>
              <a:spcAft>
                <a:spcPts val="300"/>
              </a:spcAft>
            </a:pPr>
            <a:endParaRPr lang="ar" sz="1600" dirty="0"/>
          </a:p>
          <a:p>
            <a:pPr algn="r" rtl="1">
              <a:spcBef>
                <a:spcPts val="300"/>
              </a:spcBef>
              <a:spcAft>
                <a:spcPts val="300"/>
              </a:spcAft>
            </a:pPr>
            <a:endParaRPr lang="ar" sz="1600" dirty="0"/>
          </a:p>
          <a:p>
            <a:pPr algn="r" rtl="1">
              <a:spcBef>
                <a:spcPts val="300"/>
              </a:spcBef>
              <a:spcAft>
                <a:spcPts val="300"/>
              </a:spcAft>
            </a:pPr>
            <a:endParaRPr lang="ar" sz="1600" dirty="0"/>
          </a:p>
          <a:p>
            <a:pPr algn="r" rtl="1">
              <a:spcBef>
                <a:spcPts val="300"/>
              </a:spcBef>
              <a:spcAft>
                <a:spcPts val="300"/>
              </a:spcAft>
            </a:pPr>
            <a:endParaRPr lang="ar" sz="1600" dirty="0"/>
          </a:p>
          <a:p>
            <a:pPr algn="r" rtl="1">
              <a:spcBef>
                <a:spcPts val="300"/>
              </a:spcBef>
              <a:spcAft>
                <a:spcPts val="300"/>
              </a:spcAft>
            </a:pPr>
            <a:endParaRPr lang="ar" sz="1600" dirty="0"/>
          </a:p>
          <a:p>
            <a:pPr algn="r" rtl="1">
              <a:spcBef>
                <a:spcPts val="300"/>
              </a:spcBef>
              <a:spcAft>
                <a:spcPts val="300"/>
              </a:spcAft>
            </a:pPr>
            <a:endParaRPr lang="ar" sz="1600" dirty="0"/>
          </a:p>
          <a:p>
            <a:pPr marL="285750" indent="-285750" algn="r" rtl="1">
              <a:spcBef>
                <a:spcPts val="300"/>
              </a:spcBef>
              <a:spcAft>
                <a:spcPts val="300"/>
              </a:spcAft>
              <a:buFont typeface="Arial" panose="020B0604020202020204" pitchFamily="34" charset="0"/>
              <a:buChar char="•"/>
            </a:pPr>
            <a:r>
              <a:rPr lang="ar" sz="1600" b="0" i="0" u="none" baseline="0"/>
              <a:t>يجب أن تحتوي كل جرعة على 0.3 مل من اللقاح. </a:t>
            </a:r>
          </a:p>
          <a:p>
            <a:pPr marL="285750" indent="-285750" algn="r" rtl="1">
              <a:spcBef>
                <a:spcPts val="300"/>
              </a:spcBef>
              <a:spcAft>
                <a:spcPts val="300"/>
              </a:spcAft>
              <a:buFont typeface="Arial" panose="020B0604020202020204" pitchFamily="34" charset="0"/>
              <a:buChar char="•"/>
            </a:pPr>
            <a:r>
              <a:rPr lang="ar" sz="1600" b="0" i="0" u="none" baseline="0"/>
              <a:t>إذا كانت كمية اللقاح المتبقية في القارورة لا توفر جرعة كاملة قدرها 0.3 مل، تخلّص من القنينة وأي كمية زائدة. </a:t>
            </a:r>
          </a:p>
          <a:p>
            <a:pPr marL="285750" indent="-285750" algn="r" rtl="1">
              <a:spcBef>
                <a:spcPts val="300"/>
              </a:spcBef>
              <a:spcAft>
                <a:spcPts val="300"/>
              </a:spcAft>
              <a:buFont typeface="Arial" panose="020B0604020202020204" pitchFamily="34" charset="0"/>
              <a:buChar char="•"/>
            </a:pPr>
            <a:r>
              <a:rPr lang="ar" sz="1600" b="0" i="0" u="none" baseline="0"/>
              <a:t>لا تجمع بين اللقاح المتبقي من قنان متعددة.</a:t>
            </a:r>
          </a:p>
          <a:p>
            <a:pPr marL="285750" indent="-285750" algn="r" rtl="1">
              <a:spcBef>
                <a:spcPts val="300"/>
              </a:spcBef>
              <a:spcAft>
                <a:spcPts val="300"/>
              </a:spcAft>
              <a:buFont typeface="Arial" panose="020B0604020202020204" pitchFamily="34" charset="0"/>
              <a:buChar char="•"/>
            </a:pPr>
            <a:r>
              <a:rPr lang="ar" sz="1600" b="0" i="0" u="none" baseline="0"/>
              <a:t>تخلص من أي لقاح غير مستخدم بعد 6 ساعات من التخفيف</a:t>
            </a:r>
          </a:p>
        </p:txBody>
      </p:sp>
      <p:sp>
        <p:nvSpPr>
          <p:cNvPr id="6" name="TextBox 5">
            <a:extLst>
              <a:ext uri="{FF2B5EF4-FFF2-40B4-BE49-F238E27FC236}">
                <a16:creationId xmlns:a16="http://schemas.microsoft.com/office/drawing/2014/main" id="{FBC5621F-909C-4C2E-B9EB-6C69CFF7393E}"/>
              </a:ext>
            </a:extLst>
          </p:cNvPr>
          <p:cNvSpPr txBox="1"/>
          <p:nvPr/>
        </p:nvSpPr>
        <p:spPr>
          <a:xfrm>
            <a:off x="6190735" y="6695345"/>
            <a:ext cx="1952367" cy="753859"/>
          </a:xfrm>
          <a:prstGeom prst="rect">
            <a:avLst/>
          </a:prstGeom>
          <a:ln w="6350">
            <a:noFill/>
            <a:miter lim="800000"/>
          </a:ln>
        </p:spPr>
        <p:txBody>
          <a:bodyPr vert="horz" wrap="none" lIns="0" tIns="0" rIns="0" bIns="0" rtlCol="0">
            <a:noAutofit/>
          </a:bodyPr>
          <a:lstStyle/>
          <a:p>
            <a:pPr algn="r" rtl="1">
              <a:spcBef>
                <a:spcPts val="300"/>
              </a:spcBef>
              <a:spcAft>
                <a:spcPts val="300"/>
              </a:spcAft>
              <a:buNone/>
            </a:pPr>
            <a:endParaRPr lang="ar" sz="1600" dirty="0"/>
          </a:p>
        </p:txBody>
      </p:sp>
      <p:sp>
        <p:nvSpPr>
          <p:cNvPr id="8" name="TextBox 7">
            <a:extLst>
              <a:ext uri="{FF2B5EF4-FFF2-40B4-BE49-F238E27FC236}">
                <a16:creationId xmlns:a16="http://schemas.microsoft.com/office/drawing/2014/main" id="{50E83A01-FCE1-4F8C-819C-1577014991FC}"/>
              </a:ext>
            </a:extLst>
          </p:cNvPr>
          <p:cNvSpPr txBox="1"/>
          <p:nvPr/>
        </p:nvSpPr>
        <p:spPr>
          <a:xfrm>
            <a:off x="475405" y="2240810"/>
            <a:ext cx="7793820" cy="1622734"/>
          </a:xfrm>
          <a:prstGeom prst="rect">
            <a:avLst/>
          </a:prstGeom>
          <a:solidFill>
            <a:srgbClr val="E6E6E6"/>
          </a:solidFill>
          <a:ln>
            <a:noFill/>
          </a:ln>
        </p:spPr>
        <p:txBody>
          <a:bodyPr wrap="square" lIns="72000" tIns="72000" rIns="72000" bIns="72000" rtlCol="0">
            <a:spAutoFit/>
          </a:bodyPr>
          <a:lstStyle>
            <a:defPPr>
              <a:defRPr lang="ar"/>
            </a:defPPr>
            <a:lvl1pPr>
              <a:defRPr sz="1400" b="1">
                <a:solidFill>
                  <a:srgbClr val="FF0000"/>
                </a:solidFill>
              </a:defRPr>
            </a:lvl1pPr>
          </a:lstStyle>
          <a:p>
            <a:pPr algn="r" rtl="1"/>
            <a:r>
              <a:rPr lang="ar" sz="1600" b="0" i="0" u="none" baseline="0">
                <a:solidFill>
                  <a:schemeClr val="tx1"/>
                </a:solidFill>
              </a:rPr>
              <a:t>يجب استخدام المحاقن و / أو الإبر ذات حيز غير مستغل منخفض في منطقة تلاقي المحقنة والإبرة من أجل الحصول على 6 جرعات من قنينة واحدة. يجب ألا يزيد الحيز المنخفض غير المستغل لمنطقة تلاقي المحقنة والإبرة عن 0.035 مل. </a:t>
            </a:r>
          </a:p>
          <a:p>
            <a:endParaRPr lang="ar" sz="1600" b="0" dirty="0">
              <a:solidFill>
                <a:schemeClr val="tx1"/>
              </a:solidFill>
            </a:endParaRPr>
          </a:p>
          <a:p>
            <a:pPr algn="r" rtl="1"/>
            <a:r>
              <a:rPr lang="ar" sz="1600" b="0" i="0" u="none" baseline="0">
                <a:solidFill>
                  <a:schemeClr val="tx1"/>
                </a:solidFill>
              </a:rPr>
              <a:t>إذا تم استخدام الإبر والمحاقن القياسية، قد لا تكون هناك كمية كافية لاستخراج جرعة سادسة من قنينة واحدة. </a:t>
            </a:r>
          </a:p>
          <a:p>
            <a:endParaRPr lang="ar" sz="1600" b="0" dirty="0">
              <a:solidFill>
                <a:schemeClr val="tx1"/>
              </a:solidFill>
            </a:endParaRPr>
          </a:p>
        </p:txBody>
      </p:sp>
      <p:sp>
        <p:nvSpPr>
          <p:cNvPr id="3" name="TextBox 2">
            <a:extLst>
              <a:ext uri="{FF2B5EF4-FFF2-40B4-BE49-F238E27FC236}">
                <a16:creationId xmlns:a16="http://schemas.microsoft.com/office/drawing/2014/main" id="{AA6DD5BF-FE3D-407D-8365-F262B16607FB}"/>
              </a:ext>
            </a:extLst>
          </p:cNvPr>
          <p:cNvSpPr txBox="1"/>
          <p:nvPr/>
        </p:nvSpPr>
        <p:spPr>
          <a:xfrm>
            <a:off x="9038977" y="774061"/>
            <a:ext cx="2902446" cy="5197492"/>
          </a:xfrm>
          <a:prstGeom prst="rect">
            <a:avLst/>
          </a:prstGeom>
          <a:ln w="6350">
            <a:noFill/>
            <a:miter lim="800000"/>
          </a:ln>
        </p:spPr>
        <p:txBody>
          <a:bodyPr vert="horz" wrap="square" lIns="0" tIns="0" rIns="0" bIns="0" rtlCol="0">
            <a:noAutofit/>
          </a:bodyPr>
          <a:lstStyle/>
          <a:p>
            <a:pPr algn="r" rtl="1">
              <a:spcBef>
                <a:spcPts val="600"/>
              </a:spcBef>
              <a:spcAft>
                <a:spcPts val="600"/>
              </a:spcAft>
            </a:pPr>
            <a:r>
              <a:rPr lang="ar" sz="1400" b="0" i="0" u="none" baseline="0"/>
              <a:t>إذا لم تكن المحاقن ذاتية التعطيل المؤهلة مسبقًا بحجم 0.3 مل متوفرة، استخدم محاقن مؤهلة مسبقًا من منظمة الصحة العالمية والتي لا يُعاد استخدامها بسعة 1 أو 2 مل، والتي تلبي المتطلبات التالية:</a:t>
            </a:r>
            <a:endParaRPr lang="ar" sz="1400" dirty="0"/>
          </a:p>
          <a:p>
            <a:pPr marL="287338" lvl="2" indent="-112713" algn="r" rtl="1">
              <a:spcBef>
                <a:spcPts val="600"/>
              </a:spcBef>
              <a:spcAft>
                <a:spcPts val="600"/>
              </a:spcAft>
              <a:buFont typeface="Arial" panose="020B0604020202020204" pitchFamily="34" charset="0"/>
              <a:buChar char="•"/>
            </a:pPr>
            <a:r>
              <a:rPr lang="ar" sz="1400" b="0" i="0" u="none" baseline="0"/>
              <a:t>الحيز غير المستغل لمنطقة تلاقي المحقنة والإبرة: ≤ 0.035 مل </a:t>
            </a:r>
          </a:p>
          <a:p>
            <a:pPr marL="287338" lvl="2" indent="-112713" algn="r" rtl="1">
              <a:spcBef>
                <a:spcPts val="600"/>
              </a:spcBef>
              <a:spcAft>
                <a:spcPts val="600"/>
              </a:spcAft>
              <a:buFont typeface="Arial" panose="020B0604020202020204" pitchFamily="34" charset="0"/>
              <a:buChar char="•"/>
            </a:pPr>
            <a:r>
              <a:rPr lang="ar" sz="1400" b="0" i="0" u="none" baseline="0"/>
              <a:t>التدريج: ≤ تدرج 0.1 مل</a:t>
            </a:r>
          </a:p>
          <a:p>
            <a:pPr marL="287338" lvl="2" indent="-112713" algn="r" rtl="1">
              <a:spcBef>
                <a:spcPts val="600"/>
              </a:spcBef>
              <a:spcAft>
                <a:spcPts val="600"/>
              </a:spcAft>
              <a:buFont typeface="Arial" panose="020B0604020202020204" pitchFamily="34" charset="0"/>
              <a:buChar char="•"/>
            </a:pPr>
            <a:r>
              <a:rPr lang="ar" sz="1400" b="0" i="0" u="none" baseline="0"/>
              <a:t>الإبرة: من نوع 23G الحجم (0.60*25مم) </a:t>
            </a:r>
            <a:endParaRPr lang="ar" sz="1400" dirty="0"/>
          </a:p>
          <a:p>
            <a:pPr marL="287338" lvl="2" indent="-112713" algn="r" rtl="1">
              <a:spcBef>
                <a:spcPts val="600"/>
              </a:spcBef>
              <a:spcAft>
                <a:spcPts val="600"/>
              </a:spcAft>
              <a:buFont typeface="Arial" panose="020B0604020202020204" pitchFamily="34" charset="0"/>
              <a:buChar char="•"/>
            </a:pPr>
            <a:r>
              <a:rPr lang="ar" sz="1400" b="0" i="0" u="none" baseline="0"/>
              <a:t>التعبئة والتغليف المفضل: إبرة ومحقنة مغلفة بشكل مشترك</a:t>
            </a:r>
          </a:p>
          <a:p>
            <a:pPr marL="287338" indent="-112713" algn="r" rtl="1">
              <a:spcBef>
                <a:spcPts val="600"/>
              </a:spcBef>
              <a:buFont typeface="Arial" panose="020B0604020202020204" pitchFamily="34" charset="0"/>
              <a:buChar char="•"/>
            </a:pPr>
            <a:r>
              <a:rPr lang="ar" sz="1400" b="0" i="0" u="none" baseline="0"/>
              <a:t>أولوية الإبر:</a:t>
            </a:r>
            <a:endParaRPr lang="ar" sz="1400" dirty="0"/>
          </a:p>
          <a:p>
            <a:pPr marL="800100" lvl="1" indent="-342900" algn="r" rtl="1">
              <a:spcBef>
                <a:spcPts val="600"/>
              </a:spcBef>
              <a:buFont typeface="+mj-lt"/>
              <a:buAutoNum type="arabicPeriod"/>
            </a:pPr>
            <a:r>
              <a:rPr lang="ar" sz="1400" b="0" i="0" u="none" baseline="0"/>
              <a:t>إبرة ثابتة</a:t>
            </a:r>
          </a:p>
          <a:p>
            <a:pPr marL="800100" lvl="1" indent="-342900" algn="r" rtl="1">
              <a:spcBef>
                <a:spcPts val="600"/>
              </a:spcBef>
              <a:buFont typeface="+mj-lt"/>
              <a:buAutoNum type="arabicPeriod"/>
            </a:pPr>
            <a:r>
              <a:rPr lang="ar" sz="1400" b="0" i="0" u="none" baseline="0"/>
              <a:t>إبرة لوير الآمنة</a:t>
            </a:r>
          </a:p>
          <a:p>
            <a:pPr marL="800100" lvl="1" indent="-342900" algn="r" rtl="1">
              <a:spcBef>
                <a:spcPts val="600"/>
              </a:spcBef>
              <a:buFont typeface="+mj-lt"/>
              <a:buAutoNum type="arabicPeriod"/>
            </a:pPr>
            <a:r>
              <a:rPr lang="ar" sz="1400" b="0" i="0" u="none" baseline="0"/>
              <a:t>إبرة لوير القياسية.</a:t>
            </a:r>
          </a:p>
          <a:p>
            <a:pPr algn="r" rtl="1">
              <a:spcBef>
                <a:spcPts val="300"/>
              </a:spcBef>
              <a:spcAft>
                <a:spcPts val="300"/>
              </a:spcAft>
              <a:buNone/>
            </a:pPr>
            <a:endParaRPr lang="ar" sz="1400" dirty="0"/>
          </a:p>
        </p:txBody>
      </p:sp>
    </p:spTree>
    <p:extLst>
      <p:ext uri="{BB962C8B-B14F-4D97-AF65-F5344CB8AC3E}">
        <p14:creationId xmlns:p14="http://schemas.microsoft.com/office/powerpoint/2010/main" val="1030091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 sz="2400" b="1" i="0" u="none" baseline="0"/>
              <a:t>إعطاء اللقاح بشكل آمن</a:t>
            </a:r>
          </a:p>
        </p:txBody>
      </p:sp>
      <p:pic>
        <p:nvPicPr>
          <p:cNvPr id="84995" name="Picture 3"/>
          <p:cNvPicPr>
            <a:picLocks noChangeAspect="1" noChangeArrowheads="1"/>
          </p:cNvPicPr>
          <p:nvPr/>
        </p:nvPicPr>
        <p:blipFill>
          <a:blip r:embed="rId4"/>
          <a:srcRect/>
          <a:stretch>
            <a:fillRect/>
          </a:stretch>
        </p:blipFill>
        <p:spPr bwMode="auto">
          <a:xfrm rot="16200000">
            <a:off x="6151140" y="450023"/>
            <a:ext cx="6200408" cy="5457247"/>
          </a:xfrm>
          <a:prstGeom prst="rect">
            <a:avLst/>
          </a:prstGeom>
          <a:noFill/>
          <a:ln w="9525">
            <a:noFill/>
            <a:miter lim="800000"/>
            <a:headEnd/>
            <a:tailEnd/>
          </a:ln>
        </p:spPr>
      </p:pic>
      <p:sp>
        <p:nvSpPr>
          <p:cNvPr id="7" name="TextBox 6"/>
          <p:cNvSpPr txBox="1">
            <a:spLocks/>
          </p:cNvSpPr>
          <p:nvPr/>
        </p:nvSpPr>
        <p:spPr>
          <a:xfrm>
            <a:off x="521183" y="867702"/>
            <a:ext cx="5825744" cy="760959"/>
          </a:xfrm>
          <a:prstGeom prst="rect">
            <a:avLst/>
          </a:prstGeom>
          <a:solidFill>
            <a:schemeClr val="accent1"/>
          </a:solidFill>
          <a:ln w="6350">
            <a:solidFill>
              <a:srgbClr val="4D4D4D"/>
            </a:solidFill>
            <a:miter lim="800000"/>
          </a:ln>
        </p:spPr>
        <p:txBody>
          <a:bodyPr vert="horz" wrap="square" lIns="72000" tIns="72000" rIns="72000" bIns="72000" rtlCol="0" anchor="ctr">
            <a:noAutofit/>
          </a:bodyPr>
          <a:lstStyle/>
          <a:p>
            <a:pPr algn="r" rtl="1">
              <a:spcBef>
                <a:spcPts val="300"/>
              </a:spcBef>
              <a:spcAft>
                <a:spcPts val="300"/>
              </a:spcAft>
              <a:buClr>
                <a:srgbClr val="FFFFFF"/>
              </a:buClr>
              <a:buNone/>
            </a:pPr>
            <a:r>
              <a:rPr lang="ar" sz="1600" b="1" i="0" u="none" baseline="0">
                <a:solidFill>
                  <a:srgbClr val="FFFFFF"/>
                </a:solidFill>
              </a:rPr>
              <a:t>لا تقم بإعطاء اللقاح إلا إذا كان العلاج الطبي المناسب متوفرا على الفور لإدارة الحساسية المفرطة.</a:t>
            </a:r>
          </a:p>
        </p:txBody>
      </p:sp>
      <p:sp>
        <p:nvSpPr>
          <p:cNvPr id="5" name="TextBox 4">
            <a:extLst>
              <a:ext uri="{FF2B5EF4-FFF2-40B4-BE49-F238E27FC236}">
                <a16:creationId xmlns:a16="http://schemas.microsoft.com/office/drawing/2014/main" id="{E48D1200-47F3-4DF2-B141-A4CA08DBC6B9}"/>
              </a:ext>
            </a:extLst>
          </p:cNvPr>
          <p:cNvSpPr txBox="1"/>
          <p:nvPr/>
        </p:nvSpPr>
        <p:spPr>
          <a:xfrm>
            <a:off x="10249468" y="5281682"/>
            <a:ext cx="68239" cy="163773"/>
          </a:xfrm>
          <a:prstGeom prst="rect">
            <a:avLst/>
          </a:prstGeom>
          <a:ln w="6350">
            <a:noFill/>
            <a:miter lim="800000"/>
          </a:ln>
        </p:spPr>
        <p:txBody>
          <a:bodyPr vert="horz" wrap="square" lIns="0" tIns="0" rIns="0" bIns="0" rtlCol="0">
            <a:noAutofit/>
          </a:bodyPr>
          <a:lstStyle/>
          <a:p>
            <a:pPr algn="r" rtl="1">
              <a:spcBef>
                <a:spcPts val="300"/>
              </a:spcBef>
              <a:spcAft>
                <a:spcPts val="300"/>
              </a:spcAft>
              <a:buNone/>
            </a:pPr>
            <a:r>
              <a:rPr lang="ar" sz="1600" b="0" i="0" u="none" baseline="0"/>
              <a:t>*</a:t>
            </a:r>
          </a:p>
        </p:txBody>
      </p:sp>
      <p:sp>
        <p:nvSpPr>
          <p:cNvPr id="6" name="TextBox 5">
            <a:extLst>
              <a:ext uri="{FF2B5EF4-FFF2-40B4-BE49-F238E27FC236}">
                <a16:creationId xmlns:a16="http://schemas.microsoft.com/office/drawing/2014/main" id="{A94711C5-1294-4B87-9DF4-06F578BE79A2}"/>
              </a:ext>
            </a:extLst>
          </p:cNvPr>
          <p:cNvSpPr txBox="1"/>
          <p:nvPr/>
        </p:nvSpPr>
        <p:spPr>
          <a:xfrm>
            <a:off x="6617182" y="6432442"/>
            <a:ext cx="1176604" cy="153888"/>
          </a:xfrm>
          <a:prstGeom prst="rect">
            <a:avLst/>
          </a:prstGeom>
          <a:ln w="6350">
            <a:noFill/>
            <a:miter lim="800000"/>
          </a:ln>
        </p:spPr>
        <p:txBody>
          <a:bodyPr vert="horz" wrap="none" lIns="0" tIns="0" rIns="0" bIns="0" rtlCol="0">
            <a:spAutoFit/>
          </a:bodyPr>
          <a:lstStyle/>
          <a:p>
            <a:pPr algn="r" rtl="1">
              <a:spcBef>
                <a:spcPts val="300"/>
              </a:spcBef>
              <a:spcAft>
                <a:spcPts val="300"/>
              </a:spcAft>
            </a:pPr>
            <a:r>
              <a:rPr lang="ar" sz="1000" b="0" i="0" u="none" baseline="0"/>
              <a:t>* البولي إيثيلين جلايكول</a:t>
            </a:r>
          </a:p>
        </p:txBody>
      </p:sp>
      <p:sp>
        <p:nvSpPr>
          <p:cNvPr id="13" name="Subtitle 2">
            <a:extLst>
              <a:ext uri="{FF2B5EF4-FFF2-40B4-BE49-F238E27FC236}">
                <a16:creationId xmlns:a16="http://schemas.microsoft.com/office/drawing/2014/main" id="{037DF61A-E18E-4AD6-8FC0-86C5C6C68D2A}"/>
              </a:ext>
            </a:extLst>
          </p:cNvPr>
          <p:cNvSpPr txBox="1">
            <a:spLocks/>
          </p:cNvSpPr>
          <p:nvPr/>
        </p:nvSpPr>
        <p:spPr>
          <a:xfrm>
            <a:off x="521183" y="2032464"/>
            <a:ext cx="5825744" cy="279307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a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2738" indent="-312738" algn="r" rtl="1">
              <a:spcBef>
                <a:spcPts val="600"/>
              </a:spcBef>
              <a:buFont typeface="Segoe UI" panose="020B0502040204020203" pitchFamily="34" charset="0"/>
              <a:buNone/>
            </a:pPr>
            <a:r>
              <a:rPr lang="ar" sz="1600" b="0" i="0" u="none" baseline="0">
                <a:latin typeface="+mn-lt"/>
              </a:rPr>
              <a:t>1. اتبع الإرشادات الحالية للصحة العامة والتدابير الاجتماعية	 قبل التطعيم وأثناءه وبعده.</a:t>
            </a:r>
          </a:p>
          <a:p>
            <a:pPr marL="312738" indent="-312738" algn="r" rtl="1">
              <a:spcBef>
                <a:spcPts val="600"/>
              </a:spcBef>
              <a:buFont typeface="Segoe UI" panose="020B0502040204020203" pitchFamily="34" charset="0"/>
              <a:buNone/>
            </a:pPr>
            <a:r>
              <a:rPr lang="ar" sz="1600" b="0" i="0" u="none" baseline="0">
                <a:latin typeface="+mn-lt"/>
              </a:rPr>
              <a:t>2.	ضع نفسك في وضع جانبي لمتلقي اللقاح.</a:t>
            </a:r>
          </a:p>
          <a:p>
            <a:pPr marL="312738" indent="-312738" algn="r" rtl="1">
              <a:spcBef>
                <a:spcPts val="600"/>
              </a:spcBef>
              <a:buFont typeface="Segoe UI" panose="020B0502040204020203" pitchFamily="34" charset="0"/>
              <a:buNone/>
            </a:pPr>
            <a:r>
              <a:rPr lang="ar" sz="1600" b="0" i="0" u="none" baseline="0">
                <a:latin typeface="+mn-lt"/>
              </a:rPr>
              <a:t>3.	امنح وقتًا للتحدث حول اللقاح واسأل متلقي اللقاح إذا كان هناك لديه أي أسئلة.</a:t>
            </a:r>
          </a:p>
          <a:p>
            <a:pPr marL="312738" indent="-312738" algn="r" rtl="1">
              <a:spcBef>
                <a:spcPts val="600"/>
              </a:spcBef>
              <a:buFont typeface="Segoe UI" panose="020B0502040204020203" pitchFamily="34" charset="0"/>
              <a:buNone/>
            </a:pPr>
            <a:r>
              <a:rPr lang="ar" sz="1600" b="0" i="0" u="none" baseline="0">
                <a:latin typeface="+mn-lt"/>
              </a:rPr>
              <a:t>4.	افحص موانع الاستعمال والاحتياطات (انظر الرسم البياني).</a:t>
            </a:r>
          </a:p>
          <a:p>
            <a:pPr marL="312738" indent="-312738" algn="r" rtl="1">
              <a:spcBef>
                <a:spcPts val="600"/>
              </a:spcBef>
              <a:buFont typeface="Segoe UI" panose="020B0502040204020203" pitchFamily="34" charset="0"/>
              <a:buNone/>
            </a:pPr>
            <a:r>
              <a:rPr lang="ar" sz="1600" b="0" i="0" u="none" baseline="0">
                <a:latin typeface="+mn-lt"/>
              </a:rPr>
              <a:t>5.	تأكد من أن الشخص جالس بشكل مريح.</a:t>
            </a:r>
          </a:p>
          <a:p>
            <a:pPr marL="312738" indent="-312738" algn="r" rtl="1">
              <a:spcBef>
                <a:spcPts val="600"/>
              </a:spcBef>
              <a:buFont typeface="Segoe UI" panose="020B0502040204020203" pitchFamily="34" charset="0"/>
              <a:buNone/>
            </a:pPr>
            <a:r>
              <a:rPr lang="ar" sz="1600" b="0" i="0" u="none" baseline="0">
                <a:latin typeface="+mn-lt"/>
              </a:rPr>
              <a:t>6.	قم بإعطاء اللقاح الذي تم تحضيره باتباع خطوات الحقن العضلي.</a:t>
            </a:r>
          </a:p>
        </p:txBody>
      </p:sp>
      <p:sp>
        <p:nvSpPr>
          <p:cNvPr id="17" name="TextBox 16">
            <a:extLst>
              <a:ext uri="{FF2B5EF4-FFF2-40B4-BE49-F238E27FC236}">
                <a16:creationId xmlns:a16="http://schemas.microsoft.com/office/drawing/2014/main" id="{1C6CDB73-843C-460E-ACF2-272C504AFCB7}"/>
              </a:ext>
            </a:extLst>
          </p:cNvPr>
          <p:cNvSpPr txBox="1"/>
          <p:nvPr/>
        </p:nvSpPr>
        <p:spPr>
          <a:xfrm>
            <a:off x="521183" y="5445455"/>
            <a:ext cx="5833153" cy="884070"/>
          </a:xfrm>
          <a:prstGeom prst="rect">
            <a:avLst/>
          </a:prstGeom>
          <a:solidFill>
            <a:srgbClr val="E6E6E6"/>
          </a:solidFill>
          <a:ln>
            <a:noFill/>
          </a:ln>
        </p:spPr>
        <p:txBody>
          <a:bodyPr vert="horz" wrap="square" lIns="72000" tIns="72000" rIns="72000" bIns="720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0" i="0" u="none" baseline="0">
                <a:latin typeface="+mn-lt"/>
              </a:rPr>
              <a:t>لمزيد من المعلومات، يرجى الرجوع إلى </a:t>
            </a:r>
            <a:r>
              <a:rPr lang="ar" b="0" i="0" u="none" baseline="0">
                <a:latin typeface="+mn-lt"/>
                <a:hlinkClick r:id="rId5"/>
              </a:rPr>
              <a:t>التدريب على التطعيم ضد كوفيد-19 للعاملين في مجال الرعاية الصحية - الوحدة 3: تنظيم جلسات التطعيم ضد كوفيد-19. </a:t>
            </a:r>
            <a:endParaRPr lang="ar" dirty="0">
              <a:latin typeface="+mn-lt"/>
            </a:endParaRPr>
          </a:p>
        </p:txBody>
      </p:sp>
      <p:grpSp>
        <p:nvGrpSpPr>
          <p:cNvPr id="15" name="Group 14">
            <a:extLst>
              <a:ext uri="{FF2B5EF4-FFF2-40B4-BE49-F238E27FC236}">
                <a16:creationId xmlns:a16="http://schemas.microsoft.com/office/drawing/2014/main" id="{044477A7-CEEB-461E-9628-3ACAE68B1C44}"/>
              </a:ext>
            </a:extLst>
          </p:cNvPr>
          <p:cNvGrpSpPr/>
          <p:nvPr/>
        </p:nvGrpSpPr>
        <p:grpSpPr>
          <a:xfrm>
            <a:off x="11541436" y="6348749"/>
            <a:ext cx="417306" cy="417306"/>
            <a:chOff x="11541436" y="6348749"/>
            <a:chExt cx="417306" cy="417306"/>
          </a:xfrm>
        </p:grpSpPr>
        <p:sp>
          <p:nvSpPr>
            <p:cNvPr id="19" name="Oval 18">
              <a:extLst>
                <a:ext uri="{FF2B5EF4-FFF2-40B4-BE49-F238E27FC236}">
                  <a16:creationId xmlns:a16="http://schemas.microsoft.com/office/drawing/2014/main" id="{2A95354C-5F12-4DAA-A49A-BF3715F500D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806C7D2D-6268-4F77-ADF6-D30E9F3D7D21}"/>
                </a:ext>
              </a:extLst>
            </p:cNvPr>
            <p:cNvSpPr>
              <a:spLocks noChangeArrowheads="1"/>
            </p:cNvSpPr>
            <p:nvPr>
              <p:custDataLst>
                <p:tags r:id="rId1"/>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rtl="1" fontAlgn="auto">
                <a:spcBef>
                  <a:spcPts val="0"/>
                </a:spcBef>
                <a:spcAft>
                  <a:spcPts val="0"/>
                </a:spcAft>
                <a:defRPr/>
              </a:pPr>
              <a:fld id="{4ABDCABE-3F10-B64C-92F1-862014417034}" type="slidenum">
                <a:rPr sz="9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22</a:t>
              </a:fld>
              <a:endParaRPr lang="ar"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6" name="TextBox 15">
            <a:extLst>
              <a:ext uri="{FF2B5EF4-FFF2-40B4-BE49-F238E27FC236}">
                <a16:creationId xmlns:a16="http://schemas.microsoft.com/office/drawing/2014/main" id="{A94711C5-1294-4B87-9DF4-06F578BE79A2}"/>
              </a:ext>
            </a:extLst>
          </p:cNvPr>
          <p:cNvSpPr txBox="1"/>
          <p:nvPr/>
        </p:nvSpPr>
        <p:spPr>
          <a:xfrm>
            <a:off x="9711048" y="4876799"/>
            <a:ext cx="45719" cy="307777"/>
          </a:xfrm>
          <a:prstGeom prst="rect">
            <a:avLst/>
          </a:prstGeom>
          <a:ln w="6350">
            <a:noFill/>
            <a:miter lim="800000"/>
          </a:ln>
        </p:spPr>
        <p:txBody>
          <a:bodyPr vert="horz" wrap="square" lIns="0" tIns="0" rIns="0" bIns="0" rtlCol="0">
            <a:spAutoFit/>
          </a:bodyPr>
          <a:lstStyle/>
          <a:p>
            <a:pPr algn="r" rtl="1">
              <a:spcBef>
                <a:spcPts val="300"/>
              </a:spcBef>
              <a:spcAft>
                <a:spcPts val="300"/>
              </a:spcAft>
            </a:pPr>
            <a:r>
              <a:rPr lang="ar" sz="1000" b="0" i="0" u="none" baseline="0"/>
              <a:t>* </a:t>
            </a:r>
          </a:p>
        </p:txBody>
      </p:sp>
      <p:pic>
        <p:nvPicPr>
          <p:cNvPr id="14" name="Picture 13">
            <a:extLst>
              <a:ext uri="{FF2B5EF4-FFF2-40B4-BE49-F238E27FC236}">
                <a16:creationId xmlns:a16="http://schemas.microsoft.com/office/drawing/2014/main" id="{40CF4DCA-0D9D-4AFD-99DB-A89D207EF406}"/>
              </a:ext>
            </a:extLst>
          </p:cNvPr>
          <p:cNvPicPr>
            <a:picLocks noChangeAspect="1"/>
          </p:cNvPicPr>
          <p:nvPr/>
        </p:nvPicPr>
        <p:blipFill>
          <a:blip r:embed="rId6"/>
          <a:stretch>
            <a:fillRect/>
          </a:stretch>
        </p:blipFill>
        <p:spPr>
          <a:xfrm>
            <a:off x="6600825" y="-6220"/>
            <a:ext cx="5591175" cy="62992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80" y="104377"/>
            <a:ext cx="11228316" cy="545638"/>
          </a:xfrm>
        </p:spPr>
        <p:txBody>
          <a:bodyPr vert="horz" wrap="square" lIns="0" tIns="0" rIns="0" bIns="0" rtlCol="0" anchor="t" anchorCtr="0">
            <a:noAutofit/>
          </a:bodyPr>
          <a:lstStyle/>
          <a:p>
            <a:pPr algn="r" rtl="1"/>
            <a:r>
              <a:rPr lang="ar" sz="2400" b="1" i="0" u="none" baseline="0" dirty="0"/>
              <a:t>إدارة الحساسية المفرطة</a:t>
            </a:r>
          </a:p>
        </p:txBody>
      </p:sp>
      <p:sp>
        <p:nvSpPr>
          <p:cNvPr id="3" name="Subtitle 2"/>
          <p:cNvSpPr>
            <a:spLocks noGrp="1"/>
          </p:cNvSpPr>
          <p:nvPr>
            <p:ph type="subTitle" idx="1"/>
          </p:nvPr>
        </p:nvSpPr>
        <p:spPr>
          <a:xfrm>
            <a:off x="356880" y="650015"/>
            <a:ext cx="11478239" cy="5875810"/>
          </a:xfrm>
        </p:spPr>
        <p:txBody>
          <a:bodyPr/>
          <a:lstStyle/>
          <a:p>
            <a:pPr algn="r" rtl="1">
              <a:buFont typeface="Arial" pitchFamily="34" charset="0"/>
              <a:buChar char="•"/>
            </a:pPr>
            <a:r>
              <a:rPr lang="ar" sz="1600" b="0" i="0" u="none" baseline="0" dirty="0"/>
              <a:t> تم الإبلاغ عن تفاعلات تأقية بعد إعطاء هذا اللقاح خارج التجارب السريرية. </a:t>
            </a:r>
          </a:p>
          <a:p>
            <a:pPr algn="r" rtl="1">
              <a:buFont typeface="Arial" pitchFamily="34" charset="0"/>
              <a:buChar char="•"/>
            </a:pPr>
            <a:r>
              <a:rPr lang="ar" sz="1600" b="0" i="0" u="none" baseline="0" dirty="0"/>
              <a:t> التأق هو رد فعل نادر ولكنه قد يهدد الحياة؛ التشخيص السليم والإدارة العاجلة ضرورية.</a:t>
            </a:r>
          </a:p>
          <a:p>
            <a:pPr algn="r" rtl="1">
              <a:buNone/>
            </a:pPr>
            <a:r>
              <a:rPr lang="ar" sz="1600" b="1" i="0" u="none" baseline="0" dirty="0"/>
              <a:t>نقاط مهمة في الإدارة:</a:t>
            </a:r>
          </a:p>
          <a:p>
            <a:pPr algn="r" rtl="1">
              <a:buFont typeface="Arial" pitchFamily="34" charset="0"/>
              <a:buChar char="•"/>
            </a:pPr>
            <a:r>
              <a:rPr lang="ar" sz="1600" b="0" i="0" u="none" baseline="0" dirty="0"/>
              <a:t> ضع المريض فس وضعية استلقاء على الظهر مع رفع رجليه ("وضع الاستلقاء").</a:t>
            </a:r>
          </a:p>
          <a:p>
            <a:pPr algn="r" rtl="1">
              <a:buFont typeface="Arial" pitchFamily="34" charset="0"/>
              <a:buChar char="•"/>
            </a:pPr>
            <a:r>
              <a:rPr lang="ar" sz="1600" b="0" i="0" u="none" baseline="0" dirty="0"/>
              <a:t> في حالة فقدان الوعي، ضع المريض في وضع التعافي للتأكد من عدم انسداد مجرى الهواء.</a:t>
            </a:r>
          </a:p>
          <a:p>
            <a:pPr algn="r" rtl="1">
              <a:buFont typeface="Arial" pitchFamily="34" charset="0"/>
              <a:buChar char="•"/>
            </a:pPr>
            <a:r>
              <a:rPr lang="ar" sz="1600" b="0" i="0" u="none" baseline="0" dirty="0"/>
              <a:t> قم بإعطاء الأدرينالين في العضل في العضلة الدالية المقابلة لتلك التي تم إعطاء اللقاح فيها، أو في الفخذ الجانبي العلوي (انظر الجرعة والتكرار في الجدول أدناه).</a:t>
            </a:r>
          </a:p>
          <a:p>
            <a:pPr algn="r" rtl="1">
              <a:buFont typeface="Arial" pitchFamily="34" charset="0"/>
              <a:buChar char="•"/>
            </a:pPr>
            <a:endParaRPr lang="ar" sz="1600" dirty="0"/>
          </a:p>
          <a:p>
            <a:pPr algn="r" rtl="1">
              <a:buFont typeface="Arial" pitchFamily="34" charset="0"/>
              <a:buChar char="•"/>
            </a:pPr>
            <a:endParaRPr lang="ar" sz="1600" dirty="0"/>
          </a:p>
          <a:p>
            <a:pPr algn="r" rtl="1">
              <a:buFont typeface="Arial" pitchFamily="34" charset="0"/>
              <a:buChar char="•"/>
            </a:pPr>
            <a:endParaRPr lang="ar" sz="1600" dirty="0"/>
          </a:p>
          <a:p>
            <a:pPr algn="r" rtl="1">
              <a:buFont typeface="Arial" pitchFamily="34" charset="0"/>
              <a:buChar char="•"/>
            </a:pPr>
            <a:endParaRPr lang="ar" sz="1600" dirty="0"/>
          </a:p>
          <a:p>
            <a:pPr algn="r" rtl="1">
              <a:buNone/>
            </a:pPr>
            <a:endParaRPr lang="ar" sz="1600" dirty="0"/>
          </a:p>
          <a:p>
            <a:pPr algn="r" rtl="1">
              <a:buNone/>
            </a:pPr>
            <a:endParaRPr lang="ar" sz="1600" dirty="0"/>
          </a:p>
          <a:p>
            <a:pPr algn="r" rtl="1">
              <a:buNone/>
            </a:pPr>
            <a:endParaRPr lang="ar" sz="1600" dirty="0"/>
          </a:p>
          <a:p>
            <a:pPr algn="r" rtl="1">
              <a:buNone/>
            </a:pPr>
            <a:endParaRPr lang="ar" sz="1600" dirty="0"/>
          </a:p>
          <a:p>
            <a:pPr algn="r" rtl="1">
              <a:buFont typeface="Arial" pitchFamily="34" charset="0"/>
              <a:buChar char="•"/>
            </a:pPr>
            <a:r>
              <a:rPr lang="ar" sz="1600" b="0" i="0" u="none" baseline="0" dirty="0"/>
              <a:t> اتصل للحصول على مساعدة مهنية / سيارة إسعاف ولا تترك المريض بمفرده.</a:t>
            </a:r>
          </a:p>
          <a:p>
            <a:pPr algn="r" rtl="1">
              <a:buFont typeface="Arial" pitchFamily="34" charset="0"/>
              <a:buChar char="•"/>
            </a:pPr>
            <a:r>
              <a:rPr lang="ar" sz="1600" b="0" i="0" u="none" baseline="0" dirty="0"/>
              <a:t> أبلغ نقطة الاتصال المختصة بالآثار الجانبية التي تعقب التمنيع عن طريق الهاتف واملأ نموذج الإبلاغ بوجود آثار جانبية عقب التطعيم ضد كوفيد-19 بتفاصيل الحدث. </a:t>
            </a:r>
          </a:p>
        </p:txBody>
      </p:sp>
      <p:sp>
        <p:nvSpPr>
          <p:cNvPr id="6" name="TextBox 5"/>
          <p:cNvSpPr txBox="1"/>
          <p:nvPr/>
        </p:nvSpPr>
        <p:spPr>
          <a:xfrm>
            <a:off x="1816769" y="6506471"/>
            <a:ext cx="9273477" cy="332175"/>
          </a:xfrm>
          <a:prstGeom prst="rect">
            <a:avLst/>
          </a:prstGeom>
          <a:ln w="6350">
            <a:noFill/>
            <a:miter lim="800000"/>
          </a:ln>
        </p:spPr>
        <p:txBody>
          <a:bodyPr vert="horz" wrap="none" lIns="0" tIns="0" rIns="0" bIns="0" rtlCol="0">
            <a:noAutofit/>
          </a:bodyPr>
          <a:lstStyle/>
          <a:p>
            <a:pPr algn="r" rtl="1">
              <a:spcAft>
                <a:spcPts val="300"/>
              </a:spcAft>
              <a:buNone/>
            </a:pPr>
            <a:r>
              <a:rPr lang="ar" sz="1400" b="0" i="0" u="none" baseline="0"/>
              <a:t>لمزيد من المعلومات حول بروتوكول علاج الحساسية المفرطة، راجع: </a:t>
            </a:r>
            <a:r>
              <a:rPr lang="ar" sz="1400" b="0" i="0" u="none" baseline="0">
                <a:hlinkClick r:id="rId2"/>
              </a:rPr>
              <a:t>https://www.who.int/publications/i/item/9789241511254</a:t>
            </a:r>
            <a:r>
              <a:rPr lang="ar" sz="1400" b="0" i="0" u="none" baseline="0"/>
              <a:t>. </a:t>
            </a:r>
          </a:p>
        </p:txBody>
      </p:sp>
      <p:pic>
        <p:nvPicPr>
          <p:cNvPr id="7" name="Picture 6">
            <a:extLst>
              <a:ext uri="{FF2B5EF4-FFF2-40B4-BE49-F238E27FC236}">
                <a16:creationId xmlns:a16="http://schemas.microsoft.com/office/drawing/2014/main" id="{B1430C48-E148-43BF-BB6F-850885B031D1}"/>
              </a:ext>
            </a:extLst>
          </p:cNvPr>
          <p:cNvPicPr>
            <a:picLocks noChangeAspect="1"/>
          </p:cNvPicPr>
          <p:nvPr/>
        </p:nvPicPr>
        <p:blipFill>
          <a:blip r:embed="rId3"/>
          <a:stretch>
            <a:fillRect/>
          </a:stretch>
        </p:blipFill>
        <p:spPr>
          <a:xfrm>
            <a:off x="6635691" y="2743707"/>
            <a:ext cx="5017137" cy="262568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FBD99076-E0BA-42CF-AE7D-C57B7585F04A}"/>
              </a:ext>
            </a:extLst>
          </p:cNvPr>
          <p:cNvSpPr/>
          <p:nvPr/>
        </p:nvSpPr>
        <p:spPr>
          <a:xfrm>
            <a:off x="3393440" y="0"/>
            <a:ext cx="87985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sp>
        <p:nvSpPr>
          <p:cNvPr id="14" name="Title 13">
            <a:extLst>
              <a:ext uri="{FF2B5EF4-FFF2-40B4-BE49-F238E27FC236}">
                <a16:creationId xmlns:a16="http://schemas.microsoft.com/office/drawing/2014/main" id="{AD15552C-193C-4C5A-83D2-6568E07B12F7}"/>
              </a:ext>
            </a:extLst>
          </p:cNvPr>
          <p:cNvSpPr>
            <a:spLocks noGrp="1"/>
          </p:cNvSpPr>
          <p:nvPr>
            <p:ph type="title"/>
          </p:nvPr>
        </p:nvSpPr>
        <p:spPr>
          <a:xfrm>
            <a:off x="604534" y="819316"/>
            <a:ext cx="2514600" cy="769441"/>
          </a:xfrm>
        </p:spPr>
        <p:txBody>
          <a:bodyPr/>
          <a:lstStyle/>
          <a:p>
            <a:pPr algn="r" rtl="1"/>
            <a:r>
              <a:rPr lang="ar" b="1" i="0" u="none" baseline="0"/>
              <a:t>بعد التطعيم</a:t>
            </a:r>
          </a:p>
        </p:txBody>
      </p:sp>
      <p:sp>
        <p:nvSpPr>
          <p:cNvPr id="8" name="Subtitle 2">
            <a:extLst>
              <a:ext uri="{FF2B5EF4-FFF2-40B4-BE49-F238E27FC236}">
                <a16:creationId xmlns:a16="http://schemas.microsoft.com/office/drawing/2014/main" id="{C64F4CFF-EB9B-40AA-BC68-80EA1F1B50F2}"/>
              </a:ext>
            </a:extLst>
          </p:cNvPr>
          <p:cNvSpPr txBox="1">
            <a:spLocks/>
          </p:cNvSpPr>
          <p:nvPr/>
        </p:nvSpPr>
        <p:spPr>
          <a:xfrm>
            <a:off x="3650154" y="1499589"/>
            <a:ext cx="7892578" cy="334707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a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57188" indent="-357188" algn="r" rtl="1">
              <a:spcBef>
                <a:spcPts val="600"/>
              </a:spcBef>
              <a:buAutoNum type="arabicPeriod"/>
            </a:pPr>
            <a:r>
              <a:rPr lang="ar" b="0" i="0" u="none" baseline="0" dirty="0"/>
              <a:t>تخلص من الإبرة والمحقنة مباشرة في صندوق الأمان، لا تعيد تغطية الإبر. تخلص من قِنان اللقاح الفارغة والنفايات الأخرى في حاوية منفصلة أو كيس نفايات.</a:t>
            </a:r>
          </a:p>
          <a:p>
            <a:pPr marL="357188" indent="-357188" algn="r" rtl="1">
              <a:spcBef>
                <a:spcPts val="600"/>
              </a:spcBef>
              <a:buAutoNum type="arabicPeriod"/>
            </a:pPr>
            <a:r>
              <a:rPr lang="ar" b="0" i="0" u="none" baseline="0" dirty="0"/>
              <a:t>سجّل التطعيم في السجلات الشخصية وسجلات المنشأة.</a:t>
            </a:r>
          </a:p>
          <a:p>
            <a:pPr marL="357188" indent="-357188" algn="r" rtl="1">
              <a:spcBef>
                <a:spcPts val="600"/>
              </a:spcBef>
              <a:buNone/>
            </a:pPr>
            <a:r>
              <a:rPr lang="ar" b="0" i="0" u="none" baseline="0" dirty="0"/>
              <a:t>3.	قم بإرشاد متلقي اللقاح حول الأعراض المحتملة بعد التطعيم (الشريحة 17: معلومات السلامة).</a:t>
            </a:r>
          </a:p>
          <a:p>
            <a:pPr marL="357188" indent="-357188" algn="r" rtl="1">
              <a:spcBef>
                <a:spcPts val="600"/>
              </a:spcBef>
              <a:buNone/>
            </a:pPr>
            <a:r>
              <a:rPr lang="ar" b="0" i="0" u="none" baseline="0" dirty="0"/>
              <a:t>4.	تأكد من أن متلقي اللقاح يظل جالسًا بشكل مريح بغرض ملاحظة ما بعد التطعيم لمدة 15 دقيقة على الأقل. </a:t>
            </a:r>
            <a:r>
              <a:rPr lang="ar" b="1" i="0" u="none" baseline="0" dirty="0"/>
              <a:t>يجب مراقبة الأشخاص الذين عانوا من ردود الفعل التحسسية في الماضي لمدة 30 دقيقة بعد تلقي اللقاح.</a:t>
            </a:r>
          </a:p>
          <a:p>
            <a:pPr marL="357188" indent="-357188" algn="r" rtl="1">
              <a:spcBef>
                <a:spcPts val="600"/>
              </a:spcBef>
              <a:buNone/>
            </a:pPr>
            <a:r>
              <a:rPr lang="ar" b="0" i="0" u="none" baseline="0" dirty="0"/>
              <a:t>5.	قم بإرشاد متلقي اللقاح بأخذ خافضات حرارة أو مسكنات لتخفيف الألم أو درجة الحرارة، إذا لزم الأمر.</a:t>
            </a:r>
          </a:p>
          <a:p>
            <a:pPr marL="357188" indent="-357188" algn="r" rtl="1">
              <a:spcBef>
                <a:spcPts val="600"/>
              </a:spcBef>
              <a:buNone/>
            </a:pPr>
            <a:r>
              <a:rPr lang="ar" b="0" i="0" u="none" baseline="0" dirty="0"/>
              <a:t>6.	بعد الجرعة الأولى من لقاح فايزر-بيونتيك المضاد لكوفيد-19، شجّع متلقي اللقاح على إكمال سلسلة التطعيم وتحديد موعد الجرعة الثانية.</a:t>
            </a:r>
          </a:p>
        </p:txBody>
      </p:sp>
      <p:grpSp>
        <p:nvGrpSpPr>
          <p:cNvPr id="12" name="CustomIcon">
            <a:extLst>
              <a:ext uri="{FF2B5EF4-FFF2-40B4-BE49-F238E27FC236}">
                <a16:creationId xmlns:a16="http://schemas.microsoft.com/office/drawing/2014/main" id="{9D5F20DD-FD36-4F3F-86C7-5C6C1C4E242A}"/>
              </a:ext>
            </a:extLst>
          </p:cNvPr>
          <p:cNvGrpSpPr>
            <a:grpSpLocks noChangeAspect="1"/>
          </p:cNvGrpSpPr>
          <p:nvPr>
            <p:custDataLst>
              <p:tags r:id="rId1"/>
            </p:custDataLst>
          </p:nvPr>
        </p:nvGrpSpPr>
        <p:grpSpPr>
          <a:xfrm>
            <a:off x="1028951" y="2051919"/>
            <a:ext cx="1019810" cy="1019810"/>
            <a:chOff x="-200025" y="-207010"/>
            <a:chExt cx="1019810" cy="1019810"/>
          </a:xfrm>
        </p:grpSpPr>
        <p:sp>
          <p:nvSpPr>
            <p:cNvPr id="4" name="Oval 3">
              <a:extLst>
                <a:ext uri="{FF2B5EF4-FFF2-40B4-BE49-F238E27FC236}">
                  <a16:creationId xmlns:a16="http://schemas.microsoft.com/office/drawing/2014/main" id="{83004577-2023-4E15-9F88-C621F0D422C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err="1">
                <a:solidFill>
                  <a:schemeClr val="bg1"/>
                </a:solidFill>
              </a:endParaRPr>
            </a:p>
          </p:txBody>
        </p:sp>
        <p:pic>
          <p:nvPicPr>
            <p:cNvPr id="10" name="Graphic 9">
              <a:extLst>
                <a:ext uri="{FF2B5EF4-FFF2-40B4-BE49-F238E27FC236}">
                  <a16:creationId xmlns:a16="http://schemas.microsoft.com/office/drawing/2014/main" id="{A5521622-A237-47CB-8DF7-0EB6582859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061615" y="2331560"/>
            <a:ext cx="6966994" cy="492443"/>
          </a:xfrm>
          <a:prstGeom prst="rect">
            <a:avLst/>
          </a:prstGeom>
        </p:spPr>
        <p:txBody>
          <a:bodyPr vert="horz" wrap="square" lIns="0" tIns="0" rIns="0" bIns="0" rtlCol="0" anchor="t" anchorCtr="0">
            <a:spAutoFit/>
          </a:bodyPr>
          <a:lstStyle>
            <a:defPPr>
              <a:defRPr lang="ar"/>
            </a:defPPr>
            <a:lvl1pPr marL="479425" indent="-479425">
              <a:lnSpc>
                <a:spcPct val="100000"/>
              </a:lnSpc>
              <a:spcBef>
                <a:spcPct val="0"/>
              </a:spcBef>
              <a:buNone/>
              <a:defRPr sz="3200" b="1" spc="0" baseline="0">
                <a:ln w="6350" cap="flat">
                  <a:noFill/>
                  <a:miter lim="800000"/>
                </a:ln>
                <a:solidFill>
                  <a:schemeClr val="accent1"/>
                </a:solidFill>
                <a:latin typeface="Arial" panose="020B0604020202020204" pitchFamily="34" charset="0"/>
                <a:ea typeface="+mj-ea"/>
                <a:cs typeface="Arial" panose="020B0604020202020204" pitchFamily="34" charset="0"/>
              </a:defRPr>
            </a:lvl1pPr>
          </a:lstStyle>
          <a:p>
            <a:pPr algn="r" rtl="1"/>
            <a:r>
              <a:rPr lang="ar" b="1" i="0" u="none" baseline="0"/>
              <a:t>4.</a:t>
            </a:r>
            <a:r>
              <a:rPr lang="ar" b="0" i="0" u="none" baseline="0"/>
              <a:t>	</a:t>
            </a:r>
            <a:r>
              <a:rPr lang="ar" b="1" i="0" u="none" baseline="0"/>
              <a:t>التعويض والمسؤولية</a:t>
            </a:r>
          </a:p>
        </p:txBody>
      </p:sp>
    </p:spTree>
    <p:extLst>
      <p:ext uri="{BB962C8B-B14F-4D97-AF65-F5344CB8AC3E}">
        <p14:creationId xmlns:p14="http://schemas.microsoft.com/office/powerpoint/2010/main" val="878960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7387E9DC-B025-462D-B453-79349D179BC4}"/>
              </a:ext>
            </a:extLst>
          </p:cNvPr>
          <p:cNvSpPr txBox="1">
            <a:spLocks/>
          </p:cNvSpPr>
          <p:nvPr/>
        </p:nvSpPr>
        <p:spPr>
          <a:xfrm>
            <a:off x="470515" y="1131074"/>
            <a:ext cx="11082528" cy="3724096"/>
          </a:xfrm>
          <a:prstGeom prst="rect">
            <a:avLst/>
          </a:prstGeom>
        </p:spPr>
        <p:txBody>
          <a:bodyPr vert="horz" wrap="square" lIns="0" tIns="0" rIns="0" bIns="0" rtlCol="0">
            <a:spAutoFit/>
          </a:bodyPr>
          <a:lstStyle>
            <a:defPPr>
              <a:defRPr lang="a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lgn="r" rtl="1">
              <a:spcBef>
                <a:spcPts val="1200"/>
              </a:spcBef>
              <a:spcAft>
                <a:spcPts val="0"/>
              </a:spcAft>
            </a:pPr>
            <a:r>
              <a:rPr lang="ar" b="0" i="0" u="none" baseline="0"/>
              <a:t>كما تم إبلاغ البلدان سابقًا، سيحتاج كل بلد يتلقى اللقاحات من AMC 92 إلى التسجيل للحصول على تعويض في شكل نموذج تعويض مع الشركة المصنعة ذات الصلة.</a:t>
            </a:r>
          </a:p>
          <a:p>
            <a:pPr lvl="1" algn="r" rtl="1">
              <a:spcBef>
                <a:spcPts val="1200"/>
              </a:spcBef>
              <a:spcAft>
                <a:spcPts val="0"/>
              </a:spcAft>
            </a:pPr>
            <a:r>
              <a:rPr lang="ar" b="0" i="0" u="none" baseline="0"/>
              <a:t>ستحتاج الدول إلى توقيع نموذج التعويض وسريانه مع شركة Pfizer قبل التسليم.</a:t>
            </a:r>
          </a:p>
          <a:p>
            <a:pPr lvl="1" algn="r" rtl="1">
              <a:spcBef>
                <a:spcPts val="1200"/>
              </a:spcBef>
              <a:spcAft>
                <a:spcPts val="0"/>
              </a:spcAft>
            </a:pPr>
            <a:r>
              <a:rPr lang="ar" b="0" i="0" u="none" baseline="0"/>
              <a:t>سيتم دعم كل دولة في إنهاء نموذج التعويض الجاهز للتوقيع والاتصال بشركة Pfizer من أجل التوقيع.</a:t>
            </a:r>
          </a:p>
          <a:p>
            <a:pPr lvl="1" algn="r" rtl="1">
              <a:spcBef>
                <a:spcPts val="1200"/>
              </a:spcBef>
              <a:spcAft>
                <a:spcPts val="0"/>
              </a:spcAft>
            </a:pPr>
            <a:r>
              <a:rPr lang="ar" b="0" i="0" u="none" baseline="0"/>
              <a:t>من المهم أن يقوم كل بلد بالعملية اللازمة لتطبيق اتفاقية التعويض، بما في ذلك إبرام أي تغييرات تشريعية أو تنظيمية ضرورية على النحو الذي تمت مناقشته خلال المشاورات القطرية، في أسرع وقت ممكن.</a:t>
            </a:r>
          </a:p>
          <a:p>
            <a:pPr lvl="1" algn="r" rtl="1">
              <a:spcBef>
                <a:spcPts val="1200"/>
              </a:spcBef>
              <a:spcAft>
                <a:spcPts val="0"/>
              </a:spcAft>
            </a:pPr>
            <a:r>
              <a:rPr lang="ar" b="0" i="0" u="none" baseline="0"/>
              <a:t>ستكون فرق دعم التحالف العالمي للقاحات والتطعيم (Gavi) القطرية أول نقطة اتصال بشأن الأسئلة المتعلقة بعملية الاتفاقيات التي سيتم التوقيع عليها.</a:t>
            </a:r>
          </a:p>
          <a:p>
            <a:pPr lvl="1" algn="r" rtl="1">
              <a:spcBef>
                <a:spcPts val="1200"/>
              </a:spcBef>
              <a:spcAft>
                <a:spcPts val="0"/>
              </a:spcAft>
            </a:pPr>
            <a:r>
              <a:rPr lang="ar" b="0" i="0" u="none" baseline="0"/>
              <a:t>ستطبق شروط التعويض ويتم تنفيذها بواسطة منظمة الصحة العالمية في إطار خطة التعويض العالمية على اللقاحات التي يتم تسليمها من خلال كوفاكس إلى دول برنامج التزامات السوق المسبقة AMC 92.</a:t>
            </a:r>
            <a:endParaRPr lang="ar" strike="sngStrike" dirty="0">
              <a:highlight>
                <a:srgbClr val="FFFF00"/>
              </a:highlight>
            </a:endParaRPr>
          </a:p>
        </p:txBody>
      </p:sp>
      <p:sp>
        <p:nvSpPr>
          <p:cNvPr id="12" name="Title 11">
            <a:extLst>
              <a:ext uri="{FF2B5EF4-FFF2-40B4-BE49-F238E27FC236}">
                <a16:creationId xmlns:a16="http://schemas.microsoft.com/office/drawing/2014/main" id="{09CB079A-57C8-4EAC-BF74-57848D29BE2C}"/>
              </a:ext>
            </a:extLst>
          </p:cNvPr>
          <p:cNvSpPr>
            <a:spLocks noGrp="1"/>
          </p:cNvSpPr>
          <p:nvPr>
            <p:ph type="title"/>
          </p:nvPr>
        </p:nvSpPr>
        <p:spPr>
          <a:xfrm>
            <a:off x="470515" y="328623"/>
            <a:ext cx="11082528" cy="369332"/>
          </a:xfrm>
        </p:spPr>
        <p:txBody>
          <a:bodyPr/>
          <a:lstStyle/>
          <a:p>
            <a:pPr algn="r" rtl="1"/>
            <a:r>
              <a:rPr lang="ar" sz="2400" b="1" i="0" u="none" baseline="0"/>
              <a:t>التعويض والمسؤولية</a:t>
            </a:r>
          </a:p>
        </p:txBody>
      </p:sp>
    </p:spTree>
    <p:extLst>
      <p:ext uri="{BB962C8B-B14F-4D97-AF65-F5344CB8AC3E}">
        <p14:creationId xmlns:p14="http://schemas.microsoft.com/office/powerpoint/2010/main" val="2286166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CB273B23-DEC4-4EF9-B442-C46506C23EA3}"/>
              </a:ext>
            </a:extLst>
          </p:cNvPr>
          <p:cNvSpPr txBox="1">
            <a:spLocks/>
          </p:cNvSpPr>
          <p:nvPr/>
        </p:nvSpPr>
        <p:spPr>
          <a:xfrm>
            <a:off x="554736" y="1045197"/>
            <a:ext cx="11082528" cy="4062651"/>
          </a:xfrm>
          <a:prstGeom prst="rect">
            <a:avLst/>
          </a:prstGeom>
        </p:spPr>
        <p:txBody>
          <a:bodyPr vert="horz" wrap="square" lIns="0" tIns="0" rIns="0" bIns="0" rtlCol="0">
            <a:spAutoFit/>
          </a:bodyPr>
          <a:lstStyle>
            <a:defPPr>
              <a:defRPr lang="a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spcBef>
                <a:spcPts val="1200"/>
              </a:spcBef>
              <a:spcAft>
                <a:spcPts val="0"/>
              </a:spcAft>
            </a:pPr>
            <a:r>
              <a:rPr lang="ar" sz="1800" b="0" i="0" u="none" baseline="0"/>
              <a:t>الغرض من برنامج التعويض عن الخطأ من كوفاكس للاقتصاديات المؤهلة لبرنامج التزامات السوق المسبقة AMC ("البرنامج") هو </a:t>
            </a:r>
            <a:r>
              <a:rPr lang="ar" sz="1800" b="1" i="0" u="none" baseline="0"/>
              <a:t>تقديم تعويض إجمالي بدون تخلف في التسوية الكاملة والنهائية لأي مطالبات</a:t>
            </a:r>
            <a:r>
              <a:rPr lang="ar" sz="1800" b="0" i="0" u="none" baseline="0"/>
              <a:t> للأشخاص الذين يعانون من </a:t>
            </a:r>
            <a:r>
              <a:rPr lang="ar" sz="1800" b="1" i="0" u="none" baseline="0"/>
              <a:t>حدث ضائر خطير ينتج عنه اعتلال دائم أو الوفاة</a:t>
            </a:r>
            <a:r>
              <a:rPr lang="ar" sz="1800" b="0" i="0" u="none" baseline="0"/>
              <a:t> بعد إعطاء لقاح كوفيد-19 الذي تم شراؤه أو توزيعه من خلال مرفق كوفاكس في أي اقتصادات مؤهلة لبرنامج التزامات السوق المسبقة Gavi AMC</a:t>
            </a:r>
          </a:p>
          <a:p>
            <a:pPr algn="r" rtl="1">
              <a:spcBef>
                <a:spcPts val="1200"/>
              </a:spcBef>
              <a:spcAft>
                <a:spcPts val="0"/>
              </a:spcAft>
            </a:pPr>
            <a:r>
              <a:rPr lang="ar" sz="1800" b="1" i="0" u="none" baseline="0"/>
              <a:t>قبل أن يبدأ توريد لقاحات كوفاكس الموزعة، </a:t>
            </a:r>
            <a:r>
              <a:rPr lang="ar" sz="1800" b="0" i="0" u="none" baseline="0"/>
              <a:t>من المهم أن تقوم كل دولة من دول التزامات السوق المسبقة AMC 92 بما يلي:</a:t>
            </a:r>
          </a:p>
          <a:p>
            <a:pPr lvl="1" algn="r" rtl="1">
              <a:spcBef>
                <a:spcPts val="1200"/>
              </a:spcBef>
              <a:spcAft>
                <a:spcPts val="0"/>
              </a:spcAft>
            </a:pPr>
            <a:r>
              <a:rPr lang="ar" sz="1800" b="1" i="0" u="none" baseline="0"/>
              <a:t>تحديد ما إذا كان قبول الأفراد للتعويض غير الناجم عن الخطأ بموجب البرنامج في التسوية الكاملة والنهائية للمطالبات </a:t>
            </a:r>
            <a:r>
              <a:rPr lang="ar" sz="1800" b="0" i="0" u="none" baseline="0"/>
              <a:t>المتعلقة بأي اعتلال دائم أو وفاة ناتجة عن اللقاحات الموزعة لكوفاكس أو إعطائها، يتطلب أي تشريع تنفيذي داخل البلد؛ و</a:t>
            </a:r>
          </a:p>
          <a:p>
            <a:pPr lvl="1" algn="r" rtl="1">
              <a:spcBef>
                <a:spcPts val="1200"/>
              </a:spcBef>
              <a:spcAft>
                <a:spcPts val="0"/>
              </a:spcAft>
            </a:pPr>
            <a:r>
              <a:rPr lang="ar" sz="1800" b="0" i="0" u="none" baseline="0"/>
              <a:t>إذا كان تطبيق التشريع مطلوبًا (انظر أعلاه)، </a:t>
            </a:r>
            <a:r>
              <a:rPr lang="ar" sz="1800" b="1" i="0" u="none" baseline="0"/>
              <a:t>فاتخذ جميع الخطوات اللازمة لصياغة هذه التشريعات وسنّها بالكامل.</a:t>
            </a:r>
          </a:p>
        </p:txBody>
      </p:sp>
      <p:sp>
        <p:nvSpPr>
          <p:cNvPr id="11" name="Title 10">
            <a:extLst>
              <a:ext uri="{FF2B5EF4-FFF2-40B4-BE49-F238E27FC236}">
                <a16:creationId xmlns:a16="http://schemas.microsoft.com/office/drawing/2014/main" id="{8C7CC574-4EE2-45A6-BF36-271E1AFE7CB9}"/>
              </a:ext>
            </a:extLst>
          </p:cNvPr>
          <p:cNvSpPr>
            <a:spLocks noGrp="1"/>
          </p:cNvSpPr>
          <p:nvPr>
            <p:ph type="title"/>
          </p:nvPr>
        </p:nvSpPr>
        <p:spPr>
          <a:xfrm>
            <a:off x="554736" y="232370"/>
            <a:ext cx="11082528" cy="369332"/>
          </a:xfrm>
        </p:spPr>
        <p:txBody>
          <a:bodyPr/>
          <a:lstStyle/>
          <a:p>
            <a:pPr algn="r" rtl="1"/>
            <a:r>
              <a:rPr lang="ar" sz="2400" b="1" i="0" u="none" baseline="0"/>
              <a:t>آلية التعويض عن الخطأ في كوفاكس (1/2) </a:t>
            </a:r>
            <a:endParaRPr lang="ar" sz="2400" dirty="0"/>
          </a:p>
        </p:txBody>
      </p:sp>
    </p:spTree>
    <p:extLst>
      <p:ext uri="{BB962C8B-B14F-4D97-AF65-F5344CB8AC3E}">
        <p14:creationId xmlns:p14="http://schemas.microsoft.com/office/powerpoint/2010/main" val="371567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821D06-763C-4FA5-8369-EE2E2307A4F9}"/>
              </a:ext>
            </a:extLst>
          </p:cNvPr>
          <p:cNvSpPr>
            <a:spLocks noGrp="1"/>
          </p:cNvSpPr>
          <p:nvPr>
            <p:ph type="title"/>
          </p:nvPr>
        </p:nvSpPr>
        <p:spPr>
          <a:xfrm>
            <a:off x="326136" y="292527"/>
            <a:ext cx="11082528" cy="369332"/>
          </a:xfrm>
        </p:spPr>
        <p:txBody>
          <a:bodyPr/>
          <a:lstStyle/>
          <a:p>
            <a:pPr algn="r" rtl="1"/>
            <a:r>
              <a:rPr lang="ar" sz="2400" b="1" i="0" u="none" baseline="0"/>
              <a:t>آلية التعويض عن الخطأ في كوفاكس (2/2) </a:t>
            </a:r>
            <a:br>
              <a:rPr lang="ar" sz="2400"/>
            </a:br>
            <a:endParaRPr lang="ar" sz="2400" dirty="0"/>
          </a:p>
        </p:txBody>
      </p:sp>
      <p:sp>
        <p:nvSpPr>
          <p:cNvPr id="9" name="Subtitle 2">
            <a:extLst>
              <a:ext uri="{FF2B5EF4-FFF2-40B4-BE49-F238E27FC236}">
                <a16:creationId xmlns:a16="http://schemas.microsoft.com/office/drawing/2014/main" id="{6C2CE05E-2B0B-4BAD-8BD6-CCCA988A4701}"/>
              </a:ext>
            </a:extLst>
          </p:cNvPr>
          <p:cNvSpPr txBox="1">
            <a:spLocks/>
          </p:cNvSpPr>
          <p:nvPr>
            <p:custDataLst>
              <p:tags r:id="rId1"/>
            </p:custDataLst>
          </p:nvPr>
        </p:nvSpPr>
        <p:spPr>
          <a:xfrm>
            <a:off x="326136" y="905232"/>
            <a:ext cx="11082528" cy="5047536"/>
          </a:xfrm>
          <a:prstGeom prst="rect">
            <a:avLst/>
          </a:prstGeom>
        </p:spPr>
        <p:txBody>
          <a:bodyPr vert="horz" wrap="square" lIns="0" tIns="0" rIns="0" bIns="0" rtlCol="0">
            <a:spAutoFit/>
          </a:bodyPr>
          <a:lstStyle>
            <a:defPPr>
              <a:defRPr lang="a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spcBef>
                <a:spcPct val="60000"/>
              </a:spcBef>
              <a:spcAft>
                <a:spcPts val="0"/>
              </a:spcAft>
            </a:pPr>
            <a:r>
              <a:rPr lang="ar" b="1" i="0" u="none" baseline="0"/>
              <a:t>بمجرد إنشاء برنامج التعويضات، </a:t>
            </a:r>
            <a:r>
              <a:rPr lang="ar" b="0" i="0" u="none" baseline="0"/>
              <a:t>يجب على دول برنامج AMC92:</a:t>
            </a:r>
          </a:p>
          <a:p>
            <a:pPr lvl="1" algn="r" rtl="1">
              <a:spcBef>
                <a:spcPct val="30000"/>
              </a:spcBef>
              <a:spcAft>
                <a:spcPts val="0"/>
              </a:spcAft>
            </a:pPr>
            <a:r>
              <a:rPr lang="ar" b="1" i="0" u="none" baseline="0"/>
              <a:t>تقديم وإتاحة التعليمات حول "كيفية تقديم طلب"</a:t>
            </a:r>
            <a:r>
              <a:rPr lang="ar" b="0" i="0" u="none" baseline="0"/>
              <a:t> لمتلقي اللقاح في إطار البرنامج، والذي سيتم تقديمه إلى وزارات الصحة ونقاط الدخول الأخرى ذات الصلة (مثل وكالات التوريد للمخزون الإنساني المؤقت).</a:t>
            </a:r>
          </a:p>
          <a:p>
            <a:pPr lvl="1" algn="r" rtl="1">
              <a:spcBef>
                <a:spcPct val="30000"/>
              </a:spcBef>
              <a:spcAft>
                <a:spcPts val="0"/>
              </a:spcAft>
            </a:pPr>
            <a:r>
              <a:rPr lang="ar" b="0" i="0" u="none" baseline="0"/>
              <a:t>إبلاغ أخصائيي الرعاية الصحية المسجلين </a:t>
            </a:r>
            <a:r>
              <a:rPr lang="ar" b="1" i="0" u="none" baseline="0"/>
              <a:t>بالحاجة إلى تتبع / الاحتفاظ بسجلات للمعلومات التالية</a:t>
            </a:r>
            <a:r>
              <a:rPr lang="ar" b="0" i="0" u="none" baseline="0"/>
              <a:t> حول اللقاح بعناية.  ستكون هذه المعلومات (من بين أمور أخرى) </a:t>
            </a:r>
            <a:r>
              <a:rPr lang="ar" b="1" i="0" u="none" baseline="0"/>
              <a:t>مطلوبة كجزء من الأدلة الداعمة</a:t>
            </a:r>
            <a:r>
              <a:rPr lang="ar" b="0" i="0" u="none" baseline="0"/>
              <a:t> التي يجب أن ترافق الطلبات بموجب البرنامج:  (1) اسم اللقاح ومادته المخففة (إن وجدت)، (2) الجرعة، (3) رقم التشغيلة أو الدفعة، (4) تاريخ انتهاء الصلاحية. </a:t>
            </a:r>
          </a:p>
          <a:p>
            <a:pPr lvl="1" algn="r" rtl="1">
              <a:spcBef>
                <a:spcPct val="30000"/>
              </a:spcBef>
              <a:spcAft>
                <a:spcPts val="0"/>
              </a:spcAft>
            </a:pPr>
            <a:r>
              <a:rPr lang="ar" b="0" i="0" u="none" baseline="0"/>
              <a:t>العمل مع مسؤول المطالبات المستقل في البرنامج </a:t>
            </a:r>
            <a:r>
              <a:rPr lang="ar" b="1" i="0" u="none" baseline="0"/>
              <a:t>لتسهيل تقديم المطالبات والتحقيق فيها</a:t>
            </a:r>
            <a:r>
              <a:rPr lang="ar" b="0" i="0" u="none" baseline="0"/>
              <a:t>، فضلاً عن </a:t>
            </a:r>
            <a:r>
              <a:rPr lang="ar" b="1" i="0" u="none" baseline="0"/>
              <a:t>تبادل معلومات السلامة.</a:t>
            </a:r>
            <a:r>
              <a:rPr lang="ar" b="0" i="0" u="none" baseline="0"/>
              <a:t> </a:t>
            </a:r>
          </a:p>
          <a:p>
            <a:pPr lvl="1" algn="r" rtl="1">
              <a:spcBef>
                <a:spcPct val="30000"/>
              </a:spcBef>
              <a:spcAft>
                <a:spcPts val="0"/>
              </a:spcAft>
            </a:pPr>
            <a:r>
              <a:rPr lang="ar" b="1" i="0" u="none" baseline="0"/>
              <a:t>رفع مستوى الوعي</a:t>
            </a:r>
            <a:r>
              <a:rPr lang="ar" b="0" i="0" u="none" baseline="0"/>
              <a:t> داخل الدولة حول وجود البرنامج، بما في ذلك من خلال توعية الأفراد ووزارات الصحة بما يلي:</a:t>
            </a:r>
          </a:p>
          <a:p>
            <a:pPr lvl="2" algn="r" rtl="1">
              <a:spcBef>
                <a:spcPct val="15000"/>
              </a:spcBef>
              <a:spcAft>
                <a:spcPts val="0"/>
              </a:spcAft>
            </a:pPr>
            <a:r>
              <a:rPr lang="ar" b="0" i="0" u="none" baseline="0"/>
              <a:t>سيكون لدى الأفراد متسع من الوقت لتقديم مطالبات التعويض مقابل الأحداث الضائرة الخطيرة التي ينتج عنها الاعتلال الدائم أو الوفاة، حتى لو نشأت هذه الأحداث الضائرة الخطيرة من لقاحات كوفاكس الموزعة </a:t>
            </a:r>
            <a:r>
              <a:rPr lang="ar" b="1" i="0" u="none" baseline="0"/>
              <a:t>التي تم إعطاؤها قبل تشغيل البرنامج</a:t>
            </a:r>
            <a:r>
              <a:rPr lang="ar" b="0" i="0" u="none" baseline="0"/>
              <a:t> بالكامل؛ و</a:t>
            </a:r>
          </a:p>
          <a:p>
            <a:pPr lvl="2" algn="r" rtl="1">
              <a:spcBef>
                <a:spcPct val="15000"/>
              </a:spcBef>
              <a:spcAft>
                <a:spcPts val="0"/>
              </a:spcAft>
            </a:pPr>
            <a:r>
              <a:rPr lang="ar" b="0" i="0" u="none" baseline="0"/>
              <a:t>سيحتاج الأفراد، على أي حال، </a:t>
            </a:r>
            <a:r>
              <a:rPr lang="ar" b="1" i="0" u="none" baseline="0"/>
              <a:t>إلى الانتظار 30 يومًا بعد تلقي</a:t>
            </a:r>
            <a:r>
              <a:rPr lang="ar" b="0" i="0" u="none" baseline="0"/>
              <a:t> لقاحات كوفاكس الموزعة </a:t>
            </a:r>
            <a:r>
              <a:rPr lang="ar" b="1" i="0" u="none" baseline="0"/>
              <a:t>قبل أن يتمكنوا من إكمال وتقديم طلبًا للحصول على تعويض بموجب البرنامج.</a:t>
            </a:r>
            <a:r>
              <a:rPr lang="ar" b="0" i="0" u="none" baseline="0"/>
              <a:t> والسبب في فترة الانتظار التي تبلغ 30 يومًا هو تجنب قيام الأشخاص الذين يعانون من أحداث ضائرة </a:t>
            </a:r>
            <a:r>
              <a:rPr lang="ar" b="1" i="0" u="none" baseline="0"/>
              <a:t>غير خطيرة</a:t>
            </a:r>
            <a:r>
              <a:rPr lang="ar" b="0" i="0" u="none" baseline="0"/>
              <a:t> بتقديم مطالبات بالتعويض.</a:t>
            </a:r>
          </a:p>
        </p:txBody>
      </p:sp>
    </p:spTree>
    <p:extLst>
      <p:ext uri="{BB962C8B-B14F-4D97-AF65-F5344CB8AC3E}">
        <p14:creationId xmlns:p14="http://schemas.microsoft.com/office/powerpoint/2010/main" val="3796413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667795" y="2180778"/>
            <a:ext cx="6966994" cy="492443"/>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a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r" rtl="1"/>
            <a:r>
              <a:rPr lang="ar" sz="3200" b="1" i="0" u="none" baseline="0"/>
              <a:t>5.</a:t>
            </a:r>
            <a:r>
              <a:rPr lang="ar" sz="3200" b="0" i="0" u="none" baseline="0"/>
              <a:t>	</a:t>
            </a:r>
            <a:r>
              <a:rPr lang="ar" sz="3200" b="1" i="0" u="none" baseline="0"/>
              <a:t>القبول والإقبال على اللقاح</a:t>
            </a:r>
          </a:p>
        </p:txBody>
      </p:sp>
    </p:spTree>
    <p:extLst>
      <p:ext uri="{BB962C8B-B14F-4D97-AF65-F5344CB8AC3E}">
        <p14:creationId xmlns:p14="http://schemas.microsoft.com/office/powerpoint/2010/main" val="264611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334C6F-8EF0-4121-99DC-2FF039B665FF}"/>
              </a:ext>
            </a:extLst>
          </p:cNvPr>
          <p:cNvSpPr/>
          <p:nvPr/>
        </p:nvSpPr>
        <p:spPr>
          <a:xfrm>
            <a:off x="3403600" y="26504"/>
            <a:ext cx="87884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sp>
        <p:nvSpPr>
          <p:cNvPr id="23" name="2. Slide Title">
            <a:extLst>
              <a:ext uri="{FF2B5EF4-FFF2-40B4-BE49-F238E27FC236}">
                <a16:creationId xmlns:a16="http://schemas.microsoft.com/office/drawing/2014/main" id="{03C7BF93-307D-4CE8-A213-7BCBB9B087F2}"/>
              </a:ext>
            </a:extLst>
          </p:cNvPr>
          <p:cNvSpPr txBox="1">
            <a:spLocks/>
          </p:cNvSpPr>
          <p:nvPr>
            <p:custDataLst>
              <p:tags r:id="rId1"/>
            </p:custDataLst>
          </p:nvPr>
        </p:nvSpPr>
        <p:spPr>
          <a:xfrm>
            <a:off x="538733" y="157271"/>
            <a:ext cx="2514600" cy="76944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a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ctr" rtl="1"/>
            <a:r>
              <a:rPr lang="ar" b="1" i="0" u="none" baseline="0"/>
              <a:t>الأهداف التعليمية</a:t>
            </a:r>
          </a:p>
        </p:txBody>
      </p:sp>
      <p:sp>
        <p:nvSpPr>
          <p:cNvPr id="2" name="TextBox 1">
            <a:extLst>
              <a:ext uri="{FF2B5EF4-FFF2-40B4-BE49-F238E27FC236}">
                <a16:creationId xmlns:a16="http://schemas.microsoft.com/office/drawing/2014/main" id="{A37A56D0-DE55-41B4-A88B-203A38B3F6CA}"/>
              </a:ext>
            </a:extLst>
          </p:cNvPr>
          <p:cNvSpPr txBox="1"/>
          <p:nvPr>
            <p:custDataLst>
              <p:tags r:id="rId2"/>
            </p:custDataLst>
          </p:nvPr>
        </p:nvSpPr>
        <p:spPr>
          <a:xfrm>
            <a:off x="3881549" y="1706563"/>
            <a:ext cx="7832501" cy="283000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spcBef>
                <a:spcPct val="60000"/>
              </a:spcBef>
            </a:pPr>
            <a:r>
              <a:rPr lang="ar" b="0" i="0" u="none" baseline="0" dirty="0">
                <a:latin typeface="+mn-lt"/>
              </a:rPr>
              <a:t>عند نهاية هذا التدريب، يجب أن تكون قادرًا على:</a:t>
            </a:r>
          </a:p>
          <a:p>
            <a:pPr lvl="1" algn="r" rtl="1">
              <a:spcBef>
                <a:spcPct val="30000"/>
              </a:spcBef>
            </a:pPr>
            <a:r>
              <a:rPr lang="ar" b="0" i="0" u="none" baseline="0" dirty="0">
                <a:latin typeface="+mn-lt"/>
              </a:rPr>
              <a:t>وصف ما هو جديد ومختلف لإدخال </a:t>
            </a:r>
            <a:r>
              <a:rPr lang="ar" b="1" i="0" u="none" baseline="0" dirty="0">
                <a:latin typeface="+mn-lt"/>
              </a:rPr>
              <a:t>لقاح فايزر-بيونتيك المضاد لكوفيد-19</a:t>
            </a:r>
            <a:r>
              <a:rPr lang="ar" b="0" i="0" u="none" baseline="0" dirty="0">
                <a:latin typeface="+mn-lt"/>
              </a:rPr>
              <a:t>؛ و</a:t>
            </a:r>
          </a:p>
          <a:p>
            <a:pPr lvl="1" algn="r" rtl="1">
              <a:spcBef>
                <a:spcPct val="30000"/>
              </a:spcBef>
            </a:pPr>
            <a:r>
              <a:rPr lang="ar" b="0" i="0" u="none" baseline="0" dirty="0">
                <a:latin typeface="+mn-lt"/>
              </a:rPr>
              <a:t>تحديد الاعتبارات البرنامجية الرئيسية التي ينطوي عليها إدخال هذا اللقاح.</a:t>
            </a:r>
          </a:p>
          <a:p>
            <a:pPr algn="r" rtl="1">
              <a:spcBef>
                <a:spcPct val="60000"/>
              </a:spcBef>
            </a:pPr>
            <a:r>
              <a:rPr lang="ar" b="0" i="0" u="none" baseline="0" dirty="0">
                <a:latin typeface="+mn-lt"/>
              </a:rPr>
              <a:t>يهدف هذا التدريب إلى استخدامه </a:t>
            </a:r>
            <a:r>
              <a:rPr lang="ar" b="1" i="0" u="none" baseline="0" dirty="0">
                <a:latin typeface="+mn-lt"/>
              </a:rPr>
              <a:t>جنبًا إلى جنب مع:</a:t>
            </a:r>
          </a:p>
          <a:p>
            <a:pPr lvl="1" algn="r" rtl="1">
              <a:spcBef>
                <a:spcPct val="30000"/>
              </a:spcBef>
            </a:pPr>
            <a:r>
              <a:rPr lang="ar" b="0" i="0" u="none" baseline="0" dirty="0">
                <a:latin typeface="+mn-lt"/>
                <a:hlinkClick r:id="rId6">
                  <a:extLst>
                    <a:ext uri="{A12FA001-AC4F-418D-AE19-62706E023703}">
                      <ahyp:hlinkClr xmlns:ahyp="http://schemas.microsoft.com/office/drawing/2018/hyperlinkcolor" val="tx"/>
                    </a:ext>
                  </a:extLst>
                </a:hlinkClick>
              </a:rPr>
              <a:t>التدريب</a:t>
            </a:r>
            <a:r>
              <a:rPr lang="ar" b="0" i="0" u="none" baseline="30000" dirty="0">
                <a:latin typeface="+mn-lt"/>
              </a:rPr>
              <a:t>1</a:t>
            </a:r>
            <a:r>
              <a:rPr lang="ar" b="0" i="0" u="none" baseline="0" dirty="0">
                <a:latin typeface="+mn-lt"/>
              </a:rPr>
              <a:t> والتوجيه بشأن تطوير خطة وطنية للنشر والتطعيم (</a:t>
            </a:r>
            <a:r>
              <a:rPr lang="ar" b="0" i="0" u="none" baseline="0" dirty="0">
                <a:latin typeface="+mn-lt"/>
                <a:hlinkClick r:id="rId7">
                  <a:extLst>
                    <a:ext uri="{A12FA001-AC4F-418D-AE19-62706E023703}">
                      <ahyp:hlinkClr xmlns:ahyp="http://schemas.microsoft.com/office/drawing/2018/hyperlinkcolor" val="tx"/>
                    </a:ext>
                  </a:extLst>
                </a:hlinkClick>
              </a:rPr>
              <a:t>NDVP</a:t>
            </a:r>
            <a:r>
              <a:rPr lang="ar" b="0" i="0" u="none" baseline="0" dirty="0">
                <a:latin typeface="+mn-lt"/>
              </a:rPr>
              <a:t>)</a:t>
            </a:r>
            <a:r>
              <a:rPr lang="ar" b="0" i="0" u="none" baseline="30000" dirty="0">
                <a:latin typeface="+mn-lt"/>
              </a:rPr>
              <a:t> 2</a:t>
            </a:r>
            <a:r>
              <a:rPr lang="ar" sz="1400" b="0" i="0" u="none" baseline="0" dirty="0"/>
              <a:t>،</a:t>
            </a:r>
            <a:endParaRPr lang="ar" dirty="0">
              <a:latin typeface="+mn-lt"/>
            </a:endParaRPr>
          </a:p>
          <a:p>
            <a:pPr lvl="1" algn="r" rtl="1">
              <a:spcBef>
                <a:spcPct val="30000"/>
              </a:spcBef>
            </a:pPr>
            <a:r>
              <a:rPr lang="ar" b="0" i="0" u="none" baseline="0" dirty="0">
                <a:latin typeface="+mn-lt"/>
                <a:hlinkClick r:id="rId8">
                  <a:extLst>
                    <a:ext uri="{A12FA001-AC4F-418D-AE19-62706E023703}">
                      <ahyp:hlinkClr xmlns:ahyp="http://schemas.microsoft.com/office/drawing/2018/hyperlinkcolor" val="tx"/>
                    </a:ext>
                  </a:extLst>
                </a:hlinkClick>
              </a:rPr>
              <a:t>التدريب على التطعيم ضد كوفيد-19 </a:t>
            </a:r>
            <a:r>
              <a:rPr lang="ar" b="0" i="0" u="none" baseline="0" dirty="0">
                <a:latin typeface="+mn-lt"/>
              </a:rPr>
              <a:t>للعاملين في مجال الرعاية الصحية</a:t>
            </a:r>
            <a:r>
              <a:rPr lang="ar" b="0" i="0" u="none" baseline="30000" dirty="0">
                <a:latin typeface="+mn-lt"/>
              </a:rPr>
              <a:t>3</a:t>
            </a:r>
            <a:r>
              <a:rPr lang="ar" b="0" i="0" u="none" baseline="0" dirty="0">
                <a:latin typeface="+mn-lt"/>
              </a:rPr>
              <a:t>، </a:t>
            </a:r>
          </a:p>
          <a:p>
            <a:pPr lvl="1" algn="r" rtl="1">
              <a:spcBef>
                <a:spcPct val="30000"/>
              </a:spcBef>
            </a:pPr>
            <a:r>
              <a:rPr lang="ar" b="0" i="0" u="none" baseline="0" dirty="0">
                <a:latin typeface="+mn-lt"/>
              </a:rPr>
              <a:t>التوجيه والموارد المتاحة على </a:t>
            </a:r>
            <a:r>
              <a:rPr lang="ar" b="0" i="0" u="none" baseline="0" dirty="0">
                <a:latin typeface="+mn-lt"/>
                <a:hlinkClick r:id="rId9">
                  <a:extLst>
                    <a:ext uri="{A12FA001-AC4F-418D-AE19-62706E023703}">
                      <ahyp:hlinkClr xmlns:ahyp="http://schemas.microsoft.com/office/drawing/2018/hyperlinkcolor" val="tx"/>
                    </a:ext>
                  </a:extLst>
                </a:hlinkClick>
              </a:rPr>
              <a:t>صفحة الويب الخاصة بالاستعداد القطري والتسليم التابعة لمنظمة الصحة العالمية</a:t>
            </a:r>
            <a:r>
              <a:rPr lang="ar" b="0" i="0" u="none" baseline="30000" dirty="0">
                <a:latin typeface="+mn-lt"/>
              </a:rPr>
              <a:t>4</a:t>
            </a:r>
            <a:r>
              <a:rPr lang="ar" sz="1400" b="0" i="0" u="none" baseline="0" dirty="0"/>
              <a:t>، </a:t>
            </a:r>
            <a:r>
              <a:rPr lang="ar" b="0" i="0" u="none" baseline="0" dirty="0">
                <a:latin typeface="+mn-lt"/>
              </a:rPr>
              <a:t> </a:t>
            </a:r>
            <a:r>
              <a:rPr lang="ar" sz="1400" b="0" i="0" u="none" baseline="0" dirty="0"/>
              <a:t>و</a:t>
            </a:r>
            <a:endParaRPr lang="ar" dirty="0">
              <a:latin typeface="+mn-lt"/>
            </a:endParaRPr>
          </a:p>
          <a:p>
            <a:pPr lvl="1" algn="r" rtl="1">
              <a:spcBef>
                <a:spcPct val="30000"/>
              </a:spcBef>
            </a:pPr>
            <a:r>
              <a:rPr lang="ar" b="0" i="0" u="none" baseline="0" dirty="0">
                <a:hlinkClick r:id="rId10">
                  <a:extLst>
                    <a:ext uri="{A12FA001-AC4F-418D-AE19-62706E023703}">
                      <ahyp:hlinkClr xmlns:ahyp="http://schemas.microsoft.com/office/drawing/2018/hyperlinkcolor" val="tx"/>
                    </a:ext>
                  </a:extLst>
                </a:hlinkClick>
              </a:rPr>
              <a:t>التدريب على تخزين ونقل والتعامل مع لقاح فايزر-بيونتيك المضاد لكوفيد-19 </a:t>
            </a:r>
            <a:r>
              <a:rPr lang="ar" b="0" i="0" u="none" baseline="0" dirty="0">
                <a:latin typeface="+mn-lt"/>
              </a:rPr>
              <a:t>كوميرناتي® (توزيناميران)</a:t>
            </a:r>
            <a:r>
              <a:rPr lang="ar" sz="1400" b="0" i="0" u="none" baseline="30000" dirty="0"/>
              <a:t>5</a:t>
            </a:r>
            <a:endParaRPr lang="ar" dirty="0">
              <a:latin typeface="+mn-lt"/>
            </a:endParaRPr>
          </a:p>
        </p:txBody>
      </p:sp>
      <p:grpSp>
        <p:nvGrpSpPr>
          <p:cNvPr id="29" name="CustomIcon">
            <a:extLst>
              <a:ext uri="{FF2B5EF4-FFF2-40B4-BE49-F238E27FC236}">
                <a16:creationId xmlns:a16="http://schemas.microsoft.com/office/drawing/2014/main" id="{DFF6E28C-B99D-4773-8224-F2A093778BC3}"/>
              </a:ext>
            </a:extLst>
          </p:cNvPr>
          <p:cNvGrpSpPr>
            <a:grpSpLocks/>
          </p:cNvGrpSpPr>
          <p:nvPr>
            <p:custDataLst>
              <p:tags r:id="rId3"/>
            </p:custDataLst>
          </p:nvPr>
        </p:nvGrpSpPr>
        <p:grpSpPr>
          <a:xfrm>
            <a:off x="818136" y="1128289"/>
            <a:ext cx="1955794" cy="1955794"/>
            <a:chOff x="-200025" y="-207010"/>
            <a:chExt cx="1019810" cy="1019810"/>
          </a:xfrm>
        </p:grpSpPr>
        <p:sp>
          <p:nvSpPr>
            <p:cNvPr id="26" name="Oval 25">
              <a:extLst>
                <a:ext uri="{FF2B5EF4-FFF2-40B4-BE49-F238E27FC236}">
                  <a16:creationId xmlns:a16="http://schemas.microsoft.com/office/drawing/2014/main" id="{4CCB1019-C0B8-480D-ADFA-597F407D4636}"/>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err="1">
                <a:solidFill>
                  <a:schemeClr val="bg1"/>
                </a:solidFill>
              </a:endParaRPr>
            </a:p>
          </p:txBody>
        </p:sp>
        <p:pic>
          <p:nvPicPr>
            <p:cNvPr id="28" name="Graphic 27">
              <a:extLst>
                <a:ext uri="{FF2B5EF4-FFF2-40B4-BE49-F238E27FC236}">
                  <a16:creationId xmlns:a16="http://schemas.microsoft.com/office/drawing/2014/main" id="{6F2EB5DD-D055-4201-B930-D6D7E35BFA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
        <p:nvSpPr>
          <p:cNvPr id="11" name="Rectangle 10"/>
          <p:cNvSpPr/>
          <p:nvPr/>
        </p:nvSpPr>
        <p:spPr>
          <a:xfrm>
            <a:off x="217043" y="3455499"/>
            <a:ext cx="3011424" cy="3167534"/>
          </a:xfrm>
          <a:prstGeom prst="rect">
            <a:avLst/>
          </a:prstGeom>
          <a:ln>
            <a:solidFill>
              <a:schemeClr val="bg2">
                <a:lumMod val="50000"/>
              </a:schemeClr>
            </a:solidFill>
          </a:ln>
        </p:spPr>
        <p:txBody>
          <a:bodyPr wrap="square">
            <a:spAutoFit/>
          </a:bodyPr>
          <a:lstStyle/>
          <a:p>
            <a:pPr algn="r" rtl="1">
              <a:spcBef>
                <a:spcPts val="300"/>
              </a:spcBef>
              <a:spcAft>
                <a:spcPts val="300"/>
              </a:spcAft>
            </a:pPr>
            <a:r>
              <a:rPr lang="ar" sz="1400" b="0" i="0" u="none" baseline="30000"/>
              <a:t>1</a:t>
            </a:r>
            <a:r>
              <a:rPr lang="ar" sz="1400" b="0" i="0" u="none" baseline="0">
                <a:hlinkClick r:id="rId6">
                  <a:extLst>
                    <a:ext uri="{A12FA001-AC4F-418D-AE19-62706E023703}">
                      <ahyp:hlinkClr xmlns:ahyp="http://schemas.microsoft.com/office/drawing/2018/hyperlinkcolor" val="tx"/>
                    </a:ext>
                  </a:extLst>
                </a:hlinkClick>
              </a:rPr>
              <a:t>https://openwho.org/courses/covid-19-ndvp-en</a:t>
            </a:r>
            <a:endParaRPr lang="ar" sz="1400" dirty="0"/>
          </a:p>
          <a:p>
            <a:pPr algn="r" rtl="1">
              <a:spcBef>
                <a:spcPts val="300"/>
              </a:spcBef>
              <a:spcAft>
                <a:spcPts val="300"/>
              </a:spcAft>
            </a:pPr>
            <a:r>
              <a:rPr lang="ar" sz="1300" b="0" i="0" u="none" baseline="30000"/>
              <a:t>2</a:t>
            </a:r>
            <a:r>
              <a:rPr lang="ar" sz="1400" b="0" i="0" u="none" baseline="0">
                <a:hlinkClick r:id="rId7">
                  <a:extLst>
                    <a:ext uri="{A12FA001-AC4F-418D-AE19-62706E023703}">
                      <ahyp:hlinkClr xmlns:ahyp="http://schemas.microsoft.com/office/drawing/2018/hyperlinkcolor" val="tx"/>
                    </a:ext>
                  </a:extLst>
                </a:hlinkClick>
              </a:rPr>
              <a:t>https://www.who.int/publications/i/item/WHO-2019-nCoV-Vaccine-deployment-2021.1-eng</a:t>
            </a:r>
            <a:endParaRPr lang="ar" sz="1300" baseline="30000" dirty="0"/>
          </a:p>
          <a:p>
            <a:pPr algn="r" rtl="1">
              <a:spcBef>
                <a:spcPts val="300"/>
              </a:spcBef>
              <a:spcAft>
                <a:spcPts val="300"/>
              </a:spcAft>
            </a:pPr>
            <a:r>
              <a:rPr lang="ar" sz="1300" b="0" i="0" u="none" baseline="30000"/>
              <a:t>3</a:t>
            </a:r>
            <a:r>
              <a:rPr lang="ar" sz="1400" b="0" i="0" u="none" baseline="0">
                <a:hlinkClick r:id="rId8">
                  <a:extLst>
                    <a:ext uri="{A12FA001-AC4F-418D-AE19-62706E023703}">
                      <ahyp:hlinkClr xmlns:ahyp="http://schemas.microsoft.com/office/drawing/2018/hyperlinkcolor" val="tx"/>
                    </a:ext>
                  </a:extLst>
                </a:hlinkClick>
              </a:rPr>
              <a:t>https://openwho.org/courses/covid-19-vaccination-healthworkers-en</a:t>
            </a:r>
            <a:endParaRPr lang="ar" sz="1400" dirty="0"/>
          </a:p>
          <a:p>
            <a:pPr algn="r" rtl="1">
              <a:spcBef>
                <a:spcPts val="300"/>
              </a:spcBef>
              <a:spcAft>
                <a:spcPts val="300"/>
              </a:spcAft>
            </a:pPr>
            <a:r>
              <a:rPr lang="ar" sz="1300" b="0" i="0" u="none" baseline="30000"/>
              <a:t>4</a:t>
            </a:r>
            <a:r>
              <a:rPr lang="ar" sz="1400" b="0" i="0" u="none" baseline="0">
                <a:hlinkClick r:id="rId9">
                  <a:extLst>
                    <a:ext uri="{A12FA001-AC4F-418D-AE19-62706E023703}">
                      <ahyp:hlinkClr xmlns:ahyp="http://schemas.microsoft.com/office/drawing/2018/hyperlinkcolor" val="tx"/>
                    </a:ext>
                  </a:extLst>
                </a:hlinkClick>
              </a:rPr>
              <a:t>https://www.who.int/initiatives/act-accelerator/covax/covid-19-vaccine-country-readiness-and-delivery</a:t>
            </a:r>
            <a:endParaRPr lang="ar" sz="1400" dirty="0"/>
          </a:p>
          <a:p>
            <a:pPr algn="r" rtl="1">
              <a:spcBef>
                <a:spcPts val="300"/>
              </a:spcBef>
              <a:spcAft>
                <a:spcPts val="300"/>
              </a:spcAft>
            </a:pPr>
            <a:r>
              <a:rPr lang="ar" sz="1400" b="0" i="0" u="none" baseline="30000">
                <a:hlinkClick r:id="rId10">
                  <a:extLst>
                    <a:ext uri="{A12FA001-AC4F-418D-AE19-62706E023703}">
                      <ahyp:hlinkClr xmlns:ahyp="http://schemas.microsoft.com/office/drawing/2018/hyperlinkcolor" val="tx"/>
                    </a:ext>
                  </a:extLst>
                </a:hlinkClick>
              </a:rPr>
              <a:t>5</a:t>
            </a:r>
            <a:r>
              <a:rPr lang="ar" sz="1400" b="0" i="0" u="none" baseline="0">
                <a:hlinkClick r:id="rId10">
                  <a:extLst>
                    <a:ext uri="{A12FA001-AC4F-418D-AE19-62706E023703}">
                      <ahyp:hlinkClr xmlns:ahyp="http://schemas.microsoft.com/office/drawing/2018/hyperlinkcolor" val="tx"/>
                    </a:ext>
                  </a:extLst>
                </a:hlinkClick>
              </a:rPr>
              <a:t>pfizer-specific-training_full-deck_19aug.pdf (who.int)</a:t>
            </a:r>
            <a:endParaRPr lang="ar" sz="1300" dirty="0"/>
          </a:p>
          <a:p>
            <a:endParaRPr lang="ar" sz="1400" baseline="30000" dirty="0"/>
          </a:p>
        </p:txBody>
      </p:sp>
    </p:spTree>
    <p:extLst>
      <p:ext uri="{BB962C8B-B14F-4D97-AF65-F5344CB8AC3E}">
        <p14:creationId xmlns:p14="http://schemas.microsoft.com/office/powerpoint/2010/main" val="96016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E21B-3102-458D-BD32-7904D214D581}"/>
              </a:ext>
            </a:extLst>
          </p:cNvPr>
          <p:cNvSpPr>
            <a:spLocks noGrp="1"/>
          </p:cNvSpPr>
          <p:nvPr>
            <p:ph type="title"/>
          </p:nvPr>
        </p:nvSpPr>
        <p:spPr/>
        <p:txBody>
          <a:bodyPr/>
          <a:lstStyle/>
          <a:p>
            <a:pPr algn="r" rtl="1"/>
            <a:r>
              <a:rPr lang="ar" sz="2400" b="1" i="0" u="none" baseline="0"/>
              <a:t>القبول والإقبال على اللقاح</a:t>
            </a:r>
          </a:p>
        </p:txBody>
      </p:sp>
      <p:sp>
        <p:nvSpPr>
          <p:cNvPr id="8" name="TextBox 7">
            <a:extLst>
              <a:ext uri="{FF2B5EF4-FFF2-40B4-BE49-F238E27FC236}">
                <a16:creationId xmlns:a16="http://schemas.microsoft.com/office/drawing/2014/main" id="{D03F58A0-1080-442F-A6BB-9FFC5AAE68FD}"/>
              </a:ext>
            </a:extLst>
          </p:cNvPr>
          <p:cNvSpPr txBox="1"/>
          <p:nvPr/>
        </p:nvSpPr>
        <p:spPr>
          <a:xfrm>
            <a:off x="554736" y="1055064"/>
            <a:ext cx="2275550"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t>السمة</a:t>
            </a:r>
          </a:p>
        </p:txBody>
      </p:sp>
      <p:sp>
        <p:nvSpPr>
          <p:cNvPr id="10" name="TextBox 9">
            <a:extLst>
              <a:ext uri="{FF2B5EF4-FFF2-40B4-BE49-F238E27FC236}">
                <a16:creationId xmlns:a16="http://schemas.microsoft.com/office/drawing/2014/main" id="{45D3C7DA-0FA6-4E1B-9994-558405DDEEC7}"/>
              </a:ext>
            </a:extLst>
          </p:cNvPr>
          <p:cNvSpPr txBox="1">
            <a:spLocks/>
          </p:cNvSpPr>
          <p:nvPr/>
        </p:nvSpPr>
        <p:spPr>
          <a:xfrm>
            <a:off x="3019426" y="1024286"/>
            <a:ext cx="8615362" cy="27699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t>الرسائل الرئيسية</a:t>
            </a:r>
          </a:p>
        </p:txBody>
      </p:sp>
      <p:grpSp>
        <p:nvGrpSpPr>
          <p:cNvPr id="28" name="Group 27">
            <a:extLst>
              <a:ext uri="{FF2B5EF4-FFF2-40B4-BE49-F238E27FC236}">
                <a16:creationId xmlns:a16="http://schemas.microsoft.com/office/drawing/2014/main" id="{F7FC4552-5B0F-4768-997F-E16FA367BBED}"/>
              </a:ext>
            </a:extLst>
          </p:cNvPr>
          <p:cNvGrpSpPr/>
          <p:nvPr/>
        </p:nvGrpSpPr>
        <p:grpSpPr>
          <a:xfrm>
            <a:off x="554736" y="1371389"/>
            <a:ext cx="11080052" cy="738664"/>
            <a:chOff x="554736" y="1533314"/>
            <a:chExt cx="11080052" cy="738664"/>
          </a:xfrm>
        </p:grpSpPr>
        <p:sp>
          <p:nvSpPr>
            <p:cNvPr id="9" name="TextBox 8">
              <a:extLst>
                <a:ext uri="{FF2B5EF4-FFF2-40B4-BE49-F238E27FC236}">
                  <a16:creationId xmlns:a16="http://schemas.microsoft.com/office/drawing/2014/main" id="{9983B8BB-D3D6-43A3-8007-846D8793F352}"/>
                </a:ext>
              </a:extLst>
            </p:cNvPr>
            <p:cNvSpPr txBox="1"/>
            <p:nvPr/>
          </p:nvSpPr>
          <p:spPr>
            <a:xfrm>
              <a:off x="554736" y="1533314"/>
              <a:ext cx="227555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t>فوائد اللقاح</a:t>
              </a:r>
            </a:p>
          </p:txBody>
        </p:sp>
        <p:sp>
          <p:nvSpPr>
            <p:cNvPr id="11" name="TextBox 10">
              <a:extLst>
                <a:ext uri="{FF2B5EF4-FFF2-40B4-BE49-F238E27FC236}">
                  <a16:creationId xmlns:a16="http://schemas.microsoft.com/office/drawing/2014/main" id="{6C543C4B-71ED-429E-ACF9-746472CCA4B4}"/>
                </a:ext>
              </a:extLst>
            </p:cNvPr>
            <p:cNvSpPr txBox="1">
              <a:spLocks/>
            </p:cNvSpPr>
            <p:nvPr/>
          </p:nvSpPr>
          <p:spPr>
            <a:xfrm>
              <a:off x="3019426" y="1533314"/>
              <a:ext cx="8615362"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0" i="0" u="none" baseline="0"/>
                <a:t>لقاح كوفيد-19 طريقة آمنة لحماية نفسك من مرض فيروس كورونا. في التجارب السريرية، كانت فعالية اللقاح لدى الأشخاص المصابين أو غير المصابين بعدوى سابقة بفيروس SARS-CoV-2 والذين تلقوا جرعتين من اللقاح حوالي 95%.</a:t>
              </a:r>
            </a:p>
          </p:txBody>
        </p:sp>
      </p:grpSp>
      <p:cxnSp>
        <p:nvCxnSpPr>
          <p:cNvPr id="17" name="LineContentSeparatorStrong 17">
            <a:extLst>
              <a:ext uri="{FF2B5EF4-FFF2-40B4-BE49-F238E27FC236}">
                <a16:creationId xmlns:a16="http://schemas.microsoft.com/office/drawing/2014/main" id="{FDE635FD-8E82-4D11-A5E8-2DF3C3990AB3}"/>
              </a:ext>
            </a:extLst>
          </p:cNvPr>
          <p:cNvCxnSpPr>
            <a:cxnSpLocks/>
          </p:cNvCxnSpPr>
          <p:nvPr>
            <p:custDataLst>
              <p:tags r:id="rId1"/>
            </p:custDataLst>
          </p:nvPr>
        </p:nvCxnSpPr>
        <p:spPr>
          <a:xfrm>
            <a:off x="554736" y="1326685"/>
            <a:ext cx="11080052"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8E457444-2B7E-4AAC-A1DB-A516C69EC94E}"/>
              </a:ext>
            </a:extLst>
          </p:cNvPr>
          <p:cNvGrpSpPr/>
          <p:nvPr/>
        </p:nvGrpSpPr>
        <p:grpSpPr>
          <a:xfrm>
            <a:off x="554736" y="2423069"/>
            <a:ext cx="11080052" cy="984885"/>
            <a:chOff x="554736" y="2446075"/>
            <a:chExt cx="11080052" cy="984885"/>
          </a:xfrm>
        </p:grpSpPr>
        <p:sp>
          <p:nvSpPr>
            <p:cNvPr id="20" name="TextBox 19">
              <a:extLst>
                <a:ext uri="{FF2B5EF4-FFF2-40B4-BE49-F238E27FC236}">
                  <a16:creationId xmlns:a16="http://schemas.microsoft.com/office/drawing/2014/main" id="{BC0E803C-2B8C-45C5-AEB6-FEB4A0EC9A9B}"/>
                </a:ext>
              </a:extLst>
            </p:cNvPr>
            <p:cNvSpPr txBox="1"/>
            <p:nvPr/>
          </p:nvSpPr>
          <p:spPr>
            <a:xfrm>
              <a:off x="554736" y="2446075"/>
              <a:ext cx="227555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t>الأهلية</a:t>
              </a:r>
            </a:p>
          </p:txBody>
        </p:sp>
        <p:sp>
          <p:nvSpPr>
            <p:cNvPr id="21" name="TextBox 20">
              <a:extLst>
                <a:ext uri="{FF2B5EF4-FFF2-40B4-BE49-F238E27FC236}">
                  <a16:creationId xmlns:a16="http://schemas.microsoft.com/office/drawing/2014/main" id="{341E1E1A-FBCD-46D3-A9AF-ED0223DDD25C}"/>
                </a:ext>
              </a:extLst>
            </p:cNvPr>
            <p:cNvSpPr txBox="1">
              <a:spLocks/>
            </p:cNvSpPr>
            <p:nvPr/>
          </p:nvSpPr>
          <p:spPr>
            <a:xfrm>
              <a:off x="3019426" y="2446075"/>
              <a:ext cx="8615362" cy="98488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0" i="0" u="none" baseline="0"/>
                <a:t>نظرًا لمحدودية توافر لقاح كوفيد-19، تحتاج البلدان إلى إعطاء الأولوية للمجموعات لتلقي اللقاحات أولاً بما يتماشى مع توصيات مجموعة الخبراء الاستشارية الاستراتيجية SAGE أو احتياجات الدولة. قد تشمل المجموعات ذات الأولوية للتحصين العاملين في مجال الرعاية الصحية وكبار السن والأشخاص المصابين بأمراض صحية مزمنة وغيرهم من العاملين الأساسيين.</a:t>
              </a:r>
            </a:p>
          </p:txBody>
        </p:sp>
      </p:grpSp>
      <p:grpSp>
        <p:nvGrpSpPr>
          <p:cNvPr id="30" name="Group 29">
            <a:extLst>
              <a:ext uri="{FF2B5EF4-FFF2-40B4-BE49-F238E27FC236}">
                <a16:creationId xmlns:a16="http://schemas.microsoft.com/office/drawing/2014/main" id="{E5ED160D-58FB-4198-B9D9-DABB227CB731}"/>
              </a:ext>
            </a:extLst>
          </p:cNvPr>
          <p:cNvGrpSpPr/>
          <p:nvPr/>
        </p:nvGrpSpPr>
        <p:grpSpPr>
          <a:xfrm>
            <a:off x="554736" y="3720970"/>
            <a:ext cx="11080052" cy="738664"/>
            <a:chOff x="554736" y="3665275"/>
            <a:chExt cx="11080052" cy="738664"/>
          </a:xfrm>
        </p:grpSpPr>
        <p:sp>
          <p:nvSpPr>
            <p:cNvPr id="22" name="TextBox 21">
              <a:extLst>
                <a:ext uri="{FF2B5EF4-FFF2-40B4-BE49-F238E27FC236}">
                  <a16:creationId xmlns:a16="http://schemas.microsoft.com/office/drawing/2014/main" id="{A65D0B71-4E8E-4CA8-8975-F240CA3722AC}"/>
                </a:ext>
              </a:extLst>
            </p:cNvPr>
            <p:cNvSpPr txBox="1"/>
            <p:nvPr/>
          </p:nvSpPr>
          <p:spPr>
            <a:xfrm>
              <a:off x="554736" y="3665275"/>
              <a:ext cx="2275550"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t>موارد المجتمع الموثوقة</a:t>
              </a:r>
            </a:p>
          </p:txBody>
        </p:sp>
        <p:sp>
          <p:nvSpPr>
            <p:cNvPr id="23" name="TextBox 22">
              <a:extLst>
                <a:ext uri="{FF2B5EF4-FFF2-40B4-BE49-F238E27FC236}">
                  <a16:creationId xmlns:a16="http://schemas.microsoft.com/office/drawing/2014/main" id="{692C50DA-72F5-41F2-A513-1984DCFBF479}"/>
                </a:ext>
              </a:extLst>
            </p:cNvPr>
            <p:cNvSpPr txBox="1">
              <a:spLocks/>
            </p:cNvSpPr>
            <p:nvPr/>
          </p:nvSpPr>
          <p:spPr>
            <a:xfrm>
              <a:off x="3019426" y="3665275"/>
              <a:ext cx="8615362"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0" i="0" u="none" baseline="0"/>
                <a:t>إذا كانت لديك أسئلة حول لقاح كوفيد-19، اتصل بالمنشأة الصحية المحلية. يمكنك الحصول على أحدث المعلومات حول شرح لقاح فايزر-بيونتيك المضاد لكوفيد-19 المتاح على: </a:t>
              </a:r>
              <a:r>
                <a:rPr lang="ar" b="0" i="0" u="sng" baseline="0">
                  <a:hlinkClick r:id="rId8"/>
                </a:rPr>
                <a:t>https://www.who.int/tools/covid-19-vaccine-introduction-toolkit</a:t>
              </a:r>
              <a:r>
                <a:rPr lang="ar" b="0" i="0" u="none" baseline="0"/>
                <a:t> </a:t>
              </a:r>
            </a:p>
          </p:txBody>
        </p:sp>
      </p:grpSp>
      <p:grpSp>
        <p:nvGrpSpPr>
          <p:cNvPr id="31" name="Group 30">
            <a:extLst>
              <a:ext uri="{FF2B5EF4-FFF2-40B4-BE49-F238E27FC236}">
                <a16:creationId xmlns:a16="http://schemas.microsoft.com/office/drawing/2014/main" id="{0AA60AC7-B608-433B-A4E3-AD061C1DCEB8}"/>
              </a:ext>
            </a:extLst>
          </p:cNvPr>
          <p:cNvGrpSpPr/>
          <p:nvPr/>
        </p:nvGrpSpPr>
        <p:grpSpPr>
          <a:xfrm>
            <a:off x="554736" y="4587984"/>
            <a:ext cx="11080052" cy="492443"/>
            <a:chOff x="554736" y="4671417"/>
            <a:chExt cx="11080052" cy="492443"/>
          </a:xfrm>
        </p:grpSpPr>
        <p:sp>
          <p:nvSpPr>
            <p:cNvPr id="24" name="TextBox 23">
              <a:extLst>
                <a:ext uri="{FF2B5EF4-FFF2-40B4-BE49-F238E27FC236}">
                  <a16:creationId xmlns:a16="http://schemas.microsoft.com/office/drawing/2014/main" id="{18666D5F-2C9E-4EAE-9550-0510423BAA0B}"/>
                </a:ext>
              </a:extLst>
            </p:cNvPr>
            <p:cNvSpPr txBox="1"/>
            <p:nvPr/>
          </p:nvSpPr>
          <p:spPr>
            <a:xfrm>
              <a:off x="554736" y="4671417"/>
              <a:ext cx="227555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t>المتابعة</a:t>
              </a:r>
            </a:p>
          </p:txBody>
        </p:sp>
        <p:sp>
          <p:nvSpPr>
            <p:cNvPr id="25" name="TextBox 24">
              <a:extLst>
                <a:ext uri="{FF2B5EF4-FFF2-40B4-BE49-F238E27FC236}">
                  <a16:creationId xmlns:a16="http://schemas.microsoft.com/office/drawing/2014/main" id="{145E6A4D-76DB-402A-80AB-442FA0231C24}"/>
                </a:ext>
              </a:extLst>
            </p:cNvPr>
            <p:cNvSpPr txBox="1">
              <a:spLocks/>
            </p:cNvSpPr>
            <p:nvPr/>
          </p:nvSpPr>
          <p:spPr>
            <a:xfrm>
              <a:off x="3019426" y="4671417"/>
              <a:ext cx="8615362"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0" i="0" u="none" baseline="0"/>
                <a:t>من المهم أن يتلقى متلقيي اللقاح الجرعة الثانية من اللقاح بعد الجرعة الأولى بمدة 21-28 يومًا، ويتم ذلك خلال ستة أسابيع. كلا الجرعتين ضروريتان لضمان الحماية.</a:t>
              </a:r>
            </a:p>
          </p:txBody>
        </p:sp>
      </p:grpSp>
      <p:grpSp>
        <p:nvGrpSpPr>
          <p:cNvPr id="32" name="Group 31">
            <a:extLst>
              <a:ext uri="{FF2B5EF4-FFF2-40B4-BE49-F238E27FC236}">
                <a16:creationId xmlns:a16="http://schemas.microsoft.com/office/drawing/2014/main" id="{45F377E7-FBD6-4634-A01E-533182203B98}"/>
              </a:ext>
            </a:extLst>
          </p:cNvPr>
          <p:cNvGrpSpPr/>
          <p:nvPr/>
        </p:nvGrpSpPr>
        <p:grpSpPr>
          <a:xfrm>
            <a:off x="554736" y="5393441"/>
            <a:ext cx="11080052" cy="738664"/>
            <a:chOff x="554736" y="5622041"/>
            <a:chExt cx="11080052" cy="738664"/>
          </a:xfrm>
        </p:grpSpPr>
        <p:sp>
          <p:nvSpPr>
            <p:cNvPr id="26" name="TextBox 25">
              <a:extLst>
                <a:ext uri="{FF2B5EF4-FFF2-40B4-BE49-F238E27FC236}">
                  <a16:creationId xmlns:a16="http://schemas.microsoft.com/office/drawing/2014/main" id="{339D9A5A-79B1-4D08-8F33-86F5741470BE}"/>
                </a:ext>
              </a:extLst>
            </p:cNvPr>
            <p:cNvSpPr txBox="1"/>
            <p:nvPr/>
          </p:nvSpPr>
          <p:spPr>
            <a:xfrm>
              <a:off x="554736" y="5622041"/>
              <a:ext cx="2275550"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t>الحماية من كوفيد-19</a:t>
              </a:r>
            </a:p>
          </p:txBody>
        </p:sp>
        <p:sp>
          <p:nvSpPr>
            <p:cNvPr id="27" name="TextBox 26">
              <a:extLst>
                <a:ext uri="{FF2B5EF4-FFF2-40B4-BE49-F238E27FC236}">
                  <a16:creationId xmlns:a16="http://schemas.microsoft.com/office/drawing/2014/main" id="{74DE8B9F-0E15-4F0B-A3A3-144727F9866B}"/>
                </a:ext>
              </a:extLst>
            </p:cNvPr>
            <p:cNvSpPr txBox="1">
              <a:spLocks/>
            </p:cNvSpPr>
            <p:nvPr/>
          </p:nvSpPr>
          <p:spPr>
            <a:xfrm>
              <a:off x="3019426" y="5622041"/>
              <a:ext cx="8615362"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0" i="0" u="none" baseline="0"/>
                <a:t>التطعيم هو وسيلة مهمة لتقليل خطر الإصابة بكوفيد-19. يجب أن يستمر متلقيي اللقاح، قبل التطعيم وأثناءه وبعده، في ارتداء القناع، واحترام مسافة التباعد الجسدية، وغسل اليدين بانتظام.</a:t>
              </a:r>
            </a:p>
          </p:txBody>
        </p:sp>
      </p:grpSp>
      <p:cxnSp>
        <p:nvCxnSpPr>
          <p:cNvPr id="33" name="LineContentSeparatorDefault 33">
            <a:extLst>
              <a:ext uri="{FF2B5EF4-FFF2-40B4-BE49-F238E27FC236}">
                <a16:creationId xmlns:a16="http://schemas.microsoft.com/office/drawing/2014/main" id="{858F2937-D03F-4FCC-9F11-A34E89647447}"/>
              </a:ext>
            </a:extLst>
          </p:cNvPr>
          <p:cNvCxnSpPr>
            <a:cxnSpLocks/>
          </p:cNvCxnSpPr>
          <p:nvPr>
            <p:custDataLst>
              <p:tags r:id="rId2"/>
            </p:custDataLst>
          </p:nvPr>
        </p:nvCxnSpPr>
        <p:spPr>
          <a:xfrm>
            <a:off x="547688" y="2266561"/>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LineContentSeparatorDefault 33">
            <a:extLst>
              <a:ext uri="{FF2B5EF4-FFF2-40B4-BE49-F238E27FC236}">
                <a16:creationId xmlns:a16="http://schemas.microsoft.com/office/drawing/2014/main" id="{C724AD30-1610-4B56-AA27-B3E68A3699FC}"/>
              </a:ext>
            </a:extLst>
          </p:cNvPr>
          <p:cNvCxnSpPr>
            <a:cxnSpLocks/>
          </p:cNvCxnSpPr>
          <p:nvPr>
            <p:custDataLst>
              <p:tags r:id="rId3"/>
            </p:custDataLst>
          </p:nvPr>
        </p:nvCxnSpPr>
        <p:spPr>
          <a:xfrm>
            <a:off x="547688" y="3564462"/>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LineContentSeparatorDefault 33">
            <a:extLst>
              <a:ext uri="{FF2B5EF4-FFF2-40B4-BE49-F238E27FC236}">
                <a16:creationId xmlns:a16="http://schemas.microsoft.com/office/drawing/2014/main" id="{CA2030F8-4E5A-4B6E-A2AB-F694E40CC672}"/>
              </a:ext>
            </a:extLst>
          </p:cNvPr>
          <p:cNvCxnSpPr>
            <a:cxnSpLocks/>
          </p:cNvCxnSpPr>
          <p:nvPr>
            <p:custDataLst>
              <p:tags r:id="rId4"/>
            </p:custDataLst>
          </p:nvPr>
        </p:nvCxnSpPr>
        <p:spPr>
          <a:xfrm>
            <a:off x="547688" y="4431476"/>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LineContentSeparatorDefault 33">
            <a:extLst>
              <a:ext uri="{FF2B5EF4-FFF2-40B4-BE49-F238E27FC236}">
                <a16:creationId xmlns:a16="http://schemas.microsoft.com/office/drawing/2014/main" id="{5ADC2DCA-B8FE-41B6-A3FE-595B517E9D5B}"/>
              </a:ext>
            </a:extLst>
          </p:cNvPr>
          <p:cNvCxnSpPr>
            <a:cxnSpLocks/>
          </p:cNvCxnSpPr>
          <p:nvPr>
            <p:custDataLst>
              <p:tags r:id="rId5"/>
            </p:custDataLst>
          </p:nvPr>
        </p:nvCxnSpPr>
        <p:spPr>
          <a:xfrm>
            <a:off x="547688" y="5236935"/>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453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545D0B-DDCC-4076-9586-1CBA136EA13F}"/>
              </a:ext>
            </a:extLst>
          </p:cNvPr>
          <p:cNvSpPr>
            <a:spLocks noGrp="1"/>
          </p:cNvSpPr>
          <p:nvPr>
            <p:ph type="subTitle" idx="1"/>
          </p:nvPr>
        </p:nvSpPr>
        <p:spPr>
          <a:xfrm>
            <a:off x="638626" y="2963004"/>
            <a:ext cx="11082528" cy="276999"/>
          </a:xfrm>
        </p:spPr>
        <p:txBody>
          <a:bodyPr/>
          <a:lstStyle/>
          <a:p>
            <a:pPr algn="r" rtl="1"/>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ترجمة  </a:t>
            </a:r>
            <a:r>
              <a:rPr lang="en-US" sz="1800" dirty="0">
                <a:solidFill>
                  <a:srgbClr val="000000"/>
                </a:solidFill>
                <a:effectLst/>
                <a:latin typeface="Times New Roman" panose="02020603050405020304" pitchFamily="18" charset="0"/>
                <a:ea typeface="Times New Roman" panose="02020603050405020304" pitchFamily="18" charset="0"/>
              </a:rPr>
              <a:t>Octopus Translations</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منظمة الصحة العالمية غير مسؤولة عن محتوى هذه الترجمة أو دقتها. وفي حالة حدوث أي تعارض بين النسخة الإنكليزية والنسخة العربية تكون نسخة الأصل الإنكليزي هي النسخة الملزمة وذات الحجية.</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r" rtl="1"/>
            <a:endParaRPr lang="en-GB" dirty="0"/>
          </a:p>
        </p:txBody>
      </p:sp>
    </p:spTree>
    <p:extLst>
      <p:ext uri="{BB962C8B-B14F-4D97-AF65-F5344CB8AC3E}">
        <p14:creationId xmlns:p14="http://schemas.microsoft.com/office/powerpoint/2010/main" val="116743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3898968" y="1681347"/>
            <a:ext cx="7363169" cy="1477328"/>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ar"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514350" indent="-514350" algn="r" rtl="1">
              <a:buAutoNum type="arabicPeriod"/>
            </a:pPr>
            <a:r>
              <a:rPr lang="ar" sz="3200" b="1" i="0" u="none" baseline="0" dirty="0"/>
              <a:t>نظرة عامة حول </a:t>
            </a:r>
          </a:p>
          <a:p>
            <a:pPr algn="r" rtl="1"/>
            <a:r>
              <a:rPr lang="ar" sz="3200" b="1" i="0" u="none" baseline="0" dirty="0"/>
              <a:t>لقاح فايزر-بيونتيك المضاد لكوفيد-19 كوميرناتي® (توزيناميران)*</a:t>
            </a:r>
          </a:p>
        </p:txBody>
      </p:sp>
      <p:sp>
        <p:nvSpPr>
          <p:cNvPr id="2" name="TextBox 1">
            <a:extLst>
              <a:ext uri="{FF2B5EF4-FFF2-40B4-BE49-F238E27FC236}">
                <a16:creationId xmlns:a16="http://schemas.microsoft.com/office/drawing/2014/main" id="{AE7EDE32-DAE7-4662-B7E5-B71F97B0FD22}"/>
              </a:ext>
            </a:extLst>
          </p:cNvPr>
          <p:cNvSpPr txBox="1"/>
          <p:nvPr/>
        </p:nvSpPr>
        <p:spPr>
          <a:xfrm>
            <a:off x="5219700" y="5849134"/>
            <a:ext cx="6575699" cy="513566"/>
          </a:xfrm>
          <a:prstGeom prst="rect">
            <a:avLst/>
          </a:prstGeom>
          <a:ln w="6350">
            <a:noFill/>
            <a:miter lim="800000"/>
          </a:ln>
        </p:spPr>
        <p:txBody>
          <a:bodyPr vert="horz" wrap="square" lIns="0" tIns="0" rIns="0" bIns="0" rtlCol="0">
            <a:noAutofit/>
          </a:bodyPr>
          <a:lstStyle/>
          <a:p>
            <a:pPr algn="r" rtl="1">
              <a:spcBef>
                <a:spcPts val="300"/>
              </a:spcBef>
              <a:spcAft>
                <a:spcPts val="300"/>
              </a:spcAft>
            </a:pPr>
            <a:r>
              <a:rPr lang="ar" sz="1600" b="0" i="0" u="none" baseline="0">
                <a:solidFill>
                  <a:srgbClr val="0070C0"/>
                </a:solidFill>
              </a:rPr>
              <a:t>* سيشار إلى اللقاح باسم لقاح فايزر-بيونتيك المضاد لكوفيد-19 في باقي وحدات التدريب. </a:t>
            </a:r>
          </a:p>
        </p:txBody>
      </p:sp>
    </p:spTree>
    <p:extLst>
      <p:ext uri="{BB962C8B-B14F-4D97-AF65-F5344CB8AC3E}">
        <p14:creationId xmlns:p14="http://schemas.microsoft.com/office/powerpoint/2010/main" val="393757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7CF589-C24F-4F1B-B7FD-05AC6F8A6007}"/>
              </a:ext>
            </a:extLst>
          </p:cNvPr>
          <p:cNvSpPr/>
          <p:nvPr/>
        </p:nvSpPr>
        <p:spPr>
          <a:xfrm>
            <a:off x="4368800" y="13252"/>
            <a:ext cx="78232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sp>
        <p:nvSpPr>
          <p:cNvPr id="2" name="Title 1"/>
          <p:cNvSpPr>
            <a:spLocks noGrp="1"/>
          </p:cNvSpPr>
          <p:nvPr>
            <p:ph type="title"/>
          </p:nvPr>
        </p:nvSpPr>
        <p:spPr>
          <a:xfrm>
            <a:off x="513412" y="795656"/>
            <a:ext cx="3465576" cy="1052194"/>
          </a:xfrm>
        </p:spPr>
        <p:txBody>
          <a:bodyPr/>
          <a:lstStyle/>
          <a:p>
            <a:pPr algn="r" rtl="1"/>
            <a:r>
              <a:rPr lang="ar" sz="2400" b="1" i="0" u="none" baseline="0"/>
              <a:t>نوع لقاح فايزر-بيونتيك المضاد لكوفيد-19 وتقديمه </a:t>
            </a:r>
          </a:p>
        </p:txBody>
      </p:sp>
      <p:sp>
        <p:nvSpPr>
          <p:cNvPr id="5" name="TextBox 4"/>
          <p:cNvSpPr txBox="1"/>
          <p:nvPr/>
        </p:nvSpPr>
        <p:spPr>
          <a:xfrm>
            <a:off x="5011838" y="1632030"/>
            <a:ext cx="6331352" cy="4190035"/>
          </a:xfrm>
          <a:prstGeom prst="rect">
            <a:avLst/>
          </a:prstGeom>
          <a:ln w="6350">
            <a:noFill/>
            <a:miter lim="800000"/>
          </a:ln>
        </p:spPr>
        <p:txBody>
          <a:bodyPr vert="horz" wrap="none" lIns="0" tIns="0" rIns="0" bIns="0" rtlCol="0">
            <a:noAutofit/>
          </a:bodyPr>
          <a:lstStyle/>
          <a:p>
            <a:pPr algn="r" rtl="1">
              <a:spcBef>
                <a:spcPts val="300"/>
              </a:spcBef>
              <a:spcAft>
                <a:spcPts val="300"/>
              </a:spcAft>
              <a:buNone/>
            </a:pPr>
            <a:endParaRPr lang="ar" sz="1600" dirty="0"/>
          </a:p>
        </p:txBody>
      </p:sp>
      <p:sp>
        <p:nvSpPr>
          <p:cNvPr id="7" name="TextBox 6">
            <a:extLst>
              <a:ext uri="{FF2B5EF4-FFF2-40B4-BE49-F238E27FC236}">
                <a16:creationId xmlns:a16="http://schemas.microsoft.com/office/drawing/2014/main" id="{66E062E3-5FF9-48C4-967F-80B2AB9CEB56}"/>
              </a:ext>
            </a:extLst>
          </p:cNvPr>
          <p:cNvSpPr txBox="1"/>
          <p:nvPr>
            <p:custDataLst>
              <p:tags r:id="rId1"/>
            </p:custDataLst>
          </p:nvPr>
        </p:nvSpPr>
        <p:spPr>
          <a:xfrm>
            <a:off x="4564655" y="916769"/>
            <a:ext cx="6958732" cy="441659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ar"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ar"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spcBef>
                <a:spcPct val="100000"/>
              </a:spcBef>
              <a:buNone/>
            </a:pPr>
            <a:r>
              <a:rPr lang="ar" b="0" i="0" u="none" baseline="0" dirty="0">
                <a:latin typeface="+mn-lt"/>
              </a:rPr>
              <a:t>لقاح قائم على الحمض النووي الريبوزي المرسال (mRNA) الذي يرمز البروتين السكري الشائك الفيروسي (S)، المتفرد لفيروس SARS-CoV-2</a:t>
            </a:r>
          </a:p>
          <a:p>
            <a:pPr algn="r" rtl="1">
              <a:spcBef>
                <a:spcPct val="100000"/>
              </a:spcBef>
            </a:pPr>
            <a:r>
              <a:rPr lang="ar" b="0" i="0" u="none" baseline="0" dirty="0">
                <a:latin typeface="+mn-lt"/>
              </a:rPr>
              <a:t>مركّب في الجسيمات النانوية الدهنية </a:t>
            </a:r>
          </a:p>
          <a:p>
            <a:pPr algn="r" rtl="1">
              <a:spcBef>
                <a:spcPct val="100000"/>
              </a:spcBef>
            </a:pPr>
            <a:r>
              <a:rPr lang="ar" b="0" i="0" u="none" baseline="0" dirty="0">
                <a:latin typeface="+mn-lt"/>
              </a:rPr>
              <a:t>مركّز متعدد الجرعات مجمّد ومُعقم وخال من المواد الحافظة والمواد المساعدة و قابل للتخفيف قبل الإستعمال</a:t>
            </a:r>
          </a:p>
          <a:p>
            <a:pPr algn="r" rtl="1">
              <a:spcBef>
                <a:spcPct val="100000"/>
              </a:spcBef>
            </a:pPr>
            <a:r>
              <a:rPr lang="ar" b="0" i="0" u="none" baseline="0" dirty="0">
                <a:latin typeface="+mn-lt"/>
              </a:rPr>
              <a:t>تحتوي القنينة الواحدة (0.45 مل) على 6 جرعات من اللقاح بعد التخفيف.</a:t>
            </a:r>
          </a:p>
          <a:p>
            <a:pPr algn="r" rtl="1">
              <a:spcBef>
                <a:spcPct val="100000"/>
              </a:spcBef>
            </a:pPr>
            <a:r>
              <a:rPr lang="ar" b="0" i="0" u="none" baseline="0" dirty="0">
                <a:latin typeface="+mn-lt"/>
              </a:rPr>
              <a:t>مادة التخفيف عبارة عن محلول كلوريد الصوديوم غير محفوظ بنسبة 0.9% للحقن؛ مطلوب 1.8 مل من المادة المخففة لكل قنينة لقاح 6 جرعات.</a:t>
            </a:r>
          </a:p>
          <a:p>
            <a:pPr algn="r" rtl="1">
              <a:spcBef>
                <a:spcPct val="100000"/>
              </a:spcBef>
            </a:pPr>
            <a:r>
              <a:rPr lang="ar" b="0" i="0" u="none" baseline="0" dirty="0">
                <a:latin typeface="+mn-lt"/>
              </a:rPr>
              <a:t>تاريخ قائمة بروتوكول الاستعمالات الطارئة التابعة لمنظمة الصحة العالمية: 31 ديسمبر/كانون الأول 2020 (</a:t>
            </a:r>
            <a:r>
              <a:rPr lang="ar" b="0" i="0" u="none" baseline="0" dirty="0">
                <a:latin typeface="+mn-lt"/>
                <a:hlinkClick r:id="rId4"/>
              </a:rPr>
              <a:t>https://extranet.who.int/pqweb/vaccines/who-recommendation-covid-19-mrna-vaccine-nucleoside-modified-comirnaty</a:t>
            </a:r>
            <a:r>
              <a:rPr lang="ar" b="0" i="0" u="none" baseline="0" dirty="0">
                <a:latin typeface="+mn-lt"/>
              </a:rPr>
              <a:t>) </a:t>
            </a:r>
          </a:p>
          <a:p>
            <a:pPr algn="r" rtl="1">
              <a:spcBef>
                <a:spcPct val="100000"/>
              </a:spcBef>
            </a:pPr>
            <a:r>
              <a:rPr lang="ar" b="0" i="0" u="none" baseline="0" dirty="0"/>
              <a:t>توصية قائمة بروتوكول الاستعمالات الطارئة المحدثة:الدفعة 27 أبريل/نيسان 2021</a:t>
            </a:r>
            <a:endParaRPr lang="ar" dirty="0">
              <a:latin typeface="+mn-lt"/>
            </a:endParaRPr>
          </a:p>
        </p:txBody>
      </p:sp>
      <p:pic>
        <p:nvPicPr>
          <p:cNvPr id="19472" name="Picture 16" descr="D:\WHO IVB Covid course\Photos\Photos HZJZ Croatia\20210128_111905.jpg"/>
          <p:cNvPicPr>
            <a:picLocks noChangeAspect="1" noChangeArrowheads="1"/>
          </p:cNvPicPr>
          <p:nvPr/>
        </p:nvPicPr>
        <p:blipFill>
          <a:blip r:embed="rId5"/>
          <a:srcRect l="31320" t="22995" r="20048" b="30628"/>
          <a:stretch>
            <a:fillRect/>
          </a:stretch>
        </p:blipFill>
        <p:spPr bwMode="auto">
          <a:xfrm>
            <a:off x="865081" y="2708387"/>
            <a:ext cx="2129910" cy="3385288"/>
          </a:xfrm>
          <a:prstGeom prst="rect">
            <a:avLst/>
          </a:prstGeom>
          <a:noFill/>
        </p:spPr>
      </p:pic>
      <p:sp>
        <p:nvSpPr>
          <p:cNvPr id="11" name="TextBox 10">
            <a:extLst>
              <a:ext uri="{FF2B5EF4-FFF2-40B4-BE49-F238E27FC236}">
                <a16:creationId xmlns:a16="http://schemas.microsoft.com/office/drawing/2014/main" id="{14D21E92-3224-48FF-928C-BD05C00B39EB}"/>
              </a:ext>
            </a:extLst>
          </p:cNvPr>
          <p:cNvSpPr txBox="1"/>
          <p:nvPr/>
        </p:nvSpPr>
        <p:spPr>
          <a:xfrm>
            <a:off x="1977601" y="6114144"/>
            <a:ext cx="987771" cy="230832"/>
          </a:xfrm>
          <a:prstGeom prst="rect">
            <a:avLst/>
          </a:prstGeom>
          <a:noFill/>
        </p:spPr>
        <p:txBody>
          <a:bodyPr wrap="none" rtlCol="0">
            <a:spAutoFit/>
          </a:bodyPr>
          <a:lstStyle/>
          <a:p>
            <a:pPr algn="r" rtl="1">
              <a:buClr>
                <a:srgbClr val="000000"/>
              </a:buClr>
            </a:pPr>
            <a:r>
              <a:rPr lang="ar" sz="900" b="0" i="0" u="none" baseline="0">
                <a:solidFill>
                  <a:srgbClr val="000000"/>
                </a:solidFill>
              </a:rPr>
              <a:t>© HZJZ Croatia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4736" y="172212"/>
            <a:ext cx="11082528" cy="369332"/>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algn="r" rtl="1"/>
            <a:r>
              <a:rPr lang="ar" sz="2400" b="1" i="0" u="none" baseline="0">
                <a:latin typeface="+mj-lt"/>
              </a:rPr>
              <a:t>الجرعة والإعطاء</a:t>
            </a:r>
          </a:p>
        </p:txBody>
      </p:sp>
      <p:sp>
        <p:nvSpPr>
          <p:cNvPr id="8" name="Subtitle 5">
            <a:extLst>
              <a:ext uri="{FF2B5EF4-FFF2-40B4-BE49-F238E27FC236}">
                <a16:creationId xmlns:a16="http://schemas.microsoft.com/office/drawing/2014/main" id="{9E5804F6-1F12-4404-89CF-D461EBDDC321}"/>
              </a:ext>
            </a:extLst>
          </p:cNvPr>
          <p:cNvSpPr txBox="1">
            <a:spLocks/>
          </p:cNvSpPr>
          <p:nvPr/>
        </p:nvSpPr>
        <p:spPr>
          <a:xfrm>
            <a:off x="554736" y="1081267"/>
            <a:ext cx="2179586"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a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rtl="1"/>
            <a:r>
              <a:rPr lang="ar" sz="1600" b="1" i="0" u="none" baseline="0"/>
              <a:t>العمر الموصى به</a:t>
            </a:r>
            <a:endParaRPr lang="ar" sz="1600" dirty="0"/>
          </a:p>
        </p:txBody>
      </p:sp>
      <p:sp>
        <p:nvSpPr>
          <p:cNvPr id="11" name="Subtitle 5">
            <a:extLst>
              <a:ext uri="{FF2B5EF4-FFF2-40B4-BE49-F238E27FC236}">
                <a16:creationId xmlns:a16="http://schemas.microsoft.com/office/drawing/2014/main" id="{7E4932DD-8C82-4067-9024-B577093AAC1D}"/>
              </a:ext>
            </a:extLst>
          </p:cNvPr>
          <p:cNvSpPr txBox="1">
            <a:spLocks/>
          </p:cNvSpPr>
          <p:nvPr/>
        </p:nvSpPr>
        <p:spPr>
          <a:xfrm>
            <a:off x="3013157" y="1091427"/>
            <a:ext cx="8621631" cy="246221"/>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a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rtl="1">
              <a:spcBef>
                <a:spcPts val="600"/>
              </a:spcBef>
            </a:pPr>
            <a:r>
              <a:rPr lang="ar" sz="1600" b="0" i="0" u="none" baseline="0">
                <a:latin typeface="Arial"/>
                <a:cs typeface="Arial"/>
              </a:rPr>
              <a:t>12 سنة وأكبر، لا يوجد حد أقصى للعمر</a:t>
            </a:r>
            <a:endParaRPr lang="ar" sz="1600" strike="sngStrike" dirty="0">
              <a:latin typeface="Arial"/>
              <a:cs typeface="Arial"/>
            </a:endParaRPr>
          </a:p>
        </p:txBody>
      </p:sp>
      <p:sp>
        <p:nvSpPr>
          <p:cNvPr id="12" name="Subtitle 5">
            <a:extLst>
              <a:ext uri="{FF2B5EF4-FFF2-40B4-BE49-F238E27FC236}">
                <a16:creationId xmlns:a16="http://schemas.microsoft.com/office/drawing/2014/main" id="{88D8E616-C884-4C8F-B5CC-208B811454C8}"/>
              </a:ext>
            </a:extLst>
          </p:cNvPr>
          <p:cNvSpPr txBox="1">
            <a:spLocks/>
          </p:cNvSpPr>
          <p:nvPr/>
        </p:nvSpPr>
        <p:spPr>
          <a:xfrm>
            <a:off x="554736" y="1941978"/>
            <a:ext cx="2179586"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a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rtl="1"/>
            <a:r>
              <a:rPr lang="ar" sz="1600" b="1" i="0" u="none" baseline="0"/>
              <a:t>الجرعة / الطريقة / موضع الإعطاء</a:t>
            </a:r>
            <a:endParaRPr lang="ar" sz="1600" dirty="0"/>
          </a:p>
        </p:txBody>
      </p:sp>
      <p:sp>
        <p:nvSpPr>
          <p:cNvPr id="14" name="Subtitle 5">
            <a:extLst>
              <a:ext uri="{FF2B5EF4-FFF2-40B4-BE49-F238E27FC236}">
                <a16:creationId xmlns:a16="http://schemas.microsoft.com/office/drawing/2014/main" id="{233D9A03-DC80-41DD-8CB4-46FD88F3E3E5}"/>
              </a:ext>
            </a:extLst>
          </p:cNvPr>
          <p:cNvSpPr txBox="1">
            <a:spLocks/>
          </p:cNvSpPr>
          <p:nvPr/>
        </p:nvSpPr>
        <p:spPr>
          <a:xfrm>
            <a:off x="3013157" y="1780079"/>
            <a:ext cx="8725187" cy="121571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a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rtl="1">
              <a:spcBef>
                <a:spcPts val="600"/>
              </a:spcBef>
            </a:pPr>
            <a:r>
              <a:rPr lang="ar" sz="1600" b="0" i="0" u="none" baseline="0" dirty="0"/>
              <a:t>0.3 مل (بعد التخفيف)، حقن عضلي في العضلة الدالية</a:t>
            </a:r>
          </a:p>
          <a:p>
            <a:pPr algn="r" rtl="1" fontAlgn="base">
              <a:spcBef>
                <a:spcPts val="600"/>
              </a:spcBef>
            </a:pPr>
            <a:r>
              <a:rPr lang="ar" sz="1600" b="0" i="0" u="none" baseline="0" dirty="0"/>
              <a:t>محقنة وإبرة </a:t>
            </a:r>
            <a:r>
              <a:rPr lang="ar" sz="1600" b="0" i="0" u="none" baseline="0" dirty="0">
                <a:solidFill>
                  <a:srgbClr val="FF0000"/>
                </a:solidFill>
              </a:rPr>
              <a:t> </a:t>
            </a:r>
            <a:r>
              <a:rPr lang="ar" sz="1600" b="0" i="0" u="none" baseline="0" dirty="0"/>
              <a:t>اللقاح: محقنة ذاتية التعطيل سعة 0.3 مل، إبرة مقاس 23G × 1بوصة (0.60 × 25 مم) </a:t>
            </a:r>
            <a:r>
              <a:rPr lang="ar" sz="1600" b="0" i="1" u="none" baseline="0" dirty="0"/>
              <a:t>(انظر الشريحة 21 للحصول على مواصفات المحاقن البديلة في حالة نفاد مخزون المحاقن سعة 0.3 مل).</a:t>
            </a:r>
            <a:endParaRPr lang="ar" sz="1600" i="1" dirty="0"/>
          </a:p>
          <a:p>
            <a:pPr algn="r" rtl="1">
              <a:spcBef>
                <a:spcPts val="600"/>
              </a:spcBef>
            </a:pPr>
            <a:r>
              <a:rPr lang="ar" sz="1600" b="0" i="0" u="none" baseline="0" dirty="0"/>
              <a:t>محقنة وإبرة الخلط: محقنة يمنع إعادة استخدامها ذات سعة 3 أو 5 مل وإبرة بمقاس 21G أو أضيق</a:t>
            </a:r>
            <a:r>
              <a:rPr lang="ar" sz="1600" b="0" i="0" u="none" strike="sngStrike" baseline="0" dirty="0"/>
              <a:t>*</a:t>
            </a:r>
          </a:p>
        </p:txBody>
      </p:sp>
      <p:sp>
        <p:nvSpPr>
          <p:cNvPr id="13" name="Subtitle 5">
            <a:extLst>
              <a:ext uri="{FF2B5EF4-FFF2-40B4-BE49-F238E27FC236}">
                <a16:creationId xmlns:a16="http://schemas.microsoft.com/office/drawing/2014/main" id="{79251492-FBB8-402B-83D1-F4F617D2685C}"/>
              </a:ext>
            </a:extLst>
          </p:cNvPr>
          <p:cNvSpPr txBox="1">
            <a:spLocks/>
          </p:cNvSpPr>
          <p:nvPr/>
        </p:nvSpPr>
        <p:spPr>
          <a:xfrm>
            <a:off x="547688" y="3453337"/>
            <a:ext cx="2179586"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a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rtl="1"/>
            <a:r>
              <a:rPr lang="ar" sz="1600" b="1" i="0" u="none" baseline="0"/>
              <a:t>التوقيت الموصى به</a:t>
            </a:r>
            <a:endParaRPr lang="ar" sz="1600" dirty="0"/>
          </a:p>
        </p:txBody>
      </p:sp>
      <p:sp>
        <p:nvSpPr>
          <p:cNvPr id="15" name="Subtitle 5">
            <a:extLst>
              <a:ext uri="{FF2B5EF4-FFF2-40B4-BE49-F238E27FC236}">
                <a16:creationId xmlns:a16="http://schemas.microsoft.com/office/drawing/2014/main" id="{39AE1549-28AE-4D6E-BDF2-4D1D9CA146B7}"/>
              </a:ext>
            </a:extLst>
          </p:cNvPr>
          <p:cNvSpPr txBox="1">
            <a:spLocks/>
          </p:cNvSpPr>
          <p:nvPr/>
        </p:nvSpPr>
        <p:spPr>
          <a:xfrm>
            <a:off x="3013156" y="3429000"/>
            <a:ext cx="8725187" cy="220060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ar"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ar"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rtl="1">
              <a:spcBef>
                <a:spcPts val="0"/>
              </a:spcBef>
            </a:pPr>
            <a:r>
              <a:rPr lang="ar" sz="1600" b="0" i="0" u="none" baseline="0" dirty="0"/>
              <a:t>جرعتان ضروريتان لتحقيق الحماية</a:t>
            </a:r>
          </a:p>
          <a:p>
            <a:pPr lvl="1" algn="r" rtl="1"/>
            <a:r>
              <a:rPr lang="ar" b="0" i="0" u="none" baseline="0" dirty="0"/>
              <a:t>الجرعة الأولى – في تاريخ البدء</a:t>
            </a:r>
          </a:p>
          <a:p>
            <a:pPr lvl="1" algn="r" rtl="1"/>
            <a:r>
              <a:rPr lang="ar" b="0" i="0" u="none" baseline="0" dirty="0"/>
              <a:t>الجرعة الثانية – الفاصل الزمني الموصى به 21 إلى 28 يومًا بعد الجرعة الأولى</a:t>
            </a:r>
            <a:endParaRPr lang="ar" strike="sngStrike" dirty="0"/>
          </a:p>
          <a:p>
            <a:pPr algn="r" rtl="1">
              <a:spcBef>
                <a:spcPts val="0"/>
              </a:spcBef>
            </a:pPr>
            <a:r>
              <a:rPr lang="ar" sz="1600" b="0" i="0" u="none" baseline="0" dirty="0"/>
              <a:t>إذا تم إعطاء الجرعة الثانية عن طريق الخطأ قبل 21 يومًا، فلا داعي لتكرار الجرعة. إذا تأخرت الجرعة الثانية عن غير قصد، يجب إعطاء الجرعة في أسرع وقت ممكن.</a:t>
            </a:r>
          </a:p>
          <a:p>
            <a:pPr algn="r" rtl="1">
              <a:spcBef>
                <a:spcPts val="0"/>
              </a:spcBef>
            </a:pPr>
            <a:r>
              <a:rPr lang="ar" sz="1600" b="0" i="0" u="none" baseline="0" dirty="0"/>
              <a:t>يجب أن تكون هناك فترة زمنية لا تقل عن 14 يومًا بين هذا اللقاح وأي لقاح آخر.</a:t>
            </a:r>
          </a:p>
          <a:p>
            <a:pPr algn="r" rtl="1">
              <a:spcBef>
                <a:spcPts val="0"/>
              </a:spcBef>
              <a:buNone/>
            </a:pPr>
            <a:r>
              <a:rPr lang="ar" sz="1600" b="0" i="0" u="none" baseline="0" dirty="0"/>
              <a:t>لا يوجد حاليًا أي دليل على الحاجة إلى جرعة معززة بعد اكتمال سلسلة اللقاح الحالية المكونة من جرعتين.</a:t>
            </a:r>
          </a:p>
          <a:p>
            <a:pPr algn="r" rtl="1">
              <a:spcBef>
                <a:spcPts val="0"/>
              </a:spcBef>
              <a:buNone/>
            </a:pPr>
            <a:r>
              <a:rPr lang="ar" sz="1600" b="0" i="0" u="none" baseline="0" dirty="0"/>
              <a:t>يجب أن تكون الجرعتان من نفس المنتج على الرغم من أن دراسات المزج والمطابقة جارية بين منتجات اللقاح ومنصات العلاج.</a:t>
            </a:r>
            <a:endParaRPr lang="ar" sz="1600" strike="dblStrike" dirty="0"/>
          </a:p>
        </p:txBody>
      </p:sp>
      <p:cxnSp>
        <p:nvCxnSpPr>
          <p:cNvPr id="19" name="LineContentSeparatorDefault 19">
            <a:extLst>
              <a:ext uri="{FF2B5EF4-FFF2-40B4-BE49-F238E27FC236}">
                <a16:creationId xmlns:a16="http://schemas.microsoft.com/office/drawing/2014/main" id="{BC6FD680-7122-423A-8A0D-987973667D61}"/>
              </a:ext>
            </a:extLst>
          </p:cNvPr>
          <p:cNvCxnSpPr>
            <a:cxnSpLocks/>
          </p:cNvCxnSpPr>
          <p:nvPr>
            <p:custDataLst>
              <p:tags r:id="rId1"/>
            </p:custDataLst>
          </p:nvPr>
        </p:nvCxnSpPr>
        <p:spPr>
          <a:xfrm>
            <a:off x="547688" y="1705100"/>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LineContentSeparatorDefault 19">
            <a:extLst>
              <a:ext uri="{FF2B5EF4-FFF2-40B4-BE49-F238E27FC236}">
                <a16:creationId xmlns:a16="http://schemas.microsoft.com/office/drawing/2014/main" id="{89208E71-BF14-4FC1-9E54-745C2166A74E}"/>
              </a:ext>
            </a:extLst>
          </p:cNvPr>
          <p:cNvCxnSpPr>
            <a:cxnSpLocks/>
          </p:cNvCxnSpPr>
          <p:nvPr>
            <p:custDataLst>
              <p:tags r:id="rId2"/>
            </p:custDataLst>
          </p:nvPr>
        </p:nvCxnSpPr>
        <p:spPr>
          <a:xfrm>
            <a:off x="554736" y="3342372"/>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E60144-AFE6-40E3-A1A7-EACE0A7EDB3C}"/>
              </a:ext>
            </a:extLst>
          </p:cNvPr>
          <p:cNvSpPr/>
          <p:nvPr/>
        </p:nvSpPr>
        <p:spPr>
          <a:xfrm>
            <a:off x="6096000" y="0"/>
            <a:ext cx="60960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spcBef>
                <a:spcPts val="300"/>
              </a:spcBef>
              <a:spcAft>
                <a:spcPts val="300"/>
              </a:spcAft>
            </a:pPr>
            <a:endParaRPr lang="ar" sz="1600" dirty="0">
              <a:solidFill>
                <a:schemeClr val="bg1"/>
              </a:solidFill>
            </a:endParaRPr>
          </a:p>
        </p:txBody>
      </p:sp>
      <p:sp>
        <p:nvSpPr>
          <p:cNvPr id="8" name="Subtitle 2">
            <a:extLst>
              <a:ext uri="{FF2B5EF4-FFF2-40B4-BE49-F238E27FC236}">
                <a16:creationId xmlns:a16="http://schemas.microsoft.com/office/drawing/2014/main" id="{BFC6F632-7325-4F85-806D-161E0532563E}"/>
              </a:ext>
            </a:extLst>
          </p:cNvPr>
          <p:cNvSpPr txBox="1">
            <a:spLocks/>
          </p:cNvSpPr>
          <p:nvPr/>
        </p:nvSpPr>
        <p:spPr>
          <a:xfrm>
            <a:off x="554734" y="1084129"/>
            <a:ext cx="5065776" cy="369332"/>
          </a:xfrm>
          <a:prstGeom prst="rect">
            <a:avLst/>
          </a:prstGeom>
        </p:spPr>
        <p:txBody>
          <a:bodyPr vert="horz" wrap="square" lIns="0" tIns="0" rIns="0" bIns="0" rtlCol="0">
            <a:spAutoFit/>
          </a:bodyPr>
          <a:lstStyle>
            <a:defPPr>
              <a:defRPr lang="a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spcBef>
                <a:spcPct val="0"/>
              </a:spcBef>
              <a:buNone/>
            </a:pPr>
            <a:r>
              <a:rPr lang="ar" sz="2400" b="1" i="0" u="none" baseline="0">
                <a:ln w="6350" cap="flat">
                  <a:noFill/>
                  <a:miter lim="800000"/>
                </a:ln>
                <a:solidFill>
                  <a:schemeClr val="accent1"/>
                </a:solidFill>
                <a:latin typeface="+mj-lt"/>
                <a:ea typeface="+mj-ea"/>
                <a:sym typeface="Arial" panose="020B0604020202020204" pitchFamily="34" charset="0"/>
              </a:rPr>
              <a:t>موانع الاستعمال</a:t>
            </a:r>
          </a:p>
        </p:txBody>
      </p:sp>
      <p:sp>
        <p:nvSpPr>
          <p:cNvPr id="12" name="Subtitle 2">
            <a:extLst>
              <a:ext uri="{FF2B5EF4-FFF2-40B4-BE49-F238E27FC236}">
                <a16:creationId xmlns:a16="http://schemas.microsoft.com/office/drawing/2014/main" id="{CD97D751-71F9-4090-AF4D-059B022BDB71}"/>
              </a:ext>
            </a:extLst>
          </p:cNvPr>
          <p:cNvSpPr txBox="1">
            <a:spLocks/>
          </p:cNvSpPr>
          <p:nvPr/>
        </p:nvSpPr>
        <p:spPr>
          <a:xfrm>
            <a:off x="6571490" y="1084129"/>
            <a:ext cx="5065776" cy="369332"/>
          </a:xfrm>
          <a:prstGeom prst="rect">
            <a:avLst/>
          </a:prstGeom>
        </p:spPr>
        <p:txBody>
          <a:bodyPr vert="horz" wrap="square" lIns="0" tIns="0" rIns="0" bIns="0" rtlCol="0">
            <a:spAutoFit/>
          </a:bodyPr>
          <a:lstStyle>
            <a:defPPr>
              <a:defRPr lang="ar"/>
            </a:defPPr>
            <a:lvl1pPr lvl="0" indent="0">
              <a:lnSpc>
                <a:spcPct val="100000"/>
              </a:lnSpc>
              <a:spcBef>
                <a:spcPct val="0"/>
              </a:spcBef>
              <a:spcAft>
                <a:spcPts val="300"/>
              </a:spcAft>
              <a:buClr>
                <a:schemeClr val="tx1"/>
              </a:buClr>
              <a:buSzPct val="100000"/>
              <a:buFont typeface="Segoe UI" panose="020B0502040204020203" pitchFamily="34" charset="0"/>
              <a:buNone/>
              <a:defRPr sz="2400" b="1">
                <a:ln w="6350" cap="flat">
                  <a:noFill/>
                  <a:miter lim="800000"/>
                </a:ln>
                <a:solidFill>
                  <a:schemeClr val="accent1"/>
                </a:solidFill>
                <a:latin typeface="+mj-lt"/>
                <a:ea typeface="+mj-ea"/>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1"/>
            <a:r>
              <a:rPr lang="ar" b="1" i="0" u="none" baseline="0"/>
              <a:t>الاحتياطات</a:t>
            </a:r>
          </a:p>
        </p:txBody>
      </p:sp>
      <p:sp>
        <p:nvSpPr>
          <p:cNvPr id="13" name="Subtitle 2">
            <a:extLst>
              <a:ext uri="{FF2B5EF4-FFF2-40B4-BE49-F238E27FC236}">
                <a16:creationId xmlns:a16="http://schemas.microsoft.com/office/drawing/2014/main" id="{0FF67621-33A4-40DB-BE17-8B0E28703FFF}"/>
              </a:ext>
            </a:extLst>
          </p:cNvPr>
          <p:cNvSpPr txBox="1">
            <a:spLocks/>
          </p:cNvSpPr>
          <p:nvPr/>
        </p:nvSpPr>
        <p:spPr>
          <a:xfrm>
            <a:off x="554736" y="1730586"/>
            <a:ext cx="5065776" cy="2446824"/>
          </a:xfrm>
          <a:prstGeom prst="rect">
            <a:avLst/>
          </a:prstGeom>
        </p:spPr>
        <p:txBody>
          <a:bodyPr vert="horz" wrap="square" lIns="0" tIns="0" rIns="0" bIns="0" rtlCol="0">
            <a:spAutoFit/>
          </a:bodyPr>
          <a:lstStyle>
            <a:defPPr>
              <a:defRPr lang="a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lgn="r" rtl="1">
              <a:buFont typeface="Arial" panose="020B0604020202020204" pitchFamily="34" charset="0"/>
              <a:buChar char="•"/>
            </a:pPr>
            <a:r>
              <a:rPr lang="ar" b="0" i="0" u="none" baseline="0" dirty="0"/>
              <a:t>سوابق معروفة حول الحساسية المفرطة لأي مكون من مكونات هذا اللقاح</a:t>
            </a:r>
          </a:p>
          <a:p>
            <a:pPr marL="285750" indent="-285750" algn="r" rtl="1">
              <a:buFont typeface="Arial" panose="020B0604020202020204" pitchFamily="34" charset="0"/>
              <a:buChar char="•"/>
            </a:pPr>
            <a:r>
              <a:rPr lang="ar" b="0" i="0" u="none" baseline="0" dirty="0"/>
              <a:t>لا يتم اسخدامه لدى الأفراد الذين طوروا حساسية مفرطة للجرعة الأولى من هذا اللقاح.</a:t>
            </a:r>
          </a:p>
          <a:p>
            <a:pPr marL="285750" indent="-285750" algn="r" rtl="1">
              <a:buFont typeface="Arial" panose="020B0604020202020204" pitchFamily="34" charset="0"/>
              <a:buChar char="•"/>
            </a:pPr>
            <a:r>
              <a:rPr lang="ar" b="0" i="0" u="none" baseline="0" dirty="0"/>
              <a:t>يجب ألا يتلقى الأشخاص الذين يعانون من رد فعل فوري غير تأقي للجرعة الأولى (مثل الشرى أو الوذمة الوعائية أو أعراض الجهاز التنفسي) دون أي أعراض أخرى (مثل السعال والصفير والصرير) التي تحدث في غضون 4 ساعات من الإعطاء جرعات إضافية، ما لم يوصى بذلك بعد المراجعة من قبل أخصائي الصحة. </a:t>
            </a:r>
          </a:p>
          <a:p>
            <a:endParaRPr lang="ar" dirty="0"/>
          </a:p>
        </p:txBody>
      </p:sp>
      <p:sp>
        <p:nvSpPr>
          <p:cNvPr id="14" name="Subtitle 2">
            <a:extLst>
              <a:ext uri="{FF2B5EF4-FFF2-40B4-BE49-F238E27FC236}">
                <a16:creationId xmlns:a16="http://schemas.microsoft.com/office/drawing/2014/main" id="{87F9E00D-2731-4097-9FDB-D77BE13BAAA7}"/>
              </a:ext>
            </a:extLst>
          </p:cNvPr>
          <p:cNvSpPr txBox="1">
            <a:spLocks/>
          </p:cNvSpPr>
          <p:nvPr/>
        </p:nvSpPr>
        <p:spPr>
          <a:xfrm>
            <a:off x="6571490" y="1730586"/>
            <a:ext cx="5065776" cy="2369880"/>
          </a:xfrm>
          <a:prstGeom prst="rect">
            <a:avLst/>
          </a:prstGeom>
        </p:spPr>
        <p:txBody>
          <a:bodyPr vert="horz" wrap="square" lIns="0" tIns="0" rIns="0" bIns="0" rtlCol="0">
            <a:spAutoFit/>
          </a:bodyPr>
          <a:lstStyle>
            <a:defPPr>
              <a:defRPr lang="a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lgn="r" rtl="1">
              <a:buFont typeface="Arial" panose="020B0604020202020204" pitchFamily="34" charset="0"/>
              <a:buChar char="•"/>
            </a:pPr>
            <a:r>
              <a:rPr lang="ar" b="0" i="0" u="none" baseline="0" dirty="0"/>
              <a:t>تأجيل تطعيم الأشخاص الذين يعانون من مرض حموي حاد (أكثر من 38.5 درجة مئوية) أو عدوى حادة، بما في ذلك عدوى SARS-CoV-2 المصحوبة بأعراض، حتى يتعافوا من المرض الحاد واستيفاء معايير وقف العزل.</a:t>
            </a:r>
            <a:endParaRPr lang="ar" dirty="0"/>
          </a:p>
          <a:p>
            <a:pPr marL="285750" indent="-285750" algn="r" rtl="1">
              <a:buFont typeface="Arial" panose="020B0604020202020204" pitchFamily="34" charset="0"/>
              <a:buChar char="•"/>
            </a:pPr>
            <a:r>
              <a:rPr lang="ar" b="0" i="0" u="none" baseline="0" dirty="0"/>
              <a:t>تتم الملاحظة لمدة 30 دقيقة بعد تطعيم الأشخاص الذين لديهم سوابق معروفة لأي رد فعل تحسسي فوري لأي لقاح أو علاج آخر عن طريق الحقن. يتم التنبيه إلى المخاطر التي لا ينبغي أن تفوق فوائد التطعيم.</a:t>
            </a:r>
          </a:p>
          <a:p>
            <a:pPr marL="285750" indent="-285750" algn="r" rtl="1">
              <a:buFont typeface="Arial" panose="020B0604020202020204" pitchFamily="34" charset="0"/>
              <a:buChar char="•"/>
            </a:pPr>
            <a:r>
              <a:rPr lang="ar" b="0" i="0" u="none" baseline="0" dirty="0"/>
              <a:t>الأطعمة أو الحساسية التلامسية أو الموسمية، بما في ذلك البيض والجيلاتين واللاتكس والأكزيما والربو </a:t>
            </a:r>
            <a:r>
              <a:rPr lang="ar" b="1" i="0" u="none" baseline="0" dirty="0"/>
              <a:t>لا</a:t>
            </a:r>
            <a:r>
              <a:rPr lang="ar" b="0" i="0" u="none" baseline="0" dirty="0"/>
              <a:t> تعتبر احتياطات أو موانع.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F498-9FB2-4589-9D93-E55ED07D708A}"/>
              </a:ext>
            </a:extLst>
          </p:cNvPr>
          <p:cNvSpPr>
            <a:spLocks noGrp="1"/>
          </p:cNvSpPr>
          <p:nvPr>
            <p:ph type="title"/>
          </p:nvPr>
        </p:nvSpPr>
        <p:spPr>
          <a:xfrm>
            <a:off x="632298" y="309398"/>
            <a:ext cx="11082528" cy="369332"/>
          </a:xfrm>
        </p:spPr>
        <p:txBody>
          <a:bodyPr/>
          <a:lstStyle/>
          <a:p>
            <a:pPr algn="r" rtl="1"/>
            <a:r>
              <a:rPr lang="ar" sz="2400" b="1" i="0" u="none" baseline="0">
                <a:latin typeface="+mn-lt"/>
              </a:rPr>
              <a:t>تطعيم مجموعات سكانية خاصة</a:t>
            </a:r>
          </a:p>
        </p:txBody>
      </p:sp>
      <p:sp>
        <p:nvSpPr>
          <p:cNvPr id="5" name="TextBox 4">
            <a:extLst>
              <a:ext uri="{FF2B5EF4-FFF2-40B4-BE49-F238E27FC236}">
                <a16:creationId xmlns:a16="http://schemas.microsoft.com/office/drawing/2014/main" id="{6A6FBF36-A035-484B-A1AA-899E0B087F50}"/>
              </a:ext>
            </a:extLst>
          </p:cNvPr>
          <p:cNvSpPr txBox="1"/>
          <p:nvPr/>
        </p:nvSpPr>
        <p:spPr>
          <a:xfrm>
            <a:off x="632298" y="972766"/>
            <a:ext cx="10910345" cy="5398851"/>
          </a:xfrm>
          <a:prstGeom prst="rect">
            <a:avLst/>
          </a:prstGeom>
          <a:ln w="6350">
            <a:noFill/>
            <a:miter lim="800000"/>
          </a:ln>
        </p:spPr>
        <p:txBody>
          <a:bodyPr vert="horz" wrap="square" lIns="0" tIns="0" rIns="0" bIns="0" rtlCol="0">
            <a:noAutofit/>
          </a:bodyPr>
          <a:lstStyle/>
          <a:p>
            <a:pPr algn="r" rtl="1">
              <a:spcBef>
                <a:spcPts val="1200"/>
              </a:spcBef>
              <a:spcAft>
                <a:spcPts val="1200"/>
              </a:spcAft>
            </a:pPr>
            <a:r>
              <a:rPr lang="ar" sz="1600" b="1" i="0" u="none" baseline="0"/>
              <a:t>كبار السن:</a:t>
            </a:r>
            <a:r>
              <a:rPr lang="ar" sz="1600" b="0" i="0" u="none" baseline="0"/>
              <a:t> أظهرت دراسات فعالية اللقاح بعد إدخاله فعالية عالية و درجة استعمال آمن جيدة في هذه الفئة العمرية، بما في ذلك المسنّين. يوصى بتطعيم كبار السن دون حد أقصى للسن.</a:t>
            </a:r>
          </a:p>
          <a:p>
            <a:pPr algn="r" rtl="1">
              <a:spcBef>
                <a:spcPts val="1200"/>
              </a:spcBef>
              <a:spcAft>
                <a:spcPts val="1200"/>
              </a:spcAft>
            </a:pPr>
            <a:r>
              <a:rPr lang="ar" sz="1600" b="1" i="0" u="none" baseline="0"/>
              <a:t>الأطفال والمراهقون:</a:t>
            </a:r>
            <a:r>
              <a:rPr lang="ar" sz="1600" b="0" i="0" u="none" baseline="0"/>
              <a:t> لا ينصح بإعطاء اللقاح للأطفال دون سن 12 عامًا. </a:t>
            </a:r>
          </a:p>
          <a:p>
            <a:pPr algn="r" rtl="1">
              <a:spcBef>
                <a:spcPts val="1200"/>
              </a:spcBef>
              <a:spcAft>
                <a:spcPts val="1200"/>
              </a:spcAft>
            </a:pPr>
            <a:r>
              <a:rPr lang="ar" sz="1600" b="1" i="0" u="none" baseline="0"/>
              <a:t>النساء الحوامل:</a:t>
            </a:r>
            <a:r>
              <a:rPr lang="ar" sz="1600" b="0" i="0" u="none" baseline="0"/>
              <a:t> يوصى بالتطعيم عندما تفوق فوائد التطعيم لدى المرأة الحامل المخاطر المحتملة. لمساعدة النساء الحوامل على إجراء هذا التقييم، يجب تزويدهن بمعلومات حول مخاطر كوفيد-19 أثناء الحمل، والفوائد المحتملة للتطعيم، والقيود الحالية لبيانات السلامة. لا توصي منظمة الصحة العالمية بإجراء اختبار حمل قبل التطعيم. لا توصي منظمة الصحة العالمية بتأخير أو إنهاء الحمل بسبب التطعيم.</a:t>
            </a:r>
          </a:p>
          <a:p>
            <a:pPr algn="r" rtl="1">
              <a:spcBef>
                <a:spcPts val="1200"/>
              </a:spcBef>
              <a:spcAft>
                <a:spcPts val="1200"/>
              </a:spcAft>
            </a:pPr>
            <a:r>
              <a:rPr lang="ar" sz="1600" b="1" i="0" u="none" baseline="0"/>
              <a:t>النساء المرضعات: </a:t>
            </a:r>
            <a:r>
              <a:rPr lang="ar" sz="1600" b="0" i="0" u="none" baseline="0"/>
              <a:t>توصي منظمة الصحة العالمية باستخدام لقاح فايزر-بيونتيك المضاد لكوفيد-19 لدى المرضعات كما هو الحال لدى البالغين الآخرين. لا توصي منظمة الصحة العالمية بوقف الرضاعة الطبيعية بسبب التطعيم.</a:t>
            </a:r>
          </a:p>
          <a:p>
            <a:pPr algn="r" rtl="1">
              <a:spcBef>
                <a:spcPts val="300"/>
              </a:spcBef>
              <a:spcAft>
                <a:spcPts val="300"/>
              </a:spcAft>
            </a:pPr>
            <a:endParaRPr lang="ar" sz="1600" dirty="0"/>
          </a:p>
        </p:txBody>
      </p:sp>
      <p:sp>
        <p:nvSpPr>
          <p:cNvPr id="6" name="Subtitle 2">
            <a:extLst>
              <a:ext uri="{FF2B5EF4-FFF2-40B4-BE49-F238E27FC236}">
                <a16:creationId xmlns:a16="http://schemas.microsoft.com/office/drawing/2014/main" id="{E80F8889-79E1-409A-96BE-5392D27270DA}"/>
              </a:ext>
            </a:extLst>
          </p:cNvPr>
          <p:cNvSpPr txBox="1">
            <a:spLocks/>
          </p:cNvSpPr>
          <p:nvPr/>
        </p:nvSpPr>
        <p:spPr>
          <a:xfrm>
            <a:off x="477174" y="5910753"/>
            <a:ext cx="11082528" cy="637849"/>
          </a:xfrm>
          <a:prstGeom prst="rect">
            <a:avLst/>
          </a:prstGeom>
          <a:solidFill>
            <a:srgbClr val="E6E6E6"/>
          </a:solidFill>
        </p:spPr>
        <p:txBody>
          <a:bodyPr vert="horz" wrap="square" lIns="72000" tIns="72000" rIns="72000" bIns="72000" rtlCol="0">
            <a:spAutoFit/>
          </a:bodyPr>
          <a:lstStyle>
            <a:defPPr>
              <a:defRPr lang="a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1"/>
            <a:r>
              <a:rPr lang="ar" b="0" i="0" u="none" baseline="0">
                <a:latin typeface="+mn-lt"/>
              </a:rPr>
              <a:t>لمزيد من المعلومات: </a:t>
            </a:r>
            <a:r>
              <a:rPr lang="ar" b="0" i="0" u="sng" baseline="0">
                <a:latin typeface="+mn-lt"/>
                <a:hlinkClick r:id="rId2">
                  <a:extLst>
                    <a:ext uri="{A12FA001-AC4F-418D-AE19-62706E023703}">
                      <ahyp:hlinkClr xmlns:ahyp="http://schemas.microsoft.com/office/drawing/2018/hyperlinkcolor" val="tx"/>
                    </a:ext>
                  </a:extLst>
                </a:hlinkClick>
              </a:rPr>
              <a:t>https://extranet.who.int/pqweb/key-resources/documents/who-package-leaflet-biontech-tozinameran-%E2%80%93-covid-19-mrna-vaccine-nucleoside</a:t>
            </a:r>
            <a:r>
              <a:rPr lang="ar" b="0" i="0" u="none" baseline="0">
                <a:latin typeface="+mn-lt"/>
              </a:rPr>
              <a:t> </a:t>
            </a:r>
            <a:endParaRPr lang="ar" dirty="0">
              <a:latin typeface="+mn-lt"/>
            </a:endParaRPr>
          </a:p>
        </p:txBody>
      </p:sp>
    </p:spTree>
    <p:extLst>
      <p:ext uri="{BB962C8B-B14F-4D97-AF65-F5344CB8AC3E}">
        <p14:creationId xmlns:p14="http://schemas.microsoft.com/office/powerpoint/2010/main" val="238751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305562"/>
            <a:ext cx="11082528" cy="369332"/>
          </a:xfrm>
        </p:spPr>
        <p:txBody>
          <a:bodyPr/>
          <a:lstStyle/>
          <a:p>
            <a:pPr algn="r" rtl="1"/>
            <a:r>
              <a:rPr lang="ar" sz="2400" b="1" i="0" u="none" baseline="0"/>
              <a:t>تطعيم مجموعات سكانية خاصة</a:t>
            </a:r>
          </a:p>
        </p:txBody>
      </p:sp>
      <p:sp>
        <p:nvSpPr>
          <p:cNvPr id="8" name="Subtitle 2">
            <a:extLst>
              <a:ext uri="{FF2B5EF4-FFF2-40B4-BE49-F238E27FC236}">
                <a16:creationId xmlns:a16="http://schemas.microsoft.com/office/drawing/2014/main" id="{2F09921F-49E7-49C8-86C1-E2CD15AD1CEC}"/>
              </a:ext>
            </a:extLst>
          </p:cNvPr>
          <p:cNvSpPr txBox="1">
            <a:spLocks/>
          </p:cNvSpPr>
          <p:nvPr/>
        </p:nvSpPr>
        <p:spPr>
          <a:xfrm>
            <a:off x="384313" y="1126564"/>
            <a:ext cx="11082528" cy="3323987"/>
          </a:xfrm>
          <a:prstGeom prst="rect">
            <a:avLst/>
          </a:prstGeom>
        </p:spPr>
        <p:txBody>
          <a:bodyPr vert="horz" wrap="square" lIns="0" tIns="0" rIns="0" bIns="0" rtlCol="0">
            <a:spAutoFit/>
          </a:bodyPr>
          <a:lstStyle>
            <a:defPPr>
              <a:defRPr lang="a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lgn="r" rtl="1">
              <a:spcBef>
                <a:spcPts val="600"/>
              </a:spcBef>
              <a:spcAft>
                <a:spcPts val="600"/>
              </a:spcAft>
            </a:pPr>
            <a:r>
              <a:rPr lang="ar" b="1" i="0" u="none" baseline="0" dirty="0"/>
              <a:t>الأشخاص المصابون بأمراض مصاحبة: </a:t>
            </a:r>
            <a:r>
              <a:rPr lang="ar" b="0" i="0" u="none" baseline="0" dirty="0"/>
              <a:t>يوصى بالتطعيم مع الأمراض المصاحبة التي يعرف أنها تزيد من خطر الإصابة بكوفيد-19 الحاد بما يتماشى مع خريطة منظمة الصحة العالمية لتحديد الأولويات.</a:t>
            </a:r>
          </a:p>
          <a:p>
            <a:pPr lvl="1" algn="r" rtl="1">
              <a:spcBef>
                <a:spcPts val="600"/>
              </a:spcBef>
              <a:spcAft>
                <a:spcPts val="600"/>
              </a:spcAft>
            </a:pPr>
            <a:r>
              <a:rPr lang="ar" b="0" i="0" u="none" baseline="0" dirty="0"/>
              <a:t>يمكن تطعيم</a:t>
            </a:r>
            <a:r>
              <a:rPr lang="ar" b="1" i="0" u="none" baseline="0" dirty="0"/>
              <a:t> الأشخاص الذين يعانون من نقص المناعة -</a:t>
            </a:r>
            <a:r>
              <a:rPr lang="ar" b="0" i="0" u="none" baseline="0" dirty="0"/>
              <a:t>إذا كانوا جزءًا من مجموعة يوصى بتلقيها اللقاح. يجب تقديم المعلومات، وحيثما أمكن، تقديم المشورة لإبلاغ الأفراد بتقييم المخاطر والفوائد.</a:t>
            </a:r>
          </a:p>
          <a:p>
            <a:pPr lvl="1" algn="r" rtl="1">
              <a:spcBef>
                <a:spcPts val="600"/>
              </a:spcBef>
              <a:spcAft>
                <a:spcPts val="600"/>
              </a:spcAft>
            </a:pPr>
            <a:r>
              <a:rPr lang="ar" b="0" i="0" u="none" baseline="0" dirty="0"/>
              <a:t>يمكن تطعيم</a:t>
            </a:r>
            <a:r>
              <a:rPr lang="ar" b="1" i="0" u="none" baseline="0" dirty="0"/>
              <a:t> الأشخاص المصابين بفيروس نقص المناعة البشرية </a:t>
            </a:r>
            <a:r>
              <a:rPr lang="ar" b="0" i="0" u="none" baseline="0" dirty="0"/>
              <a:t>إذا تم التحكم جيدًا في علاج المضاد للفيروسات القهقرية النشطة جدًا وكانوا جزءًا من مجموعة وصى بتلقيها اللقاح. يجب تقديم المعلومات، وحيثما أمكن، تقديم المشورة لإبلاغ الأفراد بتقييم المخاطر والفوائد.</a:t>
            </a:r>
          </a:p>
          <a:p>
            <a:pPr lvl="1" algn="r" rtl="1">
              <a:spcBef>
                <a:spcPts val="600"/>
              </a:spcBef>
              <a:spcAft>
                <a:spcPts val="600"/>
              </a:spcAft>
            </a:pPr>
            <a:r>
              <a:rPr lang="ar" b="0" i="0" u="none" baseline="0" dirty="0"/>
              <a:t>يجب تأجيل التطعيم لدى</a:t>
            </a:r>
            <a:r>
              <a:rPr lang="ar" b="1" i="0" u="none" baseline="0" dirty="0"/>
              <a:t> الأشخاص الذين تلقوا أجسامًا مضادة أو وحيدة النسيلة من بلازما النقاهة </a:t>
            </a:r>
            <a:r>
              <a:rPr lang="ar" b="0" i="0" u="none" baseline="0" dirty="0"/>
              <a:t>كجزء من علاج كوفيد-19 لمدة 90 يومًا على الأقل كإجراء احتياطي.</a:t>
            </a:r>
          </a:p>
          <a:p>
            <a:pPr lvl="1" algn="r" rtl="1">
              <a:spcBef>
                <a:spcPts val="600"/>
              </a:spcBef>
              <a:spcAft>
                <a:spcPts val="600"/>
              </a:spcAft>
            </a:pPr>
            <a:r>
              <a:rPr lang="ar" b="1" i="0" u="none" baseline="0" dirty="0"/>
              <a:t>الأشخاص الذين سبقت إصابتهم بعدوى SARS-CoV-2:</a:t>
            </a:r>
            <a:r>
              <a:rPr lang="ar" b="0" i="0" u="none" baseline="0" dirty="0"/>
              <a:t> يجب تقديم التطعيم بغض النظر عن تاريخ إصابة الشخص بأعراض أو عدوى SARS-CoV-2 المصحوبة بأعراض، على الرغم من أن هؤلاء الأشخاص قد يختارون تأخير التطعيم لمدة تصل إلى 6 أشهر لأن البيانات المتاحة تُظهر أن عودة الإصابة بالمرض مع الأعراض أمر غير شائع في تلك الفترة. يُنصح بالتطعيم المبكر لهؤلاء الأفراد، أي في غضون 90 يومًا بعد الإصابة الطبيعية، في الأماكن التي تنتشر فيها المتحورات المثيرة للقلق المرتبطة بانخفاض فعالية اللقاح بشكل ملحوظ.</a:t>
            </a:r>
          </a:p>
        </p:txBody>
      </p:sp>
      <p:sp>
        <p:nvSpPr>
          <p:cNvPr id="12" name="Subtitle 2">
            <a:extLst>
              <a:ext uri="{FF2B5EF4-FFF2-40B4-BE49-F238E27FC236}">
                <a16:creationId xmlns:a16="http://schemas.microsoft.com/office/drawing/2014/main" id="{248889E2-7A3C-4073-A250-4070BBE27C8A}"/>
              </a:ext>
            </a:extLst>
          </p:cNvPr>
          <p:cNvSpPr txBox="1">
            <a:spLocks/>
          </p:cNvSpPr>
          <p:nvPr/>
        </p:nvSpPr>
        <p:spPr>
          <a:xfrm>
            <a:off x="941660" y="5578963"/>
            <a:ext cx="10144351" cy="576293"/>
          </a:xfrm>
          <a:prstGeom prst="rect">
            <a:avLst/>
          </a:prstGeom>
          <a:solidFill>
            <a:srgbClr val="E6E6E6"/>
          </a:solidFill>
        </p:spPr>
        <p:txBody>
          <a:bodyPr vert="horz" wrap="square" lIns="72000" tIns="72000" rIns="72000" bIns="72000" rtlCol="0">
            <a:spAutoFit/>
          </a:bodyPr>
          <a:lstStyle>
            <a:defPPr>
              <a:defRPr lang="ar"/>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1">
              <a:buNone/>
            </a:pPr>
            <a:r>
              <a:rPr lang="ar" sz="1400" b="0" i="0" u="none" baseline="0"/>
              <a:t>لمزيد من المعلومات: </a:t>
            </a:r>
            <a:r>
              <a:rPr lang="ar" sz="1400" b="0" i="0" u="none" baseline="0">
                <a:hlinkClick r:id="rId3"/>
              </a:rPr>
              <a:t>توصيات مؤقتة لاستخدام لقاح فايزر-بيونتيك المضاد لكوفيد-19، BNT162b2، ضمن قائمة بروتوكول الاستعمالات الطارئة (who.int)</a:t>
            </a:r>
            <a:endParaRPr lang="ar" sz="1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EMPLATELASTEDITED" val="2020-05-20 12:41 PM"/>
  <p:tag name="MTBTACCENT" val="Text1ColorBoldText"/>
  <p:tag name="THINKCELLPRESENTATIONDONOTDELETE" val="&lt;?xml version=&quot;1.0&quot; encoding=&quot;UTF-16&quot; standalone=&quot;yes&quot;?&gt;&lt;root reqver=&quot;25060&quot;&gt;&lt;version val=&quot;2843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20&quot;&gt;&lt;elem m_fUsage=&quot;2.12184382002153926194E+00&quot;&gt;&lt;m_msothmcolidx val=&quot;0&quot;/&gt;&lt;m_rgb r=&quot;93&quot; g=&quot;C4&quot; b=&quot;FF&quot;/&gt;&lt;m_nBrightness endver=&quot;26206&quot; val=&quot;0&quot;/&gt;&lt;/elem&gt;&lt;elem m_fUsage=&quot;1.01779557678233767426E+00&quot;&gt;&lt;m_msothmcolidx val=&quot;0&quot;/&gt;&lt;m_rgb r=&quot;F2&quot; g=&quot;A4&quot; b=&quot;A6&quot;/&gt;&lt;m_nBrightness endver=&quot;26206&quot; val=&quot;0&quot;/&gt;&lt;/elem&gt;&lt;elem m_fUsage=&quot;1.00000000000000000000E+00&quot;&gt;&lt;m_msothmcolidx val=&quot;0&quot;/&gt;&lt;m_rgb r=&quot;70&quot; g=&quot;AD&quot; b=&quot;47&quot;/&gt;&lt;m_nBrightness endver=&quot;26206&quot; val=&quot;0&quot;/&gt;&lt;/elem&gt;&lt;elem m_fUsage=&quot;9.00000000000000022204E-01&quot;&gt;&lt;m_msothmcolidx val=&quot;0&quot;/&gt;&lt;m_rgb r=&quot;ED&quot; g=&quot;7D&quot; b=&quot;31&quot;/&gt;&lt;m_nBrightness endver=&quot;26206&quot; val=&quot;0&quot;/&gt;&lt;/elem&gt;&lt;elem m_fUsage=&quot;8.10000000000000053291E-01&quot;&gt;&lt;m_msothmcolidx val=&quot;0&quot;/&gt;&lt;m_rgb r=&quot;00&quot; g=&quot;B0&quot; b=&quot;50&quot;/&gt;&lt;m_nBrightness endver=&quot;26206&quot; val=&quot;0&quot;/&gt;&lt;/elem&gt;&lt;elem m_fUsage=&quot;7.47416484349134657705E-01&quot;&gt;&lt;m_msothmcolidx val=&quot;0&quot;/&gt;&lt;m_rgb r=&quot;FF&quot; g=&quot;C0&quot; b=&quot;00&quot;/&gt;&lt;m_nBrightness endver=&quot;26206&quot; val=&quot;0&quot;/&gt;&lt;/elem&gt;&lt;elem m_fUsage=&quot;6.56100000000000127542E-01&quot;&gt;&lt;m_msothmcolidx val=&quot;0&quot;/&gt;&lt;m_rgb r=&quot;FF&quot; g=&quot;8F&quot; b=&quot;8A&quot;/&gt;&lt;m_nBrightness endver=&quot;26206&quot; val=&quot;0&quot;/&gt;&lt;/elem&gt;&lt;elem m_fUsage=&quot;5.82827983740420996206E-01&quot;&gt;&lt;m_msothmcolidx val=&quot;0&quot;/&gt;&lt;m_rgb r=&quot;00&quot; g=&quot;70&quot; b=&quot;C0&quot;/&gt;&lt;m_nBrightness endver=&quot;26206&quot; val=&quot;0&quot;/&gt;&lt;/elem&gt;&lt;elem m_fUsage=&quot;5.66940042638183316903E-01&quot;&gt;&lt;m_msothmcolidx val=&quot;0&quot;/&gt;&lt;m_rgb r=&quot;BF&quot; g=&quot;E4&quot; b=&quot;EA&quot;/&gt;&lt;m_nBrightness endver=&quot;26206&quot; val=&quot;0&quot;/&gt;&lt;/elem&gt;&lt;elem m_fUsage=&quot;3.87420489000000145552E-01&quot;&gt;&lt;m_msothmcolidx val=&quot;0&quot;/&gt;&lt;m_rgb r=&quot;75&quot; g=&quot;75&quot; b=&quot;75&quot;/&gt;&lt;m_nBrightness endver=&quot;26206&quot; val=&quot;0&quot;/&gt;&lt;/elem&gt;&lt;elem m_fUsage=&quot;3.48678440100000153201E-01&quot;&gt;&lt;m_msothmcolidx val=&quot;0&quot;/&gt;&lt;m_rgb r=&quot;50&quot; g=&quot;A1&quot; b=&quot;81&quot;/&gt;&lt;m_nBrightness endver=&quot;26206&quot; val=&quot;0&quot;/&gt;&lt;/elem&gt;&lt;elem m_fUsage=&quot;3.13810596090000171188E-01&quot;&gt;&lt;m_msothmcolidx val=&quot;0&quot;/&gt;&lt;m_rgb r=&quot;8B&quot; g=&quot;00&quot; b=&quot;51&quot;/&gt;&lt;m_nBrightness endver=&quot;26206&quot; val=&quot;0&quot;/&gt;&lt;/elem&gt;&lt;elem m_fUsage=&quot;2.05891132094649098594E-01&quot;&gt;&lt;m_msothmcolidx val=&quot;0&quot;/&gt;&lt;m_rgb r=&quot;FE&quot; g=&quot;20&quot; b=&quot;07&quot;/&gt;&lt;m_nBrightness endver=&quot;26206&quot; val=&quot;0&quot;/&gt;&lt;/elem&gt;&lt;elem m_fUsage=&quot;1.28165937164045284913E-01&quot;&gt;&lt;m_msothmcolidx val=&quot;0&quot;/&gt;&lt;m_rgb r=&quot;57&quot; g=&quot;B5&quot; b=&quot;C6&quot;/&gt;&lt;m_nBrightness endver=&quot;26206&quot; val=&quot;0&quot;/&gt;&lt;/elem&gt;&lt;elem m_fUsage=&quot;5.23347633027360994995E-02&quot;&gt;&lt;m_msothmcolidx val=&quot;0&quot;/&gt;&lt;m_rgb r=&quot;17&quot; g=&quot;80&quot; b=&quot;B6&quot;/&gt;&lt;m_nBrightness endver=&quot;26206&quot; val=&quot;0&quot;/&gt;&lt;/elem&gt;&lt;elem m_fUsage=&quot;4.71012869724624916312E-02&quot;&gt;&lt;m_msothmcolidx val=&quot;0&quot;/&gt;&lt;m_rgb r=&quot;00&quot; g=&quot;4F&quot; b=&quot;88&quot;/&gt;&lt;m_nBrightness endver=&quot;26206&quot; val=&quot;0&quot;/&gt;&lt;/elem&gt;&lt;elem m_fUsage=&quot;3.89516028131998565120E-02&quot;&gt;&lt;m_msothmcolidx val=&quot;0&quot;/&gt;&lt;m_rgb r=&quot;CA&quot; g=&quot;A7&quot; b=&quot;E4&quot;/&gt;&lt;m_nBrightness endver=&quot;26206&quot; val=&quot;0&quot;/&gt;&lt;/elem&gt;&lt;elem m_fUsage=&quot;2.27477788468678499001E-02&quot;&gt;&lt;m_msothmcolidx val=&quot;0&quot;/&gt;&lt;m_rgb r=&quot;FF&quot; g=&quot;00&quot; b=&quot;00&quot;/&gt;&lt;m_nBrightness endver=&quot;26206&quot; val=&quot;0&quot;/&gt;&lt;/elem&gt;&lt;elem m_fUsage=&quot;2.23095476763890271377E-02&quot;&gt;&lt;m_msothmcolidx val=&quot;0&quot;/&gt;&lt;m_rgb r=&quot;92&quot; g=&quot;D0&quot; b=&quot;50&quot;/&gt;&lt;m_nBrightness endver=&quot;26206&quot; val=&quot;0&quot;/&gt;&lt;/elem&gt;&lt;elem m_fUsage=&quot;9.69773729787524671475E-03&quot;&gt;&lt;m_msothmcolidx val=&quot;0&quot;/&gt;&lt;m_rgb r=&quot;A3&quot; g=&quot;5C&quot; b=&quot;22&quot;/&gt;&lt;m_nBrightness endver=&quot;26206&quot; val=&quot;0&quot;/&gt;&lt;/elem&gt;&lt;/m_vecMRU&gt;&lt;/m_mruColor&gt;&lt;m_eweekdayFirstOfWeek val=&quot;2&quot;/&gt;&lt;m_eweekdayFirstOfWorkweek val=&quot;2&quot;/&gt;&lt;m_eweekdayFirstOfWeekend val=&quot;7&quot;/&gt;&lt;/CPresentation&gt;&lt;/root&gt;"/>
  <p:tag name="ICONENCLOSURE"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5. Sourc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SHAPENAME" val="Subtitle"/>
</p:tagLst>
</file>

<file path=ppt/tags/tag1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xml><?xml version="1.0" encoding="utf-8"?>
<p:tagLst xmlns:a="http://schemas.openxmlformats.org/drawingml/2006/main" xmlns:r="http://schemas.openxmlformats.org/officeDocument/2006/relationships" xmlns:p="http://schemas.openxmlformats.org/presentationml/2006/main">
  <p:tag name="NAME" val="CustomIcon"/>
</p:tagLst>
</file>

<file path=ppt/tags/tag114.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1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17.xml><?xml version="1.0" encoding="utf-8"?>
<p:tagLst xmlns:a="http://schemas.openxmlformats.org/drawingml/2006/main" xmlns:r="http://schemas.openxmlformats.org/officeDocument/2006/relationships" xmlns:p="http://schemas.openxmlformats.org/presentationml/2006/main">
  <p:tag name="NAME" val="CustomIcon"/>
</p:tagLst>
</file>

<file path=ppt/tags/tag118.xml><?xml version="1.0" encoding="utf-8"?>
<p:tagLst xmlns:a="http://schemas.openxmlformats.org/drawingml/2006/main" xmlns:r="http://schemas.openxmlformats.org/officeDocument/2006/relationships" xmlns:p="http://schemas.openxmlformats.org/presentationml/2006/main">
  <p:tag name="NAME" val="CustomIcon"/>
</p:tagLst>
</file>

<file path=ppt/tags/tag11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2.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23.xml><?xml version="1.0" encoding="utf-8"?>
<p:tagLst xmlns:a="http://schemas.openxmlformats.org/drawingml/2006/main" xmlns:r="http://schemas.openxmlformats.org/officeDocument/2006/relationships" xmlns:p="http://schemas.openxmlformats.org/presentationml/2006/main">
  <p:tag name="NAME" val="CustomIcon"/>
</p:tagLst>
</file>

<file path=ppt/tags/tag1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5.xml><?xml version="1.0" encoding="utf-8"?>
<p:tagLst xmlns:a="http://schemas.openxmlformats.org/drawingml/2006/main" xmlns:r="http://schemas.openxmlformats.org/officeDocument/2006/relationships" xmlns:p="http://schemas.openxmlformats.org/presentationml/2006/main">
  <p:tag name="NAME" val="CustomIcon"/>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NAME" val="CustomIcon"/>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CustomIcon"/>
</p:tagLst>
</file>

<file path=ppt/tags/tag131.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32.xml><?xml version="1.0" encoding="utf-8"?>
<p:tagLst xmlns:a="http://schemas.openxmlformats.org/drawingml/2006/main" xmlns:r="http://schemas.openxmlformats.org/officeDocument/2006/relationships" xmlns:p="http://schemas.openxmlformats.org/presentationml/2006/main">
  <p:tag name="NAME" val="CustomIcon"/>
</p:tagLst>
</file>

<file path=ppt/tags/tag133.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13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xml><?xml version="1.0" encoding="utf-8"?>
<p:tagLst xmlns:a="http://schemas.openxmlformats.org/drawingml/2006/main" xmlns:r="http://schemas.openxmlformats.org/officeDocument/2006/relationships" xmlns:p="http://schemas.openxmlformats.org/presentationml/2006/main">
  <p:tag name="SHAPENAME" val="5. Source"/>
</p:tagLst>
</file>

<file path=ppt/tags/tag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6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xml><?xml version="1.0" encoding="utf-8"?>
<p:tagLst xmlns:a="http://schemas.openxmlformats.org/drawingml/2006/main" xmlns:r="http://schemas.openxmlformats.org/officeDocument/2006/relationships" xmlns:p="http://schemas.openxmlformats.org/presentationml/2006/main">
  <p:tag name="SHAPENAME" val="5. Source"/>
</p:tagLst>
</file>

<file path=ppt/tags/tag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2.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2B29A91F509E488E4B914ABE6C4C19" ma:contentTypeVersion="14" ma:contentTypeDescription="Create a new document." ma:contentTypeScope="" ma:versionID="f8ed9cabd2eb73ce65f1a160fc44e7d2">
  <xsd:schema xmlns:xsd="http://www.w3.org/2001/XMLSchema" xmlns:xs="http://www.w3.org/2001/XMLSchema" xmlns:p="http://schemas.microsoft.com/office/2006/metadata/properties" xmlns:ns3="d558cf21-a120-47f7-aabc-2fd4805ce09f" xmlns:ns4="d82dc645-1c0a-438e-8857-fd066db8e5a0" targetNamespace="http://schemas.microsoft.com/office/2006/metadata/properties" ma:root="true" ma:fieldsID="eafa147e3035b1378182b13227a0feea" ns3:_="" ns4:_="">
    <xsd:import namespace="d558cf21-a120-47f7-aabc-2fd4805ce09f"/>
    <xsd:import namespace="d82dc645-1c0a-438e-8857-fd066db8e5a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8cf21-a120-47f7-aabc-2fd4805ce0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2dc645-1c0a-438e-8857-fd066db8e5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43D9-CBE8-465F-958C-E6D84C95BDC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232DC56-71F9-4EE1-9873-7CBE34AE857E}">
  <ds:schemaRefs>
    <ds:schemaRef ds:uri="http://schemas.microsoft.com/sharepoint/v3/contenttype/forms"/>
  </ds:schemaRefs>
</ds:datastoreItem>
</file>

<file path=customXml/itemProps3.xml><?xml version="1.0" encoding="utf-8"?>
<ds:datastoreItem xmlns:ds="http://schemas.openxmlformats.org/officeDocument/2006/customXml" ds:itemID="{660CC94D-E7F9-4AB1-A604-C643FAD7A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8cf21-a120-47f7-aabc-2fd4805ce09f"/>
    <ds:schemaRef ds:uri="d82dc645-1c0a-438e-8857-fd066db8e5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GV0292_OFF</Template>
  <TotalTime>0</TotalTime>
  <Words>4883</Words>
  <Application>Microsoft Office PowerPoint</Application>
  <PresentationFormat>Widescreen</PresentationFormat>
  <Paragraphs>395</Paragraphs>
  <Slides>31</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Times New Roman</vt:lpstr>
      <vt:lpstr>Calibri</vt:lpstr>
      <vt:lpstr>Wingdings</vt:lpstr>
      <vt:lpstr>Courier New</vt:lpstr>
      <vt:lpstr>Segoe UI</vt:lpstr>
      <vt:lpstr>Arial</vt:lpstr>
      <vt:lpstr>Symbol</vt:lpstr>
      <vt:lpstr>White</vt:lpstr>
      <vt:lpstr>think-cell Slide</vt:lpstr>
      <vt:lpstr>تدريب على لقاح فايزر-بيونتيك mRNA المضاد لكوفيد-19 COMIRNATY®(توزيناميران)</vt:lpstr>
      <vt:lpstr>PowerPoint Presentation</vt:lpstr>
      <vt:lpstr>PowerPoint Presentation</vt:lpstr>
      <vt:lpstr>PowerPoint Presentation</vt:lpstr>
      <vt:lpstr>نوع لقاح فايزر-بيونتيك المضاد لكوفيد-19 وتقديمه </vt:lpstr>
      <vt:lpstr>الجرعة والإعطاء</vt:lpstr>
      <vt:lpstr>PowerPoint Presentation</vt:lpstr>
      <vt:lpstr>تطعيم مجموعات سكانية خاصة</vt:lpstr>
      <vt:lpstr>تطعيم مجموعات سكانية خاصة</vt:lpstr>
      <vt:lpstr>الثبات والتخزين</vt:lpstr>
      <vt:lpstr>احتياطات التخزين والمناولة الخاصة </vt:lpstr>
      <vt:lpstr>احتياطات التخزين والمناولة الخاصة </vt:lpstr>
      <vt:lpstr>احتياطات التخزين والمناولة الخاصة</vt:lpstr>
      <vt:lpstr>PowerPoint Presentation</vt:lpstr>
      <vt:lpstr>PowerPoint Presentation</vt:lpstr>
      <vt:lpstr>PowerPoint Presentation</vt:lpstr>
      <vt:lpstr>معلومات السلامة  </vt:lpstr>
      <vt:lpstr>أَمَان اللقاح</vt:lpstr>
      <vt:lpstr>PowerPoint Presentation</vt:lpstr>
      <vt:lpstr>تخفيف اللقاح: الخطوات الأساسية</vt:lpstr>
      <vt:lpstr>استعمال الحد الأقصى لعدد الجرعات المتاحة لكل قنينة</vt:lpstr>
      <vt:lpstr>إعطاء اللقاح بشكل آمن</vt:lpstr>
      <vt:lpstr>إدارة الحساسية المفرطة</vt:lpstr>
      <vt:lpstr>بعد التطعيم</vt:lpstr>
      <vt:lpstr>PowerPoint Presentation</vt:lpstr>
      <vt:lpstr>التعويض والمسؤولية</vt:lpstr>
      <vt:lpstr>آلية التعويض عن الخطأ في كوفاكس (1/2) </vt:lpstr>
      <vt:lpstr>آلية التعويض عن الخطأ في كوفاكس (2/2)  </vt:lpstr>
      <vt:lpstr>PowerPoint Presentation</vt:lpstr>
      <vt:lpstr>القبول والإقبال على اللقاح</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2021-08-10T20:49:24Z</dcterms:created>
  <dcterms:modified xsi:type="dcterms:W3CDTF">2021-11-26T14:01:59Z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0x010100062B29A91F509E488E4B914ABE6C4C19</vt:lpwstr>
  </property>
</Properties>
</file>