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1.xml" ContentType="application/vnd.openxmlformats-officedocument.presentationml.tags+xml"/>
  <Override PartName="/ppt/notesSlides/notesSlide1.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xml" ContentType="application/vnd.openxmlformats-officedocument.presentationml.notesSlide+xml"/>
  <Override PartName="/ppt/tags/tag118.xml" ContentType="application/vnd.openxmlformats-officedocument.presentationml.tags+xml"/>
  <Override PartName="/ppt/notesSlides/notesSlide4.xml" ContentType="application/vnd.openxmlformats-officedocument.presentationml.notesSlide+xml"/>
  <Override PartName="/ppt/tags/tag119.xml" ContentType="application/vnd.openxmlformats-officedocument.presentationml.tags+xml"/>
  <Override PartName="/ppt/notesSlides/notesSlide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2.xml" ContentType="application/vnd.openxmlformats-officedocument.presentationml.tags+xml"/>
  <Override PartName="/ppt/notesSlides/notesSlide14.xml" ContentType="application/vnd.openxmlformats-officedocument.presentationml.notesSlide+xml"/>
  <Override PartName="/ppt/tags/tag123.xml" ContentType="application/vnd.openxmlformats-officedocument.presentationml.tags+xml"/>
  <Override PartName="/ppt/notesSlides/notesSlide15.xml" ContentType="application/vnd.openxmlformats-officedocument.presentationml.notesSlide+xml"/>
  <Override PartName="/ppt/tags/tag124.xml" ContentType="application/vnd.openxmlformats-officedocument.presentationml.tags+xml"/>
  <Override PartName="/ppt/notesSlides/notesSlide16.xml" ContentType="application/vnd.openxmlformats-officedocument.presentationml.notesSlide+xml"/>
  <Override PartName="/ppt/tags/tag125.xml" ContentType="application/vnd.openxmlformats-officedocument.presentationml.tags+xml"/>
  <Override PartName="/ppt/notesSlides/notesSlide17.xml" ContentType="application/vnd.openxmlformats-officedocument.presentationml.notesSlide+xml"/>
  <Override PartName="/ppt/tags/tag126.xml" ContentType="application/vnd.openxmlformats-officedocument.presentationml.tags+xml"/>
  <Override PartName="/ppt/notesSlides/notesSlide18.xml" ContentType="application/vnd.openxmlformats-officedocument.presentationml.notesSlide+xml"/>
  <Override PartName="/ppt/tags/tag127.xml" ContentType="application/vnd.openxmlformats-officedocument.presentationml.tags+xml"/>
  <Override PartName="/ppt/notesSlides/notesSlide19.xml" ContentType="application/vnd.openxmlformats-officedocument.presentationml.notesSlide+xml"/>
  <Override PartName="/ppt/tags/tag128.xml" ContentType="application/vnd.openxmlformats-officedocument.presentationml.tags+xml"/>
  <Override PartName="/ppt/notesSlides/notesSlide20.xml" ContentType="application/vnd.openxmlformats-officedocument.presentationml.notesSlide+xml"/>
  <Override PartName="/ppt/tags/tag129.xml" ContentType="application/vnd.openxmlformats-officedocument.presentationml.tags+xml"/>
  <Override PartName="/ppt/notesSlides/notesSlide21.xml" ContentType="application/vnd.openxmlformats-officedocument.presentationml.notesSlide+xml"/>
  <Override PartName="/ppt/tags/tag13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1.xml" ContentType="application/vnd.openxmlformats-officedocument.presentationml.tags+xml"/>
  <Override PartName="/ppt/notesSlides/notesSlide25.xml" ContentType="application/vnd.openxmlformats-officedocument.presentationml.notesSlide+xml"/>
  <Override PartName="/ppt/tags/tag132.xml" ContentType="application/vnd.openxmlformats-officedocument.presentationml.tags+xml"/>
  <Override PartName="/ppt/notesSlides/notesSlide26.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48" r:id="rId4"/>
  </p:sldMasterIdLst>
  <p:notesMasterIdLst>
    <p:notesMasterId r:id="rId36"/>
  </p:notesMasterIdLst>
  <p:handoutMasterIdLst>
    <p:handoutMasterId r:id="rId37"/>
  </p:handoutMasterIdLst>
  <p:sldIdLst>
    <p:sldId id="2147375050" r:id="rId5"/>
    <p:sldId id="2147375051" r:id="rId6"/>
    <p:sldId id="2147375056" r:id="rId7"/>
    <p:sldId id="2147375092" r:id="rId8"/>
    <p:sldId id="2147375066" r:id="rId9"/>
    <p:sldId id="2147375067" r:id="rId10"/>
    <p:sldId id="2147375068" r:id="rId11"/>
    <p:sldId id="2147375112" r:id="rId12"/>
    <p:sldId id="2147375069" r:id="rId13"/>
    <p:sldId id="2147375070" r:id="rId14"/>
    <p:sldId id="2147375071" r:id="rId15"/>
    <p:sldId id="2147375113" r:id="rId16"/>
    <p:sldId id="2147375114" r:id="rId17"/>
    <p:sldId id="2147375151" r:id="rId18"/>
    <p:sldId id="2147375152" r:id="rId19"/>
    <p:sldId id="2147375093" r:id="rId20"/>
    <p:sldId id="2147375073" r:id="rId21"/>
    <p:sldId id="256" r:id="rId22"/>
    <p:sldId id="2147375094" r:id="rId23"/>
    <p:sldId id="2147375052" r:id="rId24"/>
    <p:sldId id="2147375115" r:id="rId25"/>
    <p:sldId id="2147375074" r:id="rId26"/>
    <p:sldId id="2147375137" r:id="rId27"/>
    <p:sldId id="2147375075" r:id="rId28"/>
    <p:sldId id="2147375097" r:id="rId29"/>
    <p:sldId id="2147375076" r:id="rId30"/>
    <p:sldId id="2147375077" r:id="rId31"/>
    <p:sldId id="2147375091" r:id="rId32"/>
    <p:sldId id="2147375098" r:id="rId33"/>
    <p:sldId id="2147375078" r:id="rId34"/>
    <p:sldId id="2147375153" r:id="rId35"/>
  </p:sldIdLst>
  <p:sldSz cx="12192000" cy="6858000"/>
  <p:notesSz cx="6669088" cy="9872663"/>
  <p:embeddedFontLst>
    <p:embeddedFont>
      <p:font typeface="Calibri" panose="020F0502020204030204" pitchFamily="34"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350AC0-3D1F-44F1-A7A2-9CC4B70A4EAE}">
          <p14:sldIdLst>
            <p14:sldId id="2147375050"/>
            <p14:sldId id="2147375051"/>
            <p14:sldId id="2147375056"/>
          </p14:sldIdLst>
        </p14:section>
        <p14:section name="Section 1 Overview of vaccine" id="{92C12765-6762-482C-833C-A675463524ED}">
          <p14:sldIdLst>
            <p14:sldId id="2147375092"/>
            <p14:sldId id="2147375066"/>
            <p14:sldId id="2147375067"/>
            <p14:sldId id="2147375068"/>
            <p14:sldId id="2147375112"/>
            <p14:sldId id="2147375069"/>
            <p14:sldId id="2147375070"/>
            <p14:sldId id="2147375071"/>
            <p14:sldId id="2147375113"/>
            <p14:sldId id="2147375114"/>
            <p14:sldId id="2147375151"/>
            <p14:sldId id="2147375152"/>
          </p14:sldIdLst>
        </p14:section>
        <p14:section name="Section 2 Safety monitoring and regulatory considerations" id="{73F7E4B1-C668-49FB-8F5F-5F34AD9697F4}">
          <p14:sldIdLst>
            <p14:sldId id="2147375093"/>
            <p14:sldId id="2147375073"/>
            <p14:sldId id="256"/>
          </p14:sldIdLst>
        </p14:section>
        <p14:section name="Section 3 Adminstering Pfizer vaccine" id="{4ED8B99C-FE1E-4E4D-8FD2-4E41858A2FF2}">
          <p14:sldIdLst>
            <p14:sldId id="2147375094"/>
            <p14:sldId id="2147375052"/>
            <p14:sldId id="2147375115"/>
            <p14:sldId id="2147375074"/>
            <p14:sldId id="2147375137"/>
            <p14:sldId id="2147375075"/>
          </p14:sldIdLst>
        </p14:section>
        <p14:section name="Section 6 Indeminification and Liability" id="{4708FCA5-438C-46AF-8454-94A43C0190EA}">
          <p14:sldIdLst>
            <p14:sldId id="2147375097"/>
            <p14:sldId id="2147375076"/>
            <p14:sldId id="2147375077"/>
            <p14:sldId id="2147375091"/>
          </p14:sldIdLst>
        </p14:section>
        <p14:section name="Acceptance and Uptake" id="{723271AA-B368-48A4-8410-FBBE63A81D8C}">
          <p14:sldIdLst>
            <p14:sldId id="2147375098"/>
            <p14:sldId id="2147375078"/>
            <p14:sldId id="2147375153"/>
          </p14:sldIdLst>
        </p14:section>
      </p14:sectionLst>
    </p:ex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4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AFF"/>
    <a:srgbClr val="4D4D4D"/>
    <a:srgbClr val="FF8F8A"/>
    <a:srgbClr val="B2B2B2"/>
    <a:srgbClr val="ED7D31"/>
    <a:srgbClr val="70AD47"/>
    <a:srgbClr val="F2A4A6"/>
    <a:srgbClr val="969696"/>
    <a:srgbClr val="D6DCE4"/>
    <a:srgbClr val="8B0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724D6-516B-4BEF-883D-9FFA803B2379}" v="87" dt="2021-10-05T12:00:01.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21" autoAdjust="0"/>
    <p:restoredTop sz="86392" autoAdjust="0"/>
  </p:normalViewPr>
  <p:slideViewPr>
    <p:cSldViewPr snapToGrid="0">
      <p:cViewPr varScale="1">
        <p:scale>
          <a:sx n="110" d="100"/>
          <a:sy n="110" d="100"/>
        </p:scale>
        <p:origin x="1074" y="108"/>
      </p:cViewPr>
      <p:guideLst>
        <p:guide orient="horz" pos="2184"/>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4518"/>
    </p:cViewPr>
  </p:sorterViewPr>
  <p:notesViewPr>
    <p:cSldViewPr snapToGrid="0">
      <p:cViewPr>
        <p:scale>
          <a:sx n="75" d="100"/>
          <a:sy n="75" d="100"/>
        </p:scale>
        <p:origin x="2040" y="-6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1" y="1"/>
            <a:ext cx="2890336" cy="494134"/>
          </a:xfrm>
          <a:prstGeom prst="rect">
            <a:avLst/>
          </a:prstGeom>
        </p:spPr>
        <p:txBody>
          <a:bodyPr vert="horz" lIns="90425" tIns="45213" rIns="90425" bIns="45213"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3777263" y="1"/>
            <a:ext cx="2890336" cy="494134"/>
          </a:xfrm>
          <a:prstGeom prst="rect">
            <a:avLst/>
          </a:prstGeom>
        </p:spPr>
        <p:txBody>
          <a:bodyPr vert="horz" lIns="90425" tIns="45213" rIns="90425" bIns="45213" rtlCol="0"/>
          <a:lstStyle>
            <a:lvl1pPr algn="r">
              <a:defRPr sz="1200"/>
            </a:lvl1pPr>
          </a:lstStyle>
          <a:p>
            <a:fld id="{A6BD5B6C-20AF-4F0F-889A-7AADC7535123}" type="datetime3">
              <a:rPr lang="en-US" smtClean="0"/>
              <a:pPr/>
              <a:t>26 November 2021</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1" y="9378529"/>
            <a:ext cx="2890336" cy="494134"/>
          </a:xfrm>
          <a:prstGeom prst="rect">
            <a:avLst/>
          </a:prstGeom>
        </p:spPr>
        <p:txBody>
          <a:bodyPr vert="horz" lIns="90425" tIns="45213" rIns="90425" bIns="4521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3777263" y="9378529"/>
            <a:ext cx="2890336" cy="494134"/>
          </a:xfrm>
          <a:prstGeom prst="rect">
            <a:avLst/>
          </a:prstGeom>
        </p:spPr>
        <p:txBody>
          <a:bodyPr vert="horz" lIns="90425" tIns="45213" rIns="90425" bIns="45213" rtlCol="0" anchor="b"/>
          <a:lstStyle>
            <a:lvl1pPr algn="r">
              <a:defRPr sz="1200"/>
            </a:lvl1pPr>
          </a:lstStyle>
          <a:p>
            <a:fld id="{D2610F73-99D1-48E7-A408-B5EB5C8393F8}" type="slidenum">
              <a:rPr lang="en-US" smtClean="0"/>
              <a:pPr/>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5347"/>
          </a:xfrm>
          <a:prstGeom prst="rect">
            <a:avLst/>
          </a:prstGeom>
        </p:spPr>
        <p:txBody>
          <a:bodyPr vert="horz" lIns="904250" tIns="46591" rIns="93183" bIns="46591" rtlCol="0"/>
          <a:lstStyle>
            <a:lvl1pPr algn="l">
              <a:defRPr sz="900">
                <a:latin typeface="Arial" panose="020B0604020202020204" pitchFamily="34" charset="0"/>
                <a:cs typeface="Arial" panose="020B0604020202020204" pitchFamily="34" charset="0"/>
                <a:sym typeface="Arial" panose="020B0604020202020204" pitchFamily="34" charset="0"/>
              </a:defRPr>
            </a:lvl1pPr>
          </a:lstStyle>
          <a:p>
            <a:endParaRPr lang="en-US" dirty="0"/>
          </a:p>
        </p:txBody>
      </p:sp>
      <p:sp>
        <p:nvSpPr>
          <p:cNvPr id="3" name="Date Placeholder 2"/>
          <p:cNvSpPr>
            <a:spLocks noGrp="1"/>
          </p:cNvSpPr>
          <p:nvPr>
            <p:ph type="dt" idx="1"/>
          </p:nvPr>
        </p:nvSpPr>
        <p:spPr>
          <a:xfrm>
            <a:off x="3777607" y="1"/>
            <a:ext cx="2889938" cy="495347"/>
          </a:xfrm>
          <a:prstGeom prst="rect">
            <a:avLst/>
          </a:prstGeom>
        </p:spPr>
        <p:txBody>
          <a:bodyPr vert="horz" lIns="93183" tIns="46591" rIns="904250" bIns="46591" rtlCol="0"/>
          <a:lstStyle>
            <a:lvl1pPr algn="r">
              <a:defRPr sz="900">
                <a:latin typeface="Arial" panose="020B0604020202020204" pitchFamily="34" charset="0"/>
                <a:cs typeface="Arial" panose="020B0604020202020204" pitchFamily="34" charset="0"/>
                <a:sym typeface="Arial" panose="020B0604020202020204" pitchFamily="34" charset="0"/>
              </a:defRPr>
            </a:lvl1pPr>
          </a:lstStyle>
          <a:p>
            <a:fld id="{1DF34805-1F01-4BDA-A8CA-FCEA2B4BC8D0}" type="datetime3">
              <a:rPr lang="en-US" smtClean="0"/>
              <a:pPr/>
              <a:t>26 November 2021</a:t>
            </a:fld>
            <a:endParaRPr lang="en-US" dirty="0"/>
          </a:p>
        </p:txBody>
      </p:sp>
      <p:sp>
        <p:nvSpPr>
          <p:cNvPr id="4" name="Slide Image Placeholder 3"/>
          <p:cNvSpPr>
            <a:spLocks noGrp="1" noRot="1" noChangeAspect="1"/>
          </p:cNvSpPr>
          <p:nvPr>
            <p:ph type="sldImg" idx="2"/>
          </p:nvPr>
        </p:nvSpPr>
        <p:spPr>
          <a:xfrm>
            <a:off x="373063" y="592138"/>
            <a:ext cx="5922962" cy="3332162"/>
          </a:xfrm>
          <a:prstGeom prst="rect">
            <a:avLst/>
          </a:prstGeom>
          <a:noFill/>
          <a:ln w="6350">
            <a:solidFill>
              <a:prstClr val="black"/>
            </a:solidFill>
          </a:ln>
        </p:spPr>
        <p:txBody>
          <a:bodyPr vert="horz" lIns="93183" tIns="46591" rIns="93183" bIns="46591" rtlCol="0" anchor="ctr"/>
          <a:lstStyle/>
          <a:p>
            <a:endParaRPr lang="en-US" dirty="0"/>
          </a:p>
        </p:txBody>
      </p:sp>
      <p:sp>
        <p:nvSpPr>
          <p:cNvPr id="6" name="Footer Placeholder 5"/>
          <p:cNvSpPr>
            <a:spLocks noGrp="1"/>
          </p:cNvSpPr>
          <p:nvPr>
            <p:ph type="ftr" sz="quarter" idx="4"/>
          </p:nvPr>
        </p:nvSpPr>
        <p:spPr>
          <a:xfrm>
            <a:off x="0" y="9377317"/>
            <a:ext cx="2889938" cy="495346"/>
          </a:xfrm>
          <a:prstGeom prst="rect">
            <a:avLst/>
          </a:prstGeom>
        </p:spPr>
        <p:txBody>
          <a:bodyPr vert="horz" lIns="904250" tIns="46591" rIns="93183" bIns="46591" rtlCol="0" anchor="b"/>
          <a:lstStyle>
            <a:lvl1pPr algn="l">
              <a:defRPr sz="900">
                <a:latin typeface="Arial" panose="020B0604020202020204" pitchFamily="34" charset="0"/>
                <a:cs typeface="Arial" panose="020B0604020202020204" pitchFamily="34" charset="0"/>
                <a:sym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777607" y="9377317"/>
            <a:ext cx="2889938" cy="495346"/>
          </a:xfrm>
          <a:prstGeom prst="rect">
            <a:avLst/>
          </a:prstGeom>
        </p:spPr>
        <p:txBody>
          <a:bodyPr vert="horz" lIns="93183" tIns="46591" rIns="904250" bIns="46591" rtlCol="0" anchor="b"/>
          <a:lstStyle>
            <a:lvl1pPr algn="r">
              <a:defRPr sz="900">
                <a:latin typeface="Arial" panose="020B0604020202020204" pitchFamily="34" charset="0"/>
                <a:cs typeface="Arial" panose="020B0604020202020204" pitchFamily="34" charset="0"/>
                <a:sym typeface="Arial" panose="020B0604020202020204" pitchFamily="34" charset="0"/>
              </a:defRPr>
            </a:lvl1pPr>
          </a:lstStyle>
          <a:p>
            <a:fld id="{CF5EBCF4-26FC-4F76-8DA1-52FDDC328D44}" type="slidenum">
              <a:rPr lang="en-US" smtClean="0"/>
              <a:pPr/>
              <a:t>‹#›</a:t>
            </a:fld>
            <a:endParaRPr lang="en-US" dirty="0"/>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690162" y="4751032"/>
            <a:ext cx="5288763" cy="99467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1</a:t>
            </a:fld>
            <a:endParaRPr lang="ru-Ru" dirty="0"/>
          </a:p>
        </p:txBody>
      </p:sp>
    </p:spTree>
    <p:extLst>
      <p:ext uri="{BB962C8B-B14F-4D97-AF65-F5344CB8AC3E}">
        <p14:creationId xmlns:p14="http://schemas.microsoft.com/office/powerpoint/2010/main" val="429263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11</a:t>
            </a:fld>
            <a:endParaRPr lang="ru-Ru" dirty="0"/>
          </a:p>
        </p:txBody>
      </p:sp>
    </p:spTree>
    <p:extLst>
      <p:ext uri="{BB962C8B-B14F-4D97-AF65-F5344CB8AC3E}">
        <p14:creationId xmlns:p14="http://schemas.microsoft.com/office/powerpoint/2010/main" val="242139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12</a:t>
            </a:fld>
            <a:endParaRPr lang="ru-Ru" dirty="0"/>
          </a:p>
        </p:txBody>
      </p:sp>
    </p:spTree>
    <p:extLst>
      <p:ext uri="{BB962C8B-B14F-4D97-AF65-F5344CB8AC3E}">
        <p14:creationId xmlns:p14="http://schemas.microsoft.com/office/powerpoint/2010/main" val="3353482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13</a:t>
            </a:fld>
            <a:endParaRPr lang="ru-Ru" dirty="0"/>
          </a:p>
        </p:txBody>
      </p:sp>
    </p:spTree>
    <p:extLst>
      <p:ext uri="{BB962C8B-B14F-4D97-AF65-F5344CB8AC3E}">
        <p14:creationId xmlns:p14="http://schemas.microsoft.com/office/powerpoint/2010/main" val="327947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pPr algn="l" rtl="0"/>
            <a:fld id="{8C323E28-B51B-4C5B-9D24-5F07C6F13868}" type="slidenum">
              <a:rPr/>
              <a:pPr/>
              <a:t>14</a:t>
            </a:fld>
            <a:endParaRPr lang="ru-Ru"/>
          </a:p>
        </p:txBody>
      </p:sp>
    </p:spTree>
    <p:extLst>
      <p:ext uri="{BB962C8B-B14F-4D97-AF65-F5344CB8AC3E}">
        <p14:creationId xmlns:p14="http://schemas.microsoft.com/office/powerpoint/2010/main" val="90688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470" y="4777007"/>
            <a:ext cx="5390736" cy="170202"/>
          </a:xfrm>
        </p:spPr>
        <p:txBody>
          <a:bodyPr/>
          <a:lstStyle/>
          <a:p>
            <a:endParaRPr lang="ru-Ru"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 November 2021</a:t>
            </a:fld>
            <a:endPar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1527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16</a:t>
            </a:fld>
            <a:endParaRPr lang="ru-Ru" dirty="0"/>
          </a:p>
        </p:txBody>
      </p:sp>
    </p:spTree>
    <p:extLst>
      <p:ext uri="{BB962C8B-B14F-4D97-AF65-F5344CB8AC3E}">
        <p14:creationId xmlns:p14="http://schemas.microsoft.com/office/powerpoint/2010/main" val="1582600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18</a:t>
            </a:fld>
            <a:endParaRPr lang="ru-Ru" dirty="0"/>
          </a:p>
        </p:txBody>
      </p:sp>
    </p:spTree>
    <p:extLst>
      <p:ext uri="{BB962C8B-B14F-4D97-AF65-F5344CB8AC3E}">
        <p14:creationId xmlns:p14="http://schemas.microsoft.com/office/powerpoint/2010/main" val="3895076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19</a:t>
            </a:fld>
            <a:endParaRPr lang="ru-Ru" dirty="0"/>
          </a:p>
        </p:txBody>
      </p:sp>
    </p:spTree>
    <p:extLst>
      <p:ext uri="{BB962C8B-B14F-4D97-AF65-F5344CB8AC3E}">
        <p14:creationId xmlns:p14="http://schemas.microsoft.com/office/powerpoint/2010/main" val="4077431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20</a:t>
            </a:fld>
            <a:endParaRPr lang="ru-Ru" dirty="0"/>
          </a:p>
        </p:txBody>
      </p:sp>
    </p:spTree>
    <p:extLst>
      <p:ext uri="{BB962C8B-B14F-4D97-AF65-F5344CB8AC3E}">
        <p14:creationId xmlns:p14="http://schemas.microsoft.com/office/powerpoint/2010/main" val="517786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21</a:t>
            </a:fld>
            <a:endParaRPr lang="ru-Ru" dirty="0"/>
          </a:p>
        </p:txBody>
      </p:sp>
    </p:spTree>
    <p:extLst>
      <p:ext uri="{BB962C8B-B14F-4D97-AF65-F5344CB8AC3E}">
        <p14:creationId xmlns:p14="http://schemas.microsoft.com/office/powerpoint/2010/main" val="341848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2</a:t>
            </a:fld>
            <a:endParaRPr lang="ru-Ru" dirty="0"/>
          </a:p>
        </p:txBody>
      </p:sp>
    </p:spTree>
    <p:extLst>
      <p:ext uri="{BB962C8B-B14F-4D97-AF65-F5344CB8AC3E}">
        <p14:creationId xmlns:p14="http://schemas.microsoft.com/office/powerpoint/2010/main" val="3927647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22</a:t>
            </a:fld>
            <a:endParaRPr lang="ru-Ru" dirty="0"/>
          </a:p>
        </p:txBody>
      </p:sp>
    </p:spTree>
    <p:extLst>
      <p:ext uri="{BB962C8B-B14F-4D97-AF65-F5344CB8AC3E}">
        <p14:creationId xmlns:p14="http://schemas.microsoft.com/office/powerpoint/2010/main" val="2025847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24</a:t>
            </a:fld>
            <a:endParaRPr lang="ru-Ru" dirty="0"/>
          </a:p>
        </p:txBody>
      </p:sp>
    </p:spTree>
    <p:extLst>
      <p:ext uri="{BB962C8B-B14F-4D97-AF65-F5344CB8AC3E}">
        <p14:creationId xmlns:p14="http://schemas.microsoft.com/office/powerpoint/2010/main" val="1955210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25</a:t>
            </a:fld>
            <a:endParaRPr lang="ru-Ru" dirty="0"/>
          </a:p>
        </p:txBody>
      </p:sp>
    </p:spTree>
    <p:extLst>
      <p:ext uri="{BB962C8B-B14F-4D97-AF65-F5344CB8AC3E}">
        <p14:creationId xmlns:p14="http://schemas.microsoft.com/office/powerpoint/2010/main" val="2256323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26</a:t>
            </a:fld>
            <a:endParaRPr lang="ru-Ru" dirty="0"/>
          </a:p>
        </p:txBody>
      </p:sp>
    </p:spTree>
    <p:extLst>
      <p:ext uri="{BB962C8B-B14F-4D97-AF65-F5344CB8AC3E}">
        <p14:creationId xmlns:p14="http://schemas.microsoft.com/office/powerpoint/2010/main" val="1427339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27</a:t>
            </a:fld>
            <a:endParaRPr lang="ru-Ru" dirty="0"/>
          </a:p>
        </p:txBody>
      </p:sp>
    </p:spTree>
    <p:extLst>
      <p:ext uri="{BB962C8B-B14F-4D97-AF65-F5344CB8AC3E}">
        <p14:creationId xmlns:p14="http://schemas.microsoft.com/office/powerpoint/2010/main" val="169804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28</a:t>
            </a:fld>
            <a:endParaRPr lang="ru-Ru" dirty="0"/>
          </a:p>
        </p:txBody>
      </p:sp>
    </p:spTree>
    <p:extLst>
      <p:ext uri="{BB962C8B-B14F-4D97-AF65-F5344CB8AC3E}">
        <p14:creationId xmlns:p14="http://schemas.microsoft.com/office/powerpoint/2010/main" val="2879053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29</a:t>
            </a:fld>
            <a:endParaRPr lang="ru-Ru" dirty="0"/>
          </a:p>
        </p:txBody>
      </p:sp>
    </p:spTree>
    <p:extLst>
      <p:ext uri="{BB962C8B-B14F-4D97-AF65-F5344CB8AC3E}">
        <p14:creationId xmlns:p14="http://schemas.microsoft.com/office/powerpoint/2010/main" val="2434755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30</a:t>
            </a:fld>
            <a:endParaRPr lang="ru-Ru" dirty="0"/>
          </a:p>
        </p:txBody>
      </p:sp>
    </p:spTree>
    <p:extLst>
      <p:ext uri="{BB962C8B-B14F-4D97-AF65-F5344CB8AC3E}">
        <p14:creationId xmlns:p14="http://schemas.microsoft.com/office/powerpoint/2010/main" val="184787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3</a:t>
            </a:fld>
            <a:endParaRPr lang="ru-Ru" dirty="0"/>
          </a:p>
        </p:txBody>
      </p:sp>
    </p:spTree>
    <p:extLst>
      <p:ext uri="{BB962C8B-B14F-4D97-AF65-F5344CB8AC3E}">
        <p14:creationId xmlns:p14="http://schemas.microsoft.com/office/powerpoint/2010/main" val="234049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4</a:t>
            </a:fld>
            <a:endParaRPr lang="ru-Ru" dirty="0"/>
          </a:p>
        </p:txBody>
      </p:sp>
    </p:spTree>
    <p:extLst>
      <p:ext uri="{BB962C8B-B14F-4D97-AF65-F5344CB8AC3E}">
        <p14:creationId xmlns:p14="http://schemas.microsoft.com/office/powerpoint/2010/main" val="377948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5</a:t>
            </a:fld>
            <a:endParaRPr lang="ru-Ru" dirty="0"/>
          </a:p>
        </p:txBody>
      </p:sp>
    </p:spTree>
    <p:extLst>
      <p:ext uri="{BB962C8B-B14F-4D97-AF65-F5344CB8AC3E}">
        <p14:creationId xmlns:p14="http://schemas.microsoft.com/office/powerpoint/2010/main" val="427051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6</a:t>
            </a:fld>
            <a:endParaRPr lang="ru-Ru" dirty="0"/>
          </a:p>
        </p:txBody>
      </p:sp>
    </p:spTree>
    <p:extLst>
      <p:ext uri="{BB962C8B-B14F-4D97-AF65-F5344CB8AC3E}">
        <p14:creationId xmlns:p14="http://schemas.microsoft.com/office/powerpoint/2010/main" val="41041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7</a:t>
            </a:fld>
            <a:endParaRPr lang="ru-Ru" dirty="0"/>
          </a:p>
        </p:txBody>
      </p:sp>
    </p:spTree>
    <p:extLst>
      <p:ext uri="{BB962C8B-B14F-4D97-AF65-F5344CB8AC3E}">
        <p14:creationId xmlns:p14="http://schemas.microsoft.com/office/powerpoint/2010/main" val="244661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9</a:t>
            </a:fld>
            <a:endParaRPr lang="ru-Ru" dirty="0"/>
          </a:p>
        </p:txBody>
      </p:sp>
    </p:spTree>
    <p:extLst>
      <p:ext uri="{BB962C8B-B14F-4D97-AF65-F5344CB8AC3E}">
        <p14:creationId xmlns:p14="http://schemas.microsoft.com/office/powerpoint/2010/main" val="330219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162" y="4751032"/>
            <a:ext cx="5288763" cy="169277"/>
          </a:xfrm>
        </p:spPr>
        <p:txBody>
          <a:bodyPr/>
          <a:lstStyle/>
          <a:p>
            <a:endParaRPr lang="ru-Ru" dirty="0"/>
          </a:p>
        </p:txBody>
      </p:sp>
      <p:sp>
        <p:nvSpPr>
          <p:cNvPr id="4" name="Date Placeholder 3"/>
          <p:cNvSpPr>
            <a:spLocks noGrp="1"/>
          </p:cNvSpPr>
          <p:nvPr>
            <p:ph type="dt" idx="1"/>
          </p:nvPr>
        </p:nvSpPr>
        <p:spPr/>
        <p:txBody>
          <a:bodyPr/>
          <a:lstStyle/>
          <a:p>
            <a:pPr algn="l" rtl="0"/>
            <a:fld id="{1DF34805-1F01-4BDA-A8CA-FCEA2B4BC8D0}" type="datetime3">
              <a:rPr lang="en-US"/>
              <a:pPr algn="l" rtl="0"/>
              <a:t>26 November 2021</a:t>
            </a:fld>
            <a:endParaRPr lang="ru-Ru" dirty="0"/>
          </a:p>
        </p:txBody>
      </p:sp>
      <p:sp>
        <p:nvSpPr>
          <p:cNvPr id="5" name="Slide Number Placeholder 4"/>
          <p:cNvSpPr>
            <a:spLocks noGrp="1"/>
          </p:cNvSpPr>
          <p:nvPr>
            <p:ph type="sldNum" sz="quarter" idx="5"/>
          </p:nvPr>
        </p:nvSpPr>
        <p:spPr/>
        <p:txBody>
          <a:bodyPr/>
          <a:lstStyle/>
          <a:p>
            <a:pPr algn="l" rtl="0"/>
            <a:fld id="{CF5EBCF4-26FC-4F76-8DA1-52FDDC328D44}" type="slidenum">
              <a:rPr/>
              <a:pPr/>
              <a:t>10</a:t>
            </a:fld>
            <a:endParaRPr lang="ru-Ru" dirty="0"/>
          </a:p>
        </p:txBody>
      </p:sp>
    </p:spTree>
    <p:extLst>
      <p:ext uri="{BB962C8B-B14F-4D97-AF65-F5344CB8AC3E}">
        <p14:creationId xmlns:p14="http://schemas.microsoft.com/office/powerpoint/2010/main" val="39129135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3.xml"/><Relationship Id="rId7" Type="http://schemas.openxmlformats.org/officeDocument/2006/relationships/slideMaster" Target="../slideMasters/slideMaster1.xml"/><Relationship Id="rId12" Type="http://schemas.openxmlformats.org/officeDocument/2006/relationships/image" Target="../media/image5.emf"/><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26.xml"/><Relationship Id="rId11" Type="http://schemas.openxmlformats.org/officeDocument/2006/relationships/image" Target="../media/image4.emf"/><Relationship Id="rId5" Type="http://schemas.openxmlformats.org/officeDocument/2006/relationships/tags" Target="../tags/tag25.xml"/><Relationship Id="rId10" Type="http://schemas.openxmlformats.org/officeDocument/2006/relationships/image" Target="../media/image3.emf"/><Relationship Id="rId4" Type="http://schemas.openxmlformats.org/officeDocument/2006/relationships/tags" Target="../tags/tag24.xml"/><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1.emf"/><Relationship Id="rId2" Type="http://schemas.openxmlformats.org/officeDocument/2006/relationships/tags" Target="../tags/tag80.xml"/><Relationship Id="rId1" Type="http://schemas.openxmlformats.org/officeDocument/2006/relationships/vmlDrawing" Target="../drawings/vmlDrawing11.vml"/><Relationship Id="rId6" Type="http://schemas.openxmlformats.org/officeDocument/2006/relationships/tags" Target="../tags/tag84.xml"/><Relationship Id="rId11" Type="http://schemas.openxmlformats.org/officeDocument/2006/relationships/oleObject" Target="../embeddings/oleObject11.bin"/><Relationship Id="rId5" Type="http://schemas.openxmlformats.org/officeDocument/2006/relationships/tags" Target="../tags/tag83.xml"/><Relationship Id="rId10" Type="http://schemas.openxmlformats.org/officeDocument/2006/relationships/slideMaster" Target="../slideMasters/slideMaster1.xml"/><Relationship Id="rId4" Type="http://schemas.openxmlformats.org/officeDocument/2006/relationships/tags" Target="../tags/tag82.xml"/><Relationship Id="rId9" Type="http://schemas.openxmlformats.org/officeDocument/2006/relationships/tags" Target="../tags/tag87.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6.emf"/><Relationship Id="rId2" Type="http://schemas.openxmlformats.org/officeDocument/2006/relationships/tags" Target="../tags/tag88.xml"/><Relationship Id="rId1" Type="http://schemas.openxmlformats.org/officeDocument/2006/relationships/vmlDrawing" Target="../drawings/vmlDrawing12.vml"/><Relationship Id="rId6" Type="http://schemas.openxmlformats.org/officeDocument/2006/relationships/tags" Target="../tags/tag92.xml"/><Relationship Id="rId11" Type="http://schemas.openxmlformats.org/officeDocument/2006/relationships/oleObject" Target="../embeddings/oleObject12.bin"/><Relationship Id="rId5" Type="http://schemas.openxmlformats.org/officeDocument/2006/relationships/tags" Target="../tags/tag91.xml"/><Relationship Id="rId10" Type="http://schemas.openxmlformats.org/officeDocument/2006/relationships/slideMaster" Target="../slideMasters/slideMaster1.xml"/><Relationship Id="rId4" Type="http://schemas.openxmlformats.org/officeDocument/2006/relationships/tags" Target="../tags/tag90.xml"/><Relationship Id="rId9" Type="http://schemas.openxmlformats.org/officeDocument/2006/relationships/tags" Target="../tags/tag95.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1.emf"/><Relationship Id="rId2" Type="http://schemas.openxmlformats.org/officeDocument/2006/relationships/tags" Target="../tags/tag96.xml"/><Relationship Id="rId1" Type="http://schemas.openxmlformats.org/officeDocument/2006/relationships/vmlDrawing" Target="../drawings/vmlDrawing13.vml"/><Relationship Id="rId6" Type="http://schemas.openxmlformats.org/officeDocument/2006/relationships/tags" Target="../tags/tag100.xml"/><Relationship Id="rId11" Type="http://schemas.openxmlformats.org/officeDocument/2006/relationships/oleObject" Target="../embeddings/oleObject13.bin"/><Relationship Id="rId5" Type="http://schemas.openxmlformats.org/officeDocument/2006/relationships/tags" Target="../tags/tag99.xml"/><Relationship Id="rId10" Type="http://schemas.openxmlformats.org/officeDocument/2006/relationships/slideMaster" Target="../slideMasters/slideMaster1.xml"/><Relationship Id="rId4" Type="http://schemas.openxmlformats.org/officeDocument/2006/relationships/tags" Target="../tags/tag98.xml"/><Relationship Id="rId9" Type="http://schemas.openxmlformats.org/officeDocument/2006/relationships/tags" Target="../tags/tag103.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tags" Target="../tags/tag105.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tags" Target="../tags/tag104.xml"/><Relationship Id="rId1" Type="http://schemas.openxmlformats.org/officeDocument/2006/relationships/vmlDrawing" Target="../drawings/vmlDrawing14.vml"/><Relationship Id="rId6" Type="http://schemas.openxmlformats.org/officeDocument/2006/relationships/image" Target="../media/image2.emf"/><Relationship Id="rId11" Type="http://schemas.openxmlformats.org/officeDocument/2006/relationships/image" Target="../media/image11.png"/><Relationship Id="rId5" Type="http://schemas.openxmlformats.org/officeDocument/2006/relationships/oleObject" Target="../embeddings/oleObject14.bin"/><Relationship Id="rId10" Type="http://schemas.openxmlformats.org/officeDocument/2006/relationships/image" Target="../media/image10.png"/><Relationship Id="rId4" Type="http://schemas.openxmlformats.org/officeDocument/2006/relationships/slideMaster" Target="../slideMasters/slideMaster1.xml"/><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07.xml"/><Relationship Id="rId7" Type="http://schemas.openxmlformats.org/officeDocument/2006/relationships/slideMaster" Target="../slideMasters/slideMaster1.xml"/><Relationship Id="rId2" Type="http://schemas.openxmlformats.org/officeDocument/2006/relationships/tags" Target="../tags/tag106.xml"/><Relationship Id="rId1" Type="http://schemas.openxmlformats.org/officeDocument/2006/relationships/vmlDrawing" Target="../drawings/vmlDrawing15.v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9"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3.vml"/><Relationship Id="rId6" Type="http://schemas.openxmlformats.org/officeDocument/2006/relationships/tags" Target="../tags/tag31.xml"/><Relationship Id="rId11" Type="http://schemas.openxmlformats.org/officeDocument/2006/relationships/image" Target="../media/image5.emf"/><Relationship Id="rId5" Type="http://schemas.openxmlformats.org/officeDocument/2006/relationships/tags" Target="../tags/tag30.xml"/><Relationship Id="rId10" Type="http://schemas.openxmlformats.org/officeDocument/2006/relationships/image" Target="../media/image4.emf"/><Relationship Id="rId4" Type="http://schemas.openxmlformats.org/officeDocument/2006/relationships/tags" Target="../tags/tag29.xml"/><Relationship Id="rId9"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vmlDrawing" Target="../drawings/vmlDrawing4.vml"/><Relationship Id="rId6" Type="http://schemas.openxmlformats.org/officeDocument/2006/relationships/tags" Target="../tags/tag36.xml"/><Relationship Id="rId11" Type="http://schemas.openxmlformats.org/officeDocument/2006/relationships/image" Target="../media/image1.emf"/><Relationship Id="rId5" Type="http://schemas.openxmlformats.org/officeDocument/2006/relationships/tags" Target="../tags/tag35.xml"/><Relationship Id="rId10" Type="http://schemas.openxmlformats.org/officeDocument/2006/relationships/oleObject" Target="../embeddings/oleObject4.bin"/><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vmlDrawing" Target="../drawings/vmlDrawing5.v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2.emf"/><Relationship Id="rId4" Type="http://schemas.openxmlformats.org/officeDocument/2006/relationships/tags" Target="../tags/tag41.xml"/><Relationship Id="rId9"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vmlDrawing" Target="../drawings/vmlDrawing6.vml"/><Relationship Id="rId6" Type="http://schemas.openxmlformats.org/officeDocument/2006/relationships/tags" Target="../tags/tag49.xml"/><Relationship Id="rId5" Type="http://schemas.openxmlformats.org/officeDocument/2006/relationships/tags" Target="../tags/tag48.xml"/><Relationship Id="rId10" Type="http://schemas.openxmlformats.org/officeDocument/2006/relationships/image" Target="../media/image2.emf"/><Relationship Id="rId4" Type="http://schemas.openxmlformats.org/officeDocument/2006/relationships/tags" Target="../tags/tag47.xml"/><Relationship Id="rId9"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vmlDrawing" Target="../drawings/vmlDrawing7.vml"/><Relationship Id="rId6" Type="http://schemas.openxmlformats.org/officeDocument/2006/relationships/tags" Target="../tags/tag55.xml"/><Relationship Id="rId5" Type="http://schemas.openxmlformats.org/officeDocument/2006/relationships/tags" Target="../tags/tag54.xml"/><Relationship Id="rId10" Type="http://schemas.openxmlformats.org/officeDocument/2006/relationships/image" Target="../media/image2.emf"/><Relationship Id="rId4" Type="http://schemas.openxmlformats.org/officeDocument/2006/relationships/tags" Target="../tags/tag53.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vmlDrawing" Target="../drawings/vmlDrawing8.vml"/><Relationship Id="rId6" Type="http://schemas.openxmlformats.org/officeDocument/2006/relationships/tags" Target="../tags/tag61.xml"/><Relationship Id="rId11" Type="http://schemas.openxmlformats.org/officeDocument/2006/relationships/image" Target="../media/image2.emf"/><Relationship Id="rId5" Type="http://schemas.openxmlformats.org/officeDocument/2006/relationships/tags" Target="../tags/tag60.xml"/><Relationship Id="rId10" Type="http://schemas.openxmlformats.org/officeDocument/2006/relationships/oleObject" Target="../embeddings/oleObject8.bin"/><Relationship Id="rId4" Type="http://schemas.openxmlformats.org/officeDocument/2006/relationships/tags" Target="../tags/tag59.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9.vml"/><Relationship Id="rId6" Type="http://schemas.openxmlformats.org/officeDocument/2006/relationships/tags" Target="../tags/tag68.xml"/><Relationship Id="rId11" Type="http://schemas.openxmlformats.org/officeDocument/2006/relationships/oleObject" Target="../embeddings/oleObject9.bin"/><Relationship Id="rId5" Type="http://schemas.openxmlformats.org/officeDocument/2006/relationships/tags" Target="../tags/tag67.xml"/><Relationship Id="rId10" Type="http://schemas.openxmlformats.org/officeDocument/2006/relationships/slideMaster" Target="../slideMasters/slideMaster1.xml"/><Relationship Id="rId4" Type="http://schemas.openxmlformats.org/officeDocument/2006/relationships/tags" Target="../tags/tag66.xml"/><Relationship Id="rId9" Type="http://schemas.openxmlformats.org/officeDocument/2006/relationships/tags" Target="../tags/tag7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10.vml"/><Relationship Id="rId6" Type="http://schemas.openxmlformats.org/officeDocument/2006/relationships/tags" Target="../tags/tag76.xml"/><Relationship Id="rId11" Type="http://schemas.openxmlformats.org/officeDocument/2006/relationships/oleObject" Target="../embeddings/oleObject10.bin"/><Relationship Id="rId5" Type="http://schemas.openxmlformats.org/officeDocument/2006/relationships/tags" Target="../tags/tag75.xml"/><Relationship Id="rId10" Type="http://schemas.openxmlformats.org/officeDocument/2006/relationships/slideMaster" Target="../slideMasters/slideMaster1.xml"/><Relationship Id="rId4" Type="http://schemas.openxmlformats.org/officeDocument/2006/relationships/tags" Target="../tags/tag74.xml"/><Relationship Id="rId9"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827936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9"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C7C002FB-DFA0-4CD8-9AA0-1F5001A43FE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0" name="Right Triangle 29">
            <a:extLst>
              <a:ext uri="{FF2B5EF4-FFF2-40B4-BE49-F238E27FC236}">
                <a16:creationId xmlns:a16="http://schemas.microsoft.com/office/drawing/2014/main" id="{79028CEE-2D24-4687-A0D5-F56AB2C502E7}"/>
              </a:ext>
            </a:extLst>
          </p:cNvPr>
          <p:cNvSpPr/>
          <p:nvPr userDrawn="1"/>
        </p:nvSpPr>
        <p:spPr bwMode="ltGray">
          <a:xfrm flipH="1" flipV="1">
            <a:off x="7366000" y="0"/>
            <a:ext cx="4826000" cy="4826000"/>
          </a:xfrm>
          <a:prstGeom prst="rtTriangl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1" name="Right Triangle 30">
            <a:extLst>
              <a:ext uri="{FF2B5EF4-FFF2-40B4-BE49-F238E27FC236}">
                <a16:creationId xmlns:a16="http://schemas.microsoft.com/office/drawing/2014/main" id="{DCB4FFCD-79D8-42F6-A6E0-BBB1AEBD54DD}"/>
              </a:ext>
            </a:extLst>
          </p:cNvPr>
          <p:cNvSpPr/>
          <p:nvPr userDrawn="1"/>
        </p:nvSpPr>
        <p:spPr bwMode="ltGray">
          <a:xfrm flipH="1" flipV="1">
            <a:off x="7532005" y="0"/>
            <a:ext cx="4659995" cy="4659995"/>
          </a:xfrm>
          <a:prstGeom prst="rtTriangle">
            <a:avLst/>
          </a:prstGeom>
          <a:solidFill>
            <a:srgbClr val="4D4D4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452C86B2-6A22-4FFD-B37E-8B8AAD682D4E}"/>
              </a:ext>
            </a:extLst>
          </p:cNvPr>
          <p:cNvSpPr/>
          <p:nvPr userDrawn="1"/>
        </p:nvSpPr>
        <p:spPr bwMode="ltGray">
          <a:xfrm>
            <a:off x="0" y="5003800"/>
            <a:ext cx="1854200" cy="1854200"/>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4"/>
            </p:custDataLst>
          </p:nvPr>
        </p:nvSpPr>
        <p:spPr>
          <a:xfrm>
            <a:off x="525801" y="4648511"/>
            <a:ext cx="81779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5"/>
            </p:custDataLst>
          </p:nvPr>
        </p:nvSpPr>
        <p:spPr>
          <a:xfrm>
            <a:off x="525801" y="4150556"/>
            <a:ext cx="81779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6"/>
            </p:custDataLst>
          </p:nvPr>
        </p:nvSpPr>
        <p:spPr>
          <a:xfrm>
            <a:off x="525801" y="2113720"/>
            <a:ext cx="8177931" cy="61555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pic>
        <p:nvPicPr>
          <p:cNvPr id="2" name="Picture 1">
            <a:extLst>
              <a:ext uri="{FF2B5EF4-FFF2-40B4-BE49-F238E27FC236}">
                <a16:creationId xmlns:a16="http://schemas.microsoft.com/office/drawing/2014/main" id="{55FCB9D4-1D37-4847-B2A6-A1786A2ECFAB}"/>
              </a:ext>
            </a:extLst>
          </p:cNvPr>
          <p:cNvPicPr>
            <a:picLocks noChangeAspect="1"/>
          </p:cNvPicPr>
          <p:nvPr userDrawn="1"/>
        </p:nvPicPr>
        <p:blipFill>
          <a:blip r:embed="rId10"/>
          <a:stretch>
            <a:fillRect/>
          </a:stretch>
        </p:blipFill>
        <p:spPr>
          <a:xfrm>
            <a:off x="2278638" y="1030356"/>
            <a:ext cx="1590323" cy="324000"/>
          </a:xfrm>
          <a:prstGeom prst="rect">
            <a:avLst/>
          </a:prstGeom>
        </p:spPr>
      </p:pic>
      <p:pic>
        <p:nvPicPr>
          <p:cNvPr id="22" name="Picture 21">
            <a:extLst>
              <a:ext uri="{FF2B5EF4-FFF2-40B4-BE49-F238E27FC236}">
                <a16:creationId xmlns:a16="http://schemas.microsoft.com/office/drawing/2014/main" id="{15520E1F-E9E3-6B40-9DA6-C751C2A7E8C3}"/>
              </a:ext>
            </a:extLst>
          </p:cNvPr>
          <p:cNvPicPr>
            <a:picLocks noChangeAspect="1"/>
          </p:cNvPicPr>
          <p:nvPr userDrawn="1"/>
        </p:nvPicPr>
        <p:blipFill>
          <a:blip r:embed="rId11"/>
          <a:stretch>
            <a:fillRect/>
          </a:stretch>
        </p:blipFill>
        <p:spPr>
          <a:xfrm>
            <a:off x="4203035" y="899965"/>
            <a:ext cx="2181234" cy="540000"/>
          </a:xfrm>
          <a:prstGeom prst="rect">
            <a:avLst/>
          </a:prstGeom>
        </p:spPr>
      </p:pic>
      <p:pic>
        <p:nvPicPr>
          <p:cNvPr id="17" name="Picture 16">
            <a:extLst>
              <a:ext uri="{FF2B5EF4-FFF2-40B4-BE49-F238E27FC236}">
                <a16:creationId xmlns:a16="http://schemas.microsoft.com/office/drawing/2014/main" id="{C5C63B51-BBB3-AF42-B6E8-DE294C8D47E1}"/>
              </a:ext>
            </a:extLst>
          </p:cNvPr>
          <p:cNvPicPr>
            <a:picLocks noChangeAspect="1"/>
          </p:cNvPicPr>
          <p:nvPr userDrawn="1"/>
        </p:nvPicPr>
        <p:blipFill>
          <a:blip r:embed="rId12"/>
          <a:stretch>
            <a:fillRect/>
          </a:stretch>
        </p:blipFill>
        <p:spPr>
          <a:xfrm>
            <a:off x="553301" y="908023"/>
            <a:ext cx="1433794" cy="540000"/>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254178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5"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88CA14E9-366F-4E9B-9834-FFFF0AAF5CB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5065776"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5C4E05E8-936F-4033-8E28-43D9D217055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0546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2995474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9" name="think-cell Slide" r:id="rId11" imgW="360" imgH="360" progId="">
                  <p:embed/>
                </p:oleObj>
              </mc:Choice>
              <mc:Fallback>
                <p:oleObj name="think-cell Slide" r:id="rId11" imgW="360" imgH="360" progId="">
                  <p:embed/>
                  <p:pic>
                    <p:nvPicPr>
                      <p:cNvPr id="3" name="Object 6" hidden="1">
                        <a:extLst>
                          <a:ext uri="{FF2B5EF4-FFF2-40B4-BE49-F238E27FC236}">
                            <a16:creationId xmlns:a16="http://schemas.microsoft.com/office/drawing/2014/main" id="{C293AC4C-5B2F-4A0C-8C9B-7295BEE1F4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D189CCA6-2559-4BBB-B69D-0306951CC81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384721"/>
          </a:xfrm>
        </p:spPr>
        <p:txBody>
          <a:bodyPr>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572142"/>
            <a:ext cx="6967728"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6" y="6498754"/>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5BD8C3CA-1B4B-440A-89B5-F939DD2975DE}"/>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1139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526239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3"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9F7114D8-6025-4386-BA96-B034FE6B3C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656B1124-D248-4E02-B8B2-FED2DAA763D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a:spAutoFit/>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572142"/>
            <a:ext cx="7918704"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97F1AC84-6DFB-4987-8CB6-D62E3F5563A0}"/>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noProof="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noProof="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70861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4155555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7" name="think-cell Slide" r:id="rId5" imgW="360" imgH="360" progId="">
                  <p:embed/>
                </p:oleObj>
              </mc:Choice>
              <mc:Fallback>
                <p:oleObj name="think-cell Slide" r:id="rId5" imgW="360" imgH="360" progId="">
                  <p:embed/>
                  <p:pic>
                    <p:nvPicPr>
                      <p:cNvPr id="2" name="Object 1" hidden="1">
                        <a:extLst>
                          <a:ext uri="{FF2B5EF4-FFF2-40B4-BE49-F238E27FC236}">
                            <a16:creationId xmlns:a16="http://schemas.microsoft.com/office/drawing/2014/main" id="{A954CCC1-5027-4384-BFF6-B54153C697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grpSp>
        <p:nvGrpSpPr>
          <p:cNvPr id="3" name="Group 2">
            <a:extLst>
              <a:ext uri="{FF2B5EF4-FFF2-40B4-BE49-F238E27FC236}">
                <a16:creationId xmlns:a16="http://schemas.microsoft.com/office/drawing/2014/main" id="{D53430D4-7C5D-4CF9-BDBD-E1A8EECB92C4}"/>
              </a:ext>
            </a:extLst>
          </p:cNvPr>
          <p:cNvGrpSpPr/>
          <p:nvPr userDrawn="1"/>
        </p:nvGrpSpPr>
        <p:grpSpPr>
          <a:xfrm>
            <a:off x="2751423" y="3068149"/>
            <a:ext cx="6689154" cy="721703"/>
            <a:chOff x="5138582" y="5814433"/>
            <a:chExt cx="6689154" cy="721703"/>
          </a:xfrm>
        </p:grpSpPr>
        <p:pic>
          <p:nvPicPr>
            <p:cNvPr id="5" name="Picture 19" descr="Gavi-logo - The Rockefeller Foundation">
              <a:extLst>
                <a:ext uri="{FF2B5EF4-FFF2-40B4-BE49-F238E27FC236}">
                  <a16:creationId xmlns:a16="http://schemas.microsoft.com/office/drawing/2014/main" id="{0154AF5A-AF00-4CDA-AA01-149030E622D6}"/>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179667" y="5839123"/>
              <a:ext cx="1792858" cy="672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orld Health Organization (WHO) – Logos Download">
              <a:extLst>
                <a:ext uri="{FF2B5EF4-FFF2-40B4-BE49-F238E27FC236}">
                  <a16:creationId xmlns:a16="http://schemas.microsoft.com/office/drawing/2014/main" id="{68131BD8-6DEE-4EC5-A661-84E44336A75B}"/>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9381716" y="5814433"/>
              <a:ext cx="2446020" cy="72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3" descr="Coalition for Epidemic Preparedness Innovations - Wikiwand">
              <a:extLst>
                <a:ext uri="{FF2B5EF4-FFF2-40B4-BE49-F238E27FC236}">
                  <a16:creationId xmlns:a16="http://schemas.microsoft.com/office/drawing/2014/main" id="{80F97074-D4FF-49B2-813C-6FDB4CA6DE93}"/>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138582" y="5935396"/>
              <a:ext cx="1631894" cy="47977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1">
            <a:extLst>
              <a:ext uri="{FF2B5EF4-FFF2-40B4-BE49-F238E27FC236}">
                <a16:creationId xmlns:a16="http://schemas.microsoft.com/office/drawing/2014/main" id="{609A1961-4789-41BD-9FA8-C236BDCB657D}"/>
              </a:ext>
            </a:extLst>
          </p:cNvPr>
          <p:cNvSpPr/>
          <p:nvPr userDrawn="1"/>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10" name="Picture 19" descr="Gavi-logo - The Rockefeller Foundation">
            <a:extLst>
              <a:ext uri="{FF2B5EF4-FFF2-40B4-BE49-F238E27FC236}">
                <a16:creationId xmlns:a16="http://schemas.microsoft.com/office/drawing/2014/main" id="{1EEC0115-8933-4F2D-8F74-87485B05E64C}"/>
              </a:ext>
            </a:extLst>
          </p:cNvPr>
          <p:cNvPicPr>
            <a:picLocks noChangeAspect="1" noChangeArrowheads="1"/>
          </p:cNvPicPr>
          <p:nvPr userDrawn="1"/>
        </p:nvPicPr>
        <p:blipFill rotWithShape="1">
          <a:blip r:embed="rId10" cstate="screen">
            <a:extLst>
              <a:ext uri="{28A0092B-C50C-407E-A947-70E740481C1C}">
                <a14:useLocalDpi xmlns:a14="http://schemas.microsoft.com/office/drawing/2010/main"/>
              </a:ext>
            </a:extLst>
          </a:blip>
          <a:srcRect r="-945"/>
          <a:stretch/>
        </p:blipFill>
        <p:spPr bwMode="ltGray">
          <a:xfrm>
            <a:off x="4357243" y="3189765"/>
            <a:ext cx="1485111" cy="551703"/>
          </a:xfrm>
          <a:prstGeom prst="rect">
            <a:avLst/>
          </a:prstGeom>
          <a:extLst>
            <a:ext uri="{909E8E84-426E-40DD-AFC4-6F175D3DCCD1}">
              <a14:hiddenFill xmlns:a14="http://schemas.microsoft.com/office/drawing/2010/main">
                <a:solidFill>
                  <a:srgbClr val="FFFFFF"/>
                </a:solidFill>
              </a14:hiddenFill>
            </a:ext>
          </a:extLst>
        </p:spPr>
      </p:pic>
      <p:pic>
        <p:nvPicPr>
          <p:cNvPr id="11" name="Picture 10" descr="World Health Organization (WHO) – Logos Download">
            <a:extLst>
              <a:ext uri="{FF2B5EF4-FFF2-40B4-BE49-F238E27FC236}">
                <a16:creationId xmlns:a16="http://schemas.microsoft.com/office/drawing/2014/main" id="{2D6C41A3-B229-4AD1-B444-0380F8D87E78}"/>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ltGray">
          <a:xfrm>
            <a:off x="7945272" y="3157259"/>
            <a:ext cx="1867920" cy="551133"/>
          </a:xfrm>
          <a:prstGeom prst="rect">
            <a:avLst/>
          </a:prstGeom>
          <a:extLst>
            <a:ext uri="{909E8E84-426E-40DD-AFC4-6F175D3DCCD1}">
              <a14:hiddenFill xmlns:a14="http://schemas.microsoft.com/office/drawing/2010/main">
                <a:solidFill>
                  <a:srgbClr val="FFFFFF"/>
                </a:solidFill>
              </a14:hiddenFill>
            </a:ext>
          </a:extLst>
        </p:spPr>
      </p:pic>
      <p:pic>
        <p:nvPicPr>
          <p:cNvPr id="12" name="Picture 23" descr="Coalition for Epidemic Preparedness Innovations - Wikiwand">
            <a:extLst>
              <a:ext uri="{FF2B5EF4-FFF2-40B4-BE49-F238E27FC236}">
                <a16:creationId xmlns:a16="http://schemas.microsoft.com/office/drawing/2014/main" id="{CCB85B81-0EB5-4743-844C-D034120F3B61}"/>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ltGray">
          <a:xfrm>
            <a:off x="2629169" y="3264036"/>
            <a:ext cx="1312215" cy="385792"/>
          </a:xfrm>
          <a:prstGeom prst="rect">
            <a:avLst/>
          </a:prstGeom>
          <a:extLst>
            <a:ext uri="{909E8E84-426E-40DD-AFC4-6F175D3DCCD1}">
              <a14:hiddenFill xmlns:a14="http://schemas.microsoft.com/office/drawing/2010/main">
                <a:solidFill>
                  <a:srgbClr val="FFFFFF"/>
                </a:solidFill>
              </a14:hiddenFill>
            </a:ext>
          </a:extLst>
        </p:spPr>
      </p:pic>
      <p:pic>
        <p:nvPicPr>
          <p:cNvPr id="13" name="Picture 66">
            <a:extLst>
              <a:ext uri="{FF2B5EF4-FFF2-40B4-BE49-F238E27FC236}">
                <a16:creationId xmlns:a16="http://schemas.microsoft.com/office/drawing/2014/main" id="{85B80865-A590-494B-A90B-C34C120E3185}"/>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258213" y="3092839"/>
            <a:ext cx="1210935" cy="74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70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4171871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1" name="think-cell Slide" r:id="rId8" imgW="360" imgH="360" progId="">
                  <p:embed/>
                </p:oleObj>
              </mc:Choice>
              <mc:Fallback>
                <p:oleObj name="think-cell Slide" r:id="rId8"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Tree>
    <p:extLst>
      <p:ext uri="{BB962C8B-B14F-4D97-AF65-F5344CB8AC3E}">
        <p14:creationId xmlns:p14="http://schemas.microsoft.com/office/powerpoint/2010/main" val="337752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2679048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3" name="think-cell Slide" r:id="rId8" imgW="360" imgH="360" progId="">
                  <p:embed/>
                </p:oleObj>
              </mc:Choice>
              <mc:Fallback>
                <p:oleObj name="think-cell Slide" r:id="rId8" imgW="360" imgH="360" progId="">
                  <p:embed/>
                  <p:pic>
                    <p:nvPicPr>
                      <p:cNvPr id="7" name="Object 6" hidden="1">
                        <a:extLst>
                          <a:ext uri="{FF2B5EF4-FFF2-40B4-BE49-F238E27FC236}">
                            <a16:creationId xmlns:a16="http://schemas.microsoft.com/office/drawing/2014/main" id="{33B562A0-3D6C-45D0-9E85-8A28A804D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9D329D1E-8DFC-49C6-A941-5D24C037CADE}"/>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0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grpSp>
        <p:nvGrpSpPr>
          <p:cNvPr id="14" name="Rectangle 1">
            <a:extLst>
              <a:ext uri="{FF2B5EF4-FFF2-40B4-BE49-F238E27FC236}">
                <a16:creationId xmlns:a16="http://schemas.microsoft.com/office/drawing/2014/main" id="{8463E31F-1059-439D-81D0-6D61D7EE8E0F}"/>
              </a:ext>
            </a:extLst>
          </p:cNvPr>
          <p:cNvGrpSpPr/>
          <p:nvPr userDrawn="1"/>
        </p:nvGrpSpPr>
        <p:grpSpPr bwMode="ltGray">
          <a:xfrm>
            <a:off x="0" y="0"/>
            <a:ext cx="12192000" cy="6858000"/>
            <a:chOff x="0" y="0"/>
            <a:chExt cx="12192000" cy="6858000"/>
          </a:xfrm>
        </p:grpSpPr>
        <p:sp>
          <p:nvSpPr>
            <p:cNvPr id="15" name="Rectangle 1">
              <a:extLst>
                <a:ext uri="{FF2B5EF4-FFF2-40B4-BE49-F238E27FC236}">
                  <a16:creationId xmlns:a16="http://schemas.microsoft.com/office/drawing/2014/main" id="{E12DE207-12CB-4F2F-B60B-B99BE889F95B}"/>
                </a:ext>
              </a:extLst>
            </p:cNvPr>
            <p:cNvSpPr/>
            <p:nvPr/>
          </p:nvSpPr>
          <p:spPr bwMode="ltGray">
            <a:xfrm>
              <a:off x="0" y="0"/>
              <a:ext cx="12192000" cy="6858000"/>
            </a:xfrm>
            <a:prstGeom prst="rect">
              <a:avLst/>
            </a:prstGeom>
            <a:solidFill>
              <a:srgbClr val="F2F2F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 name="Freeform: Shape 16">
              <a:extLst>
                <a:ext uri="{FF2B5EF4-FFF2-40B4-BE49-F238E27FC236}">
                  <a16:creationId xmlns:a16="http://schemas.microsoft.com/office/drawing/2014/main" id="{9E3816EB-3EEB-4E3B-97BF-685C6980D507}"/>
                </a:ext>
              </a:extLst>
            </p:cNvPr>
            <p:cNvSpPr/>
            <p:nvPr/>
          </p:nvSpPr>
          <p:spPr bwMode="ltGray">
            <a:xfrm flipH="1">
              <a:off x="328939" y="0"/>
              <a:ext cx="11863054" cy="6858000"/>
            </a:xfrm>
            <a:custGeom>
              <a:avLst/>
              <a:gdLst>
                <a:gd name="connsiteX0" fmla="*/ 2186275 w 11863054"/>
                <a:gd name="connsiteY0" fmla="*/ 4880651 h 6858000"/>
                <a:gd name="connsiteX1" fmla="*/ 2466727 w 11863054"/>
                <a:gd name="connsiteY1" fmla="*/ 5366539 h 6858000"/>
                <a:gd name="connsiteX2" fmla="*/ 2186109 w 11863054"/>
                <a:gd name="connsiteY2" fmla="*/ 5852538 h 6858000"/>
                <a:gd name="connsiteX3" fmla="*/ 1624817 w 11863054"/>
                <a:gd name="connsiteY3" fmla="*/ 5852538 h 6858000"/>
                <a:gd name="connsiteX4" fmla="*/ 1344198 w 11863054"/>
                <a:gd name="connsiteY4" fmla="*/ 5366539 h 6858000"/>
                <a:gd name="connsiteX5" fmla="*/ 1624650 w 11863054"/>
                <a:gd name="connsiteY5" fmla="*/ 4880651 h 6858000"/>
                <a:gd name="connsiteX6" fmla="*/ 2185887 w 11863054"/>
                <a:gd name="connsiteY6" fmla="*/ 3891755 h 6858000"/>
                <a:gd name="connsiteX7" fmla="*/ 2466505 w 11863054"/>
                <a:gd name="connsiteY7" fmla="*/ 4377921 h 6858000"/>
                <a:gd name="connsiteX8" fmla="*/ 2186053 w 11863054"/>
                <a:gd name="connsiteY8" fmla="*/ 4863753 h 6858000"/>
                <a:gd name="connsiteX9" fmla="*/ 1624539 w 11863054"/>
                <a:gd name="connsiteY9" fmla="*/ 4863753 h 6858000"/>
                <a:gd name="connsiteX10" fmla="*/ 1343977 w 11863054"/>
                <a:gd name="connsiteY10" fmla="*/ 4377921 h 6858000"/>
                <a:gd name="connsiteX11" fmla="*/ 1624650 w 11863054"/>
                <a:gd name="connsiteY11" fmla="*/ 3891755 h 6858000"/>
                <a:gd name="connsiteX12" fmla="*/ 3898518 w 11863054"/>
                <a:gd name="connsiteY12" fmla="*/ 3891700 h 6858000"/>
                <a:gd name="connsiteX13" fmla="*/ 4179137 w 11863054"/>
                <a:gd name="connsiteY13" fmla="*/ 4377644 h 6858000"/>
                <a:gd name="connsiteX14" fmla="*/ 3898518 w 11863054"/>
                <a:gd name="connsiteY14" fmla="*/ 4863642 h 6858000"/>
                <a:gd name="connsiteX15" fmla="*/ 3337226 w 11863054"/>
                <a:gd name="connsiteY15" fmla="*/ 4863642 h 6858000"/>
                <a:gd name="connsiteX16" fmla="*/ 3056718 w 11863054"/>
                <a:gd name="connsiteY16" fmla="*/ 4377644 h 6858000"/>
                <a:gd name="connsiteX17" fmla="*/ 3337337 w 11863054"/>
                <a:gd name="connsiteY17" fmla="*/ 3891700 h 6858000"/>
                <a:gd name="connsiteX18" fmla="*/ 4755000 w 11863054"/>
                <a:gd name="connsiteY18" fmla="*/ 3397502 h 6858000"/>
                <a:gd name="connsiteX19" fmla="*/ 5035508 w 11863054"/>
                <a:gd name="connsiteY19" fmla="*/ 3883389 h 6858000"/>
                <a:gd name="connsiteX20" fmla="*/ 4754778 w 11863054"/>
                <a:gd name="connsiteY20" fmla="*/ 4369444 h 6858000"/>
                <a:gd name="connsiteX21" fmla="*/ 4193652 w 11863054"/>
                <a:gd name="connsiteY21" fmla="*/ 4369444 h 6858000"/>
                <a:gd name="connsiteX22" fmla="*/ 3912978 w 11863054"/>
                <a:gd name="connsiteY22" fmla="*/ 3883223 h 6858000"/>
                <a:gd name="connsiteX23" fmla="*/ 4193541 w 11863054"/>
                <a:gd name="connsiteY23" fmla="*/ 3397502 h 6858000"/>
                <a:gd name="connsiteX24" fmla="*/ 3042147 w 11863054"/>
                <a:gd name="connsiteY24" fmla="*/ 3397391 h 6858000"/>
                <a:gd name="connsiteX25" fmla="*/ 3322710 w 11863054"/>
                <a:gd name="connsiteY25" fmla="*/ 3883389 h 6858000"/>
                <a:gd name="connsiteX26" fmla="*/ 3042147 w 11863054"/>
                <a:gd name="connsiteY26" fmla="*/ 4369444 h 6858000"/>
                <a:gd name="connsiteX27" fmla="*/ 2480966 w 11863054"/>
                <a:gd name="connsiteY27" fmla="*/ 4369444 h 6858000"/>
                <a:gd name="connsiteX28" fmla="*/ 2200292 w 11863054"/>
                <a:gd name="connsiteY28" fmla="*/ 3883389 h 6858000"/>
                <a:gd name="connsiteX29" fmla="*/ 2480911 w 11863054"/>
                <a:gd name="connsiteY29" fmla="*/ 3397391 h 6858000"/>
                <a:gd name="connsiteX30" fmla="*/ 3898186 w 11863054"/>
                <a:gd name="connsiteY30" fmla="*/ 2902970 h 6858000"/>
                <a:gd name="connsiteX31" fmla="*/ 4178860 w 11863054"/>
                <a:gd name="connsiteY31" fmla="*/ 3389136 h 6858000"/>
                <a:gd name="connsiteX32" fmla="*/ 3898463 w 11863054"/>
                <a:gd name="connsiteY32" fmla="*/ 3874857 h 6858000"/>
                <a:gd name="connsiteX33" fmla="*/ 3337115 w 11863054"/>
                <a:gd name="connsiteY33" fmla="*/ 3874857 h 6858000"/>
                <a:gd name="connsiteX34" fmla="*/ 3056607 w 11863054"/>
                <a:gd name="connsiteY34" fmla="*/ 3388969 h 6858000"/>
                <a:gd name="connsiteX35" fmla="*/ 3337115 w 11863054"/>
                <a:gd name="connsiteY35" fmla="*/ 2902970 h 6858000"/>
                <a:gd name="connsiteX36" fmla="*/ 5611205 w 11863054"/>
                <a:gd name="connsiteY36" fmla="*/ 2902915 h 6858000"/>
                <a:gd name="connsiteX37" fmla="*/ 5891712 w 11863054"/>
                <a:gd name="connsiteY37" fmla="*/ 3388748 h 6858000"/>
                <a:gd name="connsiteX38" fmla="*/ 5611149 w 11863054"/>
                <a:gd name="connsiteY38" fmla="*/ 3874857 h 6858000"/>
                <a:gd name="connsiteX39" fmla="*/ 5049857 w 11863054"/>
                <a:gd name="connsiteY39" fmla="*/ 3874857 h 6858000"/>
                <a:gd name="connsiteX40" fmla="*/ 4769239 w 11863054"/>
                <a:gd name="connsiteY40" fmla="*/ 3388969 h 6858000"/>
                <a:gd name="connsiteX41" fmla="*/ 5049857 w 11863054"/>
                <a:gd name="connsiteY41" fmla="*/ 2902915 h 6858000"/>
                <a:gd name="connsiteX42" fmla="*/ 1329350 w 11863054"/>
                <a:gd name="connsiteY42" fmla="*/ 2409215 h 6858000"/>
                <a:gd name="connsiteX43" fmla="*/ 1609968 w 11863054"/>
                <a:gd name="connsiteY43" fmla="*/ 2895269 h 6858000"/>
                <a:gd name="connsiteX44" fmla="*/ 1329350 w 11863054"/>
                <a:gd name="connsiteY44" fmla="*/ 3381379 h 6858000"/>
                <a:gd name="connsiteX45" fmla="*/ 768224 w 11863054"/>
                <a:gd name="connsiteY45" fmla="*/ 3381379 h 6858000"/>
                <a:gd name="connsiteX46" fmla="*/ 487716 w 11863054"/>
                <a:gd name="connsiteY46" fmla="*/ 2895546 h 6858000"/>
                <a:gd name="connsiteX47" fmla="*/ 768501 w 11863054"/>
                <a:gd name="connsiteY47" fmla="*/ 2409215 h 6858000"/>
                <a:gd name="connsiteX48" fmla="*/ 3041981 w 11863054"/>
                <a:gd name="connsiteY48" fmla="*/ 2408883 h 6858000"/>
                <a:gd name="connsiteX49" fmla="*/ 3322599 w 11863054"/>
                <a:gd name="connsiteY49" fmla="*/ 2894826 h 6858000"/>
                <a:gd name="connsiteX50" fmla="*/ 3042092 w 11863054"/>
                <a:gd name="connsiteY50" fmla="*/ 3380714 h 6858000"/>
                <a:gd name="connsiteX51" fmla="*/ 2480855 w 11863054"/>
                <a:gd name="connsiteY51" fmla="*/ 3380714 h 6858000"/>
                <a:gd name="connsiteX52" fmla="*/ 2200126 w 11863054"/>
                <a:gd name="connsiteY52" fmla="*/ 2894715 h 6858000"/>
                <a:gd name="connsiteX53" fmla="*/ 2480689 w 11863054"/>
                <a:gd name="connsiteY53" fmla="*/ 2408883 h 6858000"/>
                <a:gd name="connsiteX54" fmla="*/ 4754612 w 11863054"/>
                <a:gd name="connsiteY54" fmla="*/ 2408827 h 6858000"/>
                <a:gd name="connsiteX55" fmla="*/ 5035231 w 11863054"/>
                <a:gd name="connsiteY55" fmla="*/ 2894715 h 6858000"/>
                <a:gd name="connsiteX56" fmla="*/ 4754612 w 11863054"/>
                <a:gd name="connsiteY56" fmla="*/ 3380714 h 6858000"/>
                <a:gd name="connsiteX57" fmla="*/ 4193375 w 11863054"/>
                <a:gd name="connsiteY57" fmla="*/ 3380714 h 6858000"/>
                <a:gd name="connsiteX58" fmla="*/ 3912757 w 11863054"/>
                <a:gd name="connsiteY58" fmla="*/ 2894715 h 6858000"/>
                <a:gd name="connsiteX59" fmla="*/ 4193320 w 11863054"/>
                <a:gd name="connsiteY59" fmla="*/ 2408827 h 6858000"/>
                <a:gd name="connsiteX60" fmla="*/ 6467576 w 11863054"/>
                <a:gd name="connsiteY60" fmla="*/ 2408384 h 6858000"/>
                <a:gd name="connsiteX61" fmla="*/ 6748083 w 11863054"/>
                <a:gd name="connsiteY61" fmla="*/ 2894217 h 6858000"/>
                <a:gd name="connsiteX62" fmla="*/ 6467409 w 11863054"/>
                <a:gd name="connsiteY62" fmla="*/ 3380326 h 6858000"/>
                <a:gd name="connsiteX63" fmla="*/ 5906173 w 11863054"/>
                <a:gd name="connsiteY63" fmla="*/ 3380326 h 6858000"/>
                <a:gd name="connsiteX64" fmla="*/ 5625554 w 11863054"/>
                <a:gd name="connsiteY64" fmla="*/ 2894272 h 6858000"/>
                <a:gd name="connsiteX65" fmla="*/ 5906006 w 11863054"/>
                <a:gd name="connsiteY65" fmla="*/ 2408384 h 6858000"/>
                <a:gd name="connsiteX66" fmla="*/ 2185610 w 11863054"/>
                <a:gd name="connsiteY66" fmla="*/ 1914628 h 6858000"/>
                <a:gd name="connsiteX67" fmla="*/ 2466229 w 11863054"/>
                <a:gd name="connsiteY67" fmla="*/ 2400572 h 6858000"/>
                <a:gd name="connsiteX68" fmla="*/ 2423402 w 11863054"/>
                <a:gd name="connsiteY68" fmla="*/ 2474702 h 6858000"/>
                <a:gd name="connsiteX69" fmla="*/ 2185555 w 11863054"/>
                <a:gd name="connsiteY69" fmla="*/ 2886737 h 6858000"/>
                <a:gd name="connsiteX70" fmla="*/ 1624318 w 11863054"/>
                <a:gd name="connsiteY70" fmla="*/ 2886737 h 6858000"/>
                <a:gd name="connsiteX71" fmla="*/ 1344087 w 11863054"/>
                <a:gd name="connsiteY71" fmla="*/ 2401292 h 6858000"/>
                <a:gd name="connsiteX72" fmla="*/ 1625093 w 11863054"/>
                <a:gd name="connsiteY72" fmla="*/ 1914628 h 6858000"/>
                <a:gd name="connsiteX73" fmla="*/ 3898186 w 11863054"/>
                <a:gd name="connsiteY73" fmla="*/ 1914462 h 6858000"/>
                <a:gd name="connsiteX74" fmla="*/ 4178804 w 11863054"/>
                <a:gd name="connsiteY74" fmla="*/ 2400461 h 6858000"/>
                <a:gd name="connsiteX75" fmla="*/ 3898241 w 11863054"/>
                <a:gd name="connsiteY75" fmla="*/ 2886349 h 6858000"/>
                <a:gd name="connsiteX76" fmla="*/ 3337115 w 11863054"/>
                <a:gd name="connsiteY76" fmla="*/ 2886349 h 6858000"/>
                <a:gd name="connsiteX77" fmla="*/ 3056441 w 11863054"/>
                <a:gd name="connsiteY77" fmla="*/ 2400295 h 6858000"/>
                <a:gd name="connsiteX78" fmla="*/ 3336949 w 11863054"/>
                <a:gd name="connsiteY78" fmla="*/ 1914462 h 6858000"/>
                <a:gd name="connsiteX79" fmla="*/ 5610872 w 11863054"/>
                <a:gd name="connsiteY79" fmla="*/ 1914185 h 6858000"/>
                <a:gd name="connsiteX80" fmla="*/ 5891491 w 11863054"/>
                <a:gd name="connsiteY80" fmla="*/ 2400240 h 6858000"/>
                <a:gd name="connsiteX81" fmla="*/ 5610983 w 11863054"/>
                <a:gd name="connsiteY81" fmla="*/ 2886072 h 6858000"/>
                <a:gd name="connsiteX82" fmla="*/ 5049469 w 11863054"/>
                <a:gd name="connsiteY82" fmla="*/ 2886072 h 6858000"/>
                <a:gd name="connsiteX83" fmla="*/ 4768962 w 11863054"/>
                <a:gd name="connsiteY83" fmla="*/ 2400295 h 6858000"/>
                <a:gd name="connsiteX84" fmla="*/ 5049635 w 11863054"/>
                <a:gd name="connsiteY84" fmla="*/ 1914185 h 6858000"/>
                <a:gd name="connsiteX85" fmla="*/ 7323669 w 11863054"/>
                <a:gd name="connsiteY85" fmla="*/ 1913853 h 6858000"/>
                <a:gd name="connsiteX86" fmla="*/ 7604232 w 11863054"/>
                <a:gd name="connsiteY86" fmla="*/ 2399852 h 6858000"/>
                <a:gd name="connsiteX87" fmla="*/ 7323669 w 11863054"/>
                <a:gd name="connsiteY87" fmla="*/ 2885740 h 6858000"/>
                <a:gd name="connsiteX88" fmla="*/ 6762377 w 11863054"/>
                <a:gd name="connsiteY88" fmla="*/ 2885740 h 6858000"/>
                <a:gd name="connsiteX89" fmla="*/ 6481870 w 11863054"/>
                <a:gd name="connsiteY89" fmla="*/ 2399741 h 6858000"/>
                <a:gd name="connsiteX90" fmla="*/ 6762322 w 11863054"/>
                <a:gd name="connsiteY90" fmla="*/ 1913853 h 6858000"/>
                <a:gd name="connsiteX91" fmla="*/ 1330015 w 11863054"/>
                <a:gd name="connsiteY91" fmla="*/ 1420652 h 6858000"/>
                <a:gd name="connsiteX92" fmla="*/ 1610135 w 11863054"/>
                <a:gd name="connsiteY92" fmla="*/ 1905930 h 6858000"/>
                <a:gd name="connsiteX93" fmla="*/ 1329073 w 11863054"/>
                <a:gd name="connsiteY93" fmla="*/ 2392594 h 6858000"/>
                <a:gd name="connsiteX94" fmla="*/ 768723 w 11863054"/>
                <a:gd name="connsiteY94" fmla="*/ 2392594 h 6858000"/>
                <a:gd name="connsiteX95" fmla="*/ 487993 w 11863054"/>
                <a:gd name="connsiteY95" fmla="*/ 1906429 h 6858000"/>
                <a:gd name="connsiteX96" fmla="*/ 768446 w 11863054"/>
                <a:gd name="connsiteY96" fmla="*/ 1420652 h 6858000"/>
                <a:gd name="connsiteX97" fmla="*/ 4754612 w 11863054"/>
                <a:gd name="connsiteY97" fmla="*/ 1420208 h 6858000"/>
                <a:gd name="connsiteX98" fmla="*/ 5035175 w 11863054"/>
                <a:gd name="connsiteY98" fmla="*/ 1906096 h 6858000"/>
                <a:gd name="connsiteX99" fmla="*/ 4754391 w 11863054"/>
                <a:gd name="connsiteY99" fmla="*/ 2392151 h 6858000"/>
                <a:gd name="connsiteX100" fmla="*/ 4193375 w 11863054"/>
                <a:gd name="connsiteY100" fmla="*/ 2392151 h 6858000"/>
                <a:gd name="connsiteX101" fmla="*/ 3912646 w 11863054"/>
                <a:gd name="connsiteY101" fmla="*/ 1905986 h 6858000"/>
                <a:gd name="connsiteX102" fmla="*/ 4193098 w 11863054"/>
                <a:gd name="connsiteY102" fmla="*/ 1420208 h 6858000"/>
                <a:gd name="connsiteX103" fmla="*/ 3041704 w 11863054"/>
                <a:gd name="connsiteY103" fmla="*/ 1420097 h 6858000"/>
                <a:gd name="connsiteX104" fmla="*/ 3322322 w 11863054"/>
                <a:gd name="connsiteY104" fmla="*/ 1906207 h 6858000"/>
                <a:gd name="connsiteX105" fmla="*/ 3041925 w 11863054"/>
                <a:gd name="connsiteY105" fmla="*/ 2391985 h 6858000"/>
                <a:gd name="connsiteX106" fmla="*/ 2480523 w 11863054"/>
                <a:gd name="connsiteY106" fmla="*/ 2391985 h 6858000"/>
                <a:gd name="connsiteX107" fmla="*/ 2200347 w 11863054"/>
                <a:gd name="connsiteY107" fmla="*/ 1906706 h 6858000"/>
                <a:gd name="connsiteX108" fmla="*/ 2481187 w 11863054"/>
                <a:gd name="connsiteY108" fmla="*/ 1420097 h 6858000"/>
                <a:gd name="connsiteX109" fmla="*/ 6467243 w 11863054"/>
                <a:gd name="connsiteY109" fmla="*/ 1419654 h 6858000"/>
                <a:gd name="connsiteX110" fmla="*/ 6747862 w 11863054"/>
                <a:gd name="connsiteY110" fmla="*/ 1905597 h 6858000"/>
                <a:gd name="connsiteX111" fmla="*/ 6467409 w 11863054"/>
                <a:gd name="connsiteY111" fmla="*/ 2391486 h 6858000"/>
                <a:gd name="connsiteX112" fmla="*/ 5905785 w 11863054"/>
                <a:gd name="connsiteY112" fmla="*/ 2391486 h 6858000"/>
                <a:gd name="connsiteX113" fmla="*/ 5625333 w 11863054"/>
                <a:gd name="connsiteY113" fmla="*/ 1905708 h 6858000"/>
                <a:gd name="connsiteX114" fmla="*/ 5735696 w 11863054"/>
                <a:gd name="connsiteY114" fmla="*/ 1714456 h 6858000"/>
                <a:gd name="connsiteX115" fmla="*/ 5905950 w 11863054"/>
                <a:gd name="connsiteY115" fmla="*/ 1419654 h 6858000"/>
                <a:gd name="connsiteX116" fmla="*/ 8180151 w 11863054"/>
                <a:gd name="connsiteY116" fmla="*/ 1419654 h 6858000"/>
                <a:gd name="connsiteX117" fmla="*/ 8460603 w 11863054"/>
                <a:gd name="connsiteY117" fmla="*/ 1905487 h 6858000"/>
                <a:gd name="connsiteX118" fmla="*/ 8179984 w 11863054"/>
                <a:gd name="connsiteY118" fmla="*/ 2391652 h 6858000"/>
                <a:gd name="connsiteX119" fmla="*/ 7618914 w 11863054"/>
                <a:gd name="connsiteY119" fmla="*/ 2391652 h 6858000"/>
                <a:gd name="connsiteX120" fmla="*/ 7338130 w 11863054"/>
                <a:gd name="connsiteY120" fmla="*/ 1905432 h 6858000"/>
                <a:gd name="connsiteX121" fmla="*/ 7618582 w 11863054"/>
                <a:gd name="connsiteY121" fmla="*/ 1419654 h 6858000"/>
                <a:gd name="connsiteX122" fmla="*/ 2186164 w 11863054"/>
                <a:gd name="connsiteY122" fmla="*/ 926120 h 6858000"/>
                <a:gd name="connsiteX123" fmla="*/ 2466395 w 11863054"/>
                <a:gd name="connsiteY123" fmla="*/ 1411344 h 6858000"/>
                <a:gd name="connsiteX124" fmla="*/ 2185555 w 11863054"/>
                <a:gd name="connsiteY124" fmla="*/ 1897952 h 6858000"/>
                <a:gd name="connsiteX125" fmla="*/ 1624817 w 11863054"/>
                <a:gd name="connsiteY125" fmla="*/ 1897952 h 6858000"/>
                <a:gd name="connsiteX126" fmla="*/ 1344253 w 11863054"/>
                <a:gd name="connsiteY126" fmla="*/ 1412064 h 6858000"/>
                <a:gd name="connsiteX127" fmla="*/ 1624817 w 11863054"/>
                <a:gd name="connsiteY127" fmla="*/ 926120 h 6858000"/>
                <a:gd name="connsiteX128" fmla="*/ 3897853 w 11863054"/>
                <a:gd name="connsiteY128" fmla="*/ 925677 h 6858000"/>
                <a:gd name="connsiteX129" fmla="*/ 4178583 w 11863054"/>
                <a:gd name="connsiteY129" fmla="*/ 1411842 h 6858000"/>
                <a:gd name="connsiteX130" fmla="*/ 3898186 w 11863054"/>
                <a:gd name="connsiteY130" fmla="*/ 1897620 h 6858000"/>
                <a:gd name="connsiteX131" fmla="*/ 3336838 w 11863054"/>
                <a:gd name="connsiteY131" fmla="*/ 1897620 h 6858000"/>
                <a:gd name="connsiteX132" fmla="*/ 3056607 w 11863054"/>
                <a:gd name="connsiteY132" fmla="*/ 1412174 h 6858000"/>
                <a:gd name="connsiteX133" fmla="*/ 3337503 w 11863054"/>
                <a:gd name="connsiteY133" fmla="*/ 925677 h 6858000"/>
                <a:gd name="connsiteX134" fmla="*/ 5610872 w 11863054"/>
                <a:gd name="connsiteY134" fmla="*/ 925622 h 6858000"/>
                <a:gd name="connsiteX135" fmla="*/ 5891380 w 11863054"/>
                <a:gd name="connsiteY135" fmla="*/ 1411455 h 6858000"/>
                <a:gd name="connsiteX136" fmla="*/ 5710376 w 11863054"/>
                <a:gd name="connsiteY136" fmla="*/ 1725093 h 6858000"/>
                <a:gd name="connsiteX137" fmla="*/ 5610761 w 11863054"/>
                <a:gd name="connsiteY137" fmla="*/ 1897453 h 6858000"/>
                <a:gd name="connsiteX138" fmla="*/ 5049414 w 11863054"/>
                <a:gd name="connsiteY138" fmla="*/ 1897453 h 6858000"/>
                <a:gd name="connsiteX139" fmla="*/ 4768851 w 11863054"/>
                <a:gd name="connsiteY139" fmla="*/ 1411565 h 6858000"/>
                <a:gd name="connsiteX140" fmla="*/ 5049469 w 11863054"/>
                <a:gd name="connsiteY140" fmla="*/ 925622 h 6858000"/>
                <a:gd name="connsiteX141" fmla="*/ 7323392 w 11863054"/>
                <a:gd name="connsiteY141" fmla="*/ 925123 h 6858000"/>
                <a:gd name="connsiteX142" fmla="*/ 7604121 w 11863054"/>
                <a:gd name="connsiteY142" fmla="*/ 1411344 h 6858000"/>
                <a:gd name="connsiteX143" fmla="*/ 7323558 w 11863054"/>
                <a:gd name="connsiteY143" fmla="*/ 1896955 h 6858000"/>
                <a:gd name="connsiteX144" fmla="*/ 6762100 w 11863054"/>
                <a:gd name="connsiteY144" fmla="*/ 1896955 h 6858000"/>
                <a:gd name="connsiteX145" fmla="*/ 6481537 w 11863054"/>
                <a:gd name="connsiteY145" fmla="*/ 1411178 h 6858000"/>
                <a:gd name="connsiteX146" fmla="*/ 6591069 w 11863054"/>
                <a:gd name="connsiteY146" fmla="*/ 1221532 h 6858000"/>
                <a:gd name="connsiteX147" fmla="*/ 6762266 w 11863054"/>
                <a:gd name="connsiteY147" fmla="*/ 925123 h 6858000"/>
                <a:gd name="connsiteX148" fmla="*/ 9036411 w 11863054"/>
                <a:gd name="connsiteY148" fmla="*/ 925068 h 6858000"/>
                <a:gd name="connsiteX149" fmla="*/ 9316919 w 11863054"/>
                <a:gd name="connsiteY149" fmla="*/ 1410955 h 6858000"/>
                <a:gd name="connsiteX150" fmla="*/ 9036245 w 11863054"/>
                <a:gd name="connsiteY150" fmla="*/ 1896955 h 6858000"/>
                <a:gd name="connsiteX151" fmla="*/ 8475008 w 11863054"/>
                <a:gd name="connsiteY151" fmla="*/ 1896955 h 6858000"/>
                <a:gd name="connsiteX152" fmla="*/ 8194389 w 11863054"/>
                <a:gd name="connsiteY152" fmla="*/ 1411066 h 6858000"/>
                <a:gd name="connsiteX153" fmla="*/ 8475008 w 11863054"/>
                <a:gd name="connsiteY153" fmla="*/ 925068 h 6858000"/>
                <a:gd name="connsiteX154" fmla="*/ 1329738 w 11863054"/>
                <a:gd name="connsiteY154" fmla="*/ 432032 h 6858000"/>
                <a:gd name="connsiteX155" fmla="*/ 1610245 w 11863054"/>
                <a:gd name="connsiteY155" fmla="*/ 917810 h 6858000"/>
                <a:gd name="connsiteX156" fmla="*/ 1329627 w 11863054"/>
                <a:gd name="connsiteY156" fmla="*/ 1403864 h 6858000"/>
                <a:gd name="connsiteX157" fmla="*/ 768446 w 11863054"/>
                <a:gd name="connsiteY157" fmla="*/ 1403864 h 6858000"/>
                <a:gd name="connsiteX158" fmla="*/ 487827 w 11863054"/>
                <a:gd name="connsiteY158" fmla="*/ 917810 h 6858000"/>
                <a:gd name="connsiteX159" fmla="*/ 768335 w 11863054"/>
                <a:gd name="connsiteY159" fmla="*/ 432032 h 6858000"/>
                <a:gd name="connsiteX160" fmla="*/ 3042369 w 11863054"/>
                <a:gd name="connsiteY160" fmla="*/ 431534 h 6858000"/>
                <a:gd name="connsiteX161" fmla="*/ 3322599 w 11863054"/>
                <a:gd name="connsiteY161" fmla="*/ 916979 h 6858000"/>
                <a:gd name="connsiteX162" fmla="*/ 3041704 w 11863054"/>
                <a:gd name="connsiteY162" fmla="*/ 1403366 h 6858000"/>
                <a:gd name="connsiteX163" fmla="*/ 2481187 w 11863054"/>
                <a:gd name="connsiteY163" fmla="*/ 1403366 h 6858000"/>
                <a:gd name="connsiteX164" fmla="*/ 2200569 w 11863054"/>
                <a:gd name="connsiteY164" fmla="*/ 917422 h 6858000"/>
                <a:gd name="connsiteX165" fmla="*/ 2481021 w 11863054"/>
                <a:gd name="connsiteY165" fmla="*/ 431534 h 6858000"/>
                <a:gd name="connsiteX166" fmla="*/ 4754335 w 11863054"/>
                <a:gd name="connsiteY166" fmla="*/ 431534 h 6858000"/>
                <a:gd name="connsiteX167" fmla="*/ 5034898 w 11863054"/>
                <a:gd name="connsiteY167" fmla="*/ 917477 h 6858000"/>
                <a:gd name="connsiteX168" fmla="*/ 4754169 w 11863054"/>
                <a:gd name="connsiteY168" fmla="*/ 1403366 h 6858000"/>
                <a:gd name="connsiteX169" fmla="*/ 4193043 w 11863054"/>
                <a:gd name="connsiteY169" fmla="*/ 1403366 h 6858000"/>
                <a:gd name="connsiteX170" fmla="*/ 3912701 w 11863054"/>
                <a:gd name="connsiteY170" fmla="*/ 917810 h 6858000"/>
                <a:gd name="connsiteX171" fmla="*/ 4193541 w 11863054"/>
                <a:gd name="connsiteY171" fmla="*/ 431534 h 6858000"/>
                <a:gd name="connsiteX172" fmla="*/ 6467243 w 11863054"/>
                <a:gd name="connsiteY172" fmla="*/ 431090 h 6858000"/>
                <a:gd name="connsiteX173" fmla="*/ 6747695 w 11863054"/>
                <a:gd name="connsiteY173" fmla="*/ 916979 h 6858000"/>
                <a:gd name="connsiteX174" fmla="*/ 6693400 w 11863054"/>
                <a:gd name="connsiteY174" fmla="*/ 1011054 h 6858000"/>
                <a:gd name="connsiteX175" fmla="*/ 6467077 w 11863054"/>
                <a:gd name="connsiteY175" fmla="*/ 1403033 h 6858000"/>
                <a:gd name="connsiteX176" fmla="*/ 5905729 w 11863054"/>
                <a:gd name="connsiteY176" fmla="*/ 1403033 h 6858000"/>
                <a:gd name="connsiteX177" fmla="*/ 5625166 w 11863054"/>
                <a:gd name="connsiteY177" fmla="*/ 916979 h 6858000"/>
                <a:gd name="connsiteX178" fmla="*/ 5905674 w 11863054"/>
                <a:gd name="connsiteY178" fmla="*/ 431090 h 6858000"/>
                <a:gd name="connsiteX179" fmla="*/ 8179874 w 11863054"/>
                <a:gd name="connsiteY179" fmla="*/ 431035 h 6858000"/>
                <a:gd name="connsiteX180" fmla="*/ 8460326 w 11863054"/>
                <a:gd name="connsiteY180" fmla="*/ 916812 h 6858000"/>
                <a:gd name="connsiteX181" fmla="*/ 8179818 w 11863054"/>
                <a:gd name="connsiteY181" fmla="*/ 1402867 h 6858000"/>
                <a:gd name="connsiteX182" fmla="*/ 7618582 w 11863054"/>
                <a:gd name="connsiteY182" fmla="*/ 1402867 h 6858000"/>
                <a:gd name="connsiteX183" fmla="*/ 7337963 w 11863054"/>
                <a:gd name="connsiteY183" fmla="*/ 916812 h 6858000"/>
                <a:gd name="connsiteX184" fmla="*/ 7618471 w 11863054"/>
                <a:gd name="connsiteY184" fmla="*/ 431035 h 6858000"/>
                <a:gd name="connsiteX185" fmla="*/ 9892505 w 11863054"/>
                <a:gd name="connsiteY185" fmla="*/ 430592 h 6858000"/>
                <a:gd name="connsiteX186" fmla="*/ 10173123 w 11863054"/>
                <a:gd name="connsiteY186" fmla="*/ 916536 h 6858000"/>
                <a:gd name="connsiteX187" fmla="*/ 9892560 w 11863054"/>
                <a:gd name="connsiteY187" fmla="*/ 1402534 h 6858000"/>
                <a:gd name="connsiteX188" fmla="*/ 9331323 w 11863054"/>
                <a:gd name="connsiteY188" fmla="*/ 1402534 h 6858000"/>
                <a:gd name="connsiteX189" fmla="*/ 9050650 w 11863054"/>
                <a:gd name="connsiteY189" fmla="*/ 916424 h 6858000"/>
                <a:gd name="connsiteX190" fmla="*/ 9331157 w 11863054"/>
                <a:gd name="connsiteY190" fmla="*/ 430592 h 6858000"/>
                <a:gd name="connsiteX191" fmla="*/ 11863054 w 11863054"/>
                <a:gd name="connsiteY191" fmla="*/ 0 h 6858000"/>
                <a:gd name="connsiteX192" fmla="*/ 11843939 w 11863054"/>
                <a:gd name="connsiteY192" fmla="*/ 0 h 6858000"/>
                <a:gd name="connsiteX193" fmla="*/ 11604970 w 11863054"/>
                <a:gd name="connsiteY193" fmla="*/ 413916 h 6858000"/>
                <a:gd name="connsiteX194" fmla="*/ 11043788 w 11863054"/>
                <a:gd name="connsiteY194" fmla="*/ 413916 h 6858000"/>
                <a:gd name="connsiteX195" fmla="*/ 10804853 w 11863054"/>
                <a:gd name="connsiteY195" fmla="*/ 0 h 6858000"/>
                <a:gd name="connsiteX196" fmla="*/ 10785529 w 11863054"/>
                <a:gd name="connsiteY196" fmla="*/ 0 h 6858000"/>
                <a:gd name="connsiteX197" fmla="*/ 11029217 w 11863054"/>
                <a:gd name="connsiteY197" fmla="*/ 422170 h 6858000"/>
                <a:gd name="connsiteX198" fmla="*/ 10748654 w 11863054"/>
                <a:gd name="connsiteY198" fmla="*/ 908114 h 6858000"/>
                <a:gd name="connsiteX199" fmla="*/ 10187639 w 11863054"/>
                <a:gd name="connsiteY199" fmla="*/ 908114 h 6858000"/>
                <a:gd name="connsiteX200" fmla="*/ 9906965 w 11863054"/>
                <a:gd name="connsiteY200" fmla="*/ 421949 h 6858000"/>
                <a:gd name="connsiteX201" fmla="*/ 10150539 w 11863054"/>
                <a:gd name="connsiteY201" fmla="*/ 0 h 6858000"/>
                <a:gd name="connsiteX202" fmla="*/ 10131190 w 11863054"/>
                <a:gd name="connsiteY202" fmla="*/ 0 h 6858000"/>
                <a:gd name="connsiteX203" fmla="*/ 9892339 w 11863054"/>
                <a:gd name="connsiteY203" fmla="*/ 413638 h 6858000"/>
                <a:gd name="connsiteX204" fmla="*/ 9330991 w 11863054"/>
                <a:gd name="connsiteY204" fmla="*/ 413638 h 6858000"/>
                <a:gd name="connsiteX205" fmla="*/ 9092139 w 11863054"/>
                <a:gd name="connsiteY205" fmla="*/ 0 h 6858000"/>
                <a:gd name="connsiteX206" fmla="*/ 9072826 w 11863054"/>
                <a:gd name="connsiteY206" fmla="*/ 0 h 6858000"/>
                <a:gd name="connsiteX207" fmla="*/ 9316642 w 11863054"/>
                <a:gd name="connsiteY207" fmla="*/ 422392 h 6858000"/>
                <a:gd name="connsiteX208" fmla="*/ 9036189 w 11863054"/>
                <a:gd name="connsiteY208" fmla="*/ 908170 h 6858000"/>
                <a:gd name="connsiteX209" fmla="*/ 8474731 w 11863054"/>
                <a:gd name="connsiteY209" fmla="*/ 908170 h 6858000"/>
                <a:gd name="connsiteX210" fmla="*/ 8194168 w 11863054"/>
                <a:gd name="connsiteY210" fmla="*/ 422503 h 6858000"/>
                <a:gd name="connsiteX211" fmla="*/ 8438136 w 11863054"/>
                <a:gd name="connsiteY211" fmla="*/ 0 h 6858000"/>
                <a:gd name="connsiteX212" fmla="*/ 8418811 w 11863054"/>
                <a:gd name="connsiteY212" fmla="*/ 0 h 6858000"/>
                <a:gd name="connsiteX213" fmla="*/ 8179597 w 11863054"/>
                <a:gd name="connsiteY213" fmla="*/ 414303 h 6858000"/>
                <a:gd name="connsiteX214" fmla="*/ 7618582 w 11863054"/>
                <a:gd name="connsiteY214" fmla="*/ 414303 h 6858000"/>
                <a:gd name="connsiteX215" fmla="*/ 7379274 w 11863054"/>
                <a:gd name="connsiteY215" fmla="*/ 0 h 6858000"/>
                <a:gd name="connsiteX216" fmla="*/ 7359940 w 11863054"/>
                <a:gd name="connsiteY216" fmla="*/ 0 h 6858000"/>
                <a:gd name="connsiteX217" fmla="*/ 7603955 w 11863054"/>
                <a:gd name="connsiteY217" fmla="*/ 422558 h 6858000"/>
                <a:gd name="connsiteX218" fmla="*/ 7323337 w 11863054"/>
                <a:gd name="connsiteY218" fmla="*/ 908447 h 6858000"/>
                <a:gd name="connsiteX219" fmla="*/ 6762100 w 11863054"/>
                <a:gd name="connsiteY219" fmla="*/ 908447 h 6858000"/>
                <a:gd name="connsiteX220" fmla="*/ 6481482 w 11863054"/>
                <a:gd name="connsiteY220" fmla="*/ 422503 h 6858000"/>
                <a:gd name="connsiteX221" fmla="*/ 6725445 w 11863054"/>
                <a:gd name="connsiteY221" fmla="*/ 0 h 6858000"/>
                <a:gd name="connsiteX222" fmla="*/ 6706132 w 11863054"/>
                <a:gd name="connsiteY222" fmla="*/ 0 h 6858000"/>
                <a:gd name="connsiteX223" fmla="*/ 6466910 w 11863054"/>
                <a:gd name="connsiteY223" fmla="*/ 414303 h 6858000"/>
                <a:gd name="connsiteX224" fmla="*/ 5905508 w 11863054"/>
                <a:gd name="connsiteY224" fmla="*/ 414303 h 6858000"/>
                <a:gd name="connsiteX225" fmla="*/ 5666338 w 11863054"/>
                <a:gd name="connsiteY225" fmla="*/ 0 h 6858000"/>
                <a:gd name="connsiteX226" fmla="*/ 5646974 w 11863054"/>
                <a:gd name="connsiteY226" fmla="*/ 0 h 6858000"/>
                <a:gd name="connsiteX227" fmla="*/ 5891214 w 11863054"/>
                <a:gd name="connsiteY227" fmla="*/ 422946 h 6858000"/>
                <a:gd name="connsiteX228" fmla="*/ 5618463 w 11863054"/>
                <a:gd name="connsiteY228" fmla="*/ 895261 h 6858000"/>
                <a:gd name="connsiteX229" fmla="*/ 5610706 w 11863054"/>
                <a:gd name="connsiteY229" fmla="*/ 908835 h 6858000"/>
                <a:gd name="connsiteX230" fmla="*/ 5049192 w 11863054"/>
                <a:gd name="connsiteY230" fmla="*/ 908835 h 6858000"/>
                <a:gd name="connsiteX231" fmla="*/ 4769017 w 11863054"/>
                <a:gd name="connsiteY231" fmla="*/ 423556 h 6858000"/>
                <a:gd name="connsiteX232" fmla="*/ 5013591 w 11863054"/>
                <a:gd name="connsiteY232" fmla="*/ 0 h 6858000"/>
                <a:gd name="connsiteX233" fmla="*/ 4993649 w 11863054"/>
                <a:gd name="connsiteY233" fmla="*/ 0 h 6858000"/>
                <a:gd name="connsiteX234" fmla="*/ 4754058 w 11863054"/>
                <a:gd name="connsiteY234" fmla="*/ 414857 h 6858000"/>
                <a:gd name="connsiteX235" fmla="*/ 4193652 w 11863054"/>
                <a:gd name="connsiteY235" fmla="*/ 414857 h 6858000"/>
                <a:gd name="connsiteX236" fmla="*/ 3954146 w 11863054"/>
                <a:gd name="connsiteY236" fmla="*/ 0 h 6858000"/>
                <a:gd name="connsiteX237" fmla="*/ 3934827 w 11863054"/>
                <a:gd name="connsiteY237" fmla="*/ 0 h 6858000"/>
                <a:gd name="connsiteX238" fmla="*/ 4178860 w 11863054"/>
                <a:gd name="connsiteY238" fmla="*/ 422669 h 6858000"/>
                <a:gd name="connsiteX239" fmla="*/ 3898186 w 11863054"/>
                <a:gd name="connsiteY239" fmla="*/ 909056 h 6858000"/>
                <a:gd name="connsiteX240" fmla="*/ 3337503 w 11863054"/>
                <a:gd name="connsiteY240" fmla="*/ 909056 h 6858000"/>
                <a:gd name="connsiteX241" fmla="*/ 3056829 w 11863054"/>
                <a:gd name="connsiteY241" fmla="*/ 422946 h 6858000"/>
                <a:gd name="connsiteX242" fmla="*/ 3300979 w 11863054"/>
                <a:gd name="connsiteY242" fmla="*/ 0 h 6858000"/>
                <a:gd name="connsiteX243" fmla="*/ 3281513 w 11863054"/>
                <a:gd name="connsiteY243" fmla="*/ 0 h 6858000"/>
                <a:gd name="connsiteX244" fmla="*/ 3042203 w 11863054"/>
                <a:gd name="connsiteY244" fmla="*/ 414691 h 6858000"/>
                <a:gd name="connsiteX245" fmla="*/ 2480855 w 11863054"/>
                <a:gd name="connsiteY245" fmla="*/ 414691 h 6858000"/>
                <a:gd name="connsiteX246" fmla="*/ 2241403 w 11863054"/>
                <a:gd name="connsiteY246" fmla="*/ 0 h 6858000"/>
                <a:gd name="connsiteX247" fmla="*/ 2222087 w 11863054"/>
                <a:gd name="connsiteY247" fmla="*/ 0 h 6858000"/>
                <a:gd name="connsiteX248" fmla="*/ 2466505 w 11863054"/>
                <a:gd name="connsiteY248" fmla="*/ 423389 h 6858000"/>
                <a:gd name="connsiteX249" fmla="*/ 2214697 w 11863054"/>
                <a:gd name="connsiteY249" fmla="*/ 859580 h 6858000"/>
                <a:gd name="connsiteX250" fmla="*/ 2186053 w 11863054"/>
                <a:gd name="connsiteY250" fmla="*/ 909278 h 6858000"/>
                <a:gd name="connsiteX251" fmla="*/ 1624539 w 11863054"/>
                <a:gd name="connsiteY251" fmla="*/ 909278 h 6858000"/>
                <a:gd name="connsiteX252" fmla="*/ 1344087 w 11863054"/>
                <a:gd name="connsiteY252" fmla="*/ 423445 h 6858000"/>
                <a:gd name="connsiteX253" fmla="*/ 1588559 w 11863054"/>
                <a:gd name="connsiteY253" fmla="*/ 0 h 6858000"/>
                <a:gd name="connsiteX254" fmla="*/ 1569223 w 11863054"/>
                <a:gd name="connsiteY254" fmla="*/ 0 h 6858000"/>
                <a:gd name="connsiteX255" fmla="*/ 1329461 w 11863054"/>
                <a:gd name="connsiteY255" fmla="*/ 415301 h 6858000"/>
                <a:gd name="connsiteX256" fmla="*/ 768446 w 11863054"/>
                <a:gd name="connsiteY256" fmla="*/ 415301 h 6858000"/>
                <a:gd name="connsiteX257" fmla="*/ 528589 w 11863054"/>
                <a:gd name="connsiteY257" fmla="*/ 0 h 6858000"/>
                <a:gd name="connsiteX258" fmla="*/ 509180 w 11863054"/>
                <a:gd name="connsiteY258" fmla="*/ 0 h 6858000"/>
                <a:gd name="connsiteX259" fmla="*/ 753764 w 11863054"/>
                <a:gd name="connsiteY259" fmla="*/ 423667 h 6858000"/>
                <a:gd name="connsiteX260" fmla="*/ 473201 w 11863054"/>
                <a:gd name="connsiteY260" fmla="*/ 909444 h 6858000"/>
                <a:gd name="connsiteX261" fmla="*/ 0 w 11863054"/>
                <a:gd name="connsiteY261" fmla="*/ 909444 h 6858000"/>
                <a:gd name="connsiteX262" fmla="*/ 0 w 11863054"/>
                <a:gd name="connsiteY262" fmla="*/ 926120 h 6858000"/>
                <a:gd name="connsiteX263" fmla="*/ 473201 w 11863054"/>
                <a:gd name="connsiteY263" fmla="*/ 926120 h 6858000"/>
                <a:gd name="connsiteX264" fmla="*/ 754041 w 11863054"/>
                <a:gd name="connsiteY264" fmla="*/ 1412285 h 6858000"/>
                <a:gd name="connsiteX265" fmla="*/ 473533 w 11863054"/>
                <a:gd name="connsiteY265" fmla="*/ 1898063 h 6858000"/>
                <a:gd name="connsiteX266" fmla="*/ 0 w 11863054"/>
                <a:gd name="connsiteY266" fmla="*/ 1898063 h 6858000"/>
                <a:gd name="connsiteX267" fmla="*/ 0 w 11863054"/>
                <a:gd name="connsiteY267" fmla="*/ 1914850 h 6858000"/>
                <a:gd name="connsiteX268" fmla="*/ 473533 w 11863054"/>
                <a:gd name="connsiteY268" fmla="*/ 1914850 h 6858000"/>
                <a:gd name="connsiteX269" fmla="*/ 753875 w 11863054"/>
                <a:gd name="connsiteY269" fmla="*/ 2400517 h 6858000"/>
                <a:gd name="connsiteX270" fmla="*/ 473201 w 11863054"/>
                <a:gd name="connsiteY270" fmla="*/ 2886737 h 6858000"/>
                <a:gd name="connsiteX271" fmla="*/ 0 w 11863054"/>
                <a:gd name="connsiteY271" fmla="*/ 2886737 h 6858000"/>
                <a:gd name="connsiteX272" fmla="*/ 0 w 11863054"/>
                <a:gd name="connsiteY272" fmla="*/ 2903414 h 6858000"/>
                <a:gd name="connsiteX273" fmla="*/ 472924 w 11863054"/>
                <a:gd name="connsiteY273" fmla="*/ 2903414 h 6858000"/>
                <a:gd name="connsiteX274" fmla="*/ 753597 w 11863054"/>
                <a:gd name="connsiteY274" fmla="*/ 3389579 h 6858000"/>
                <a:gd name="connsiteX275" fmla="*/ 473201 w 11863054"/>
                <a:gd name="connsiteY275" fmla="*/ 3875245 h 6858000"/>
                <a:gd name="connsiteX276" fmla="*/ 0 w 11863054"/>
                <a:gd name="connsiteY276" fmla="*/ 3875245 h 6858000"/>
                <a:gd name="connsiteX277" fmla="*/ 0 w 11863054"/>
                <a:gd name="connsiteY277" fmla="*/ 3892032 h 6858000"/>
                <a:gd name="connsiteX278" fmla="*/ 473367 w 11863054"/>
                <a:gd name="connsiteY278" fmla="*/ 3892032 h 6858000"/>
                <a:gd name="connsiteX279" fmla="*/ 753875 w 11863054"/>
                <a:gd name="connsiteY279" fmla="*/ 4377921 h 6858000"/>
                <a:gd name="connsiteX280" fmla="*/ 473201 w 11863054"/>
                <a:gd name="connsiteY280" fmla="*/ 4863975 h 6858000"/>
                <a:gd name="connsiteX281" fmla="*/ 0 w 11863054"/>
                <a:gd name="connsiteY281" fmla="*/ 4863975 h 6858000"/>
                <a:gd name="connsiteX282" fmla="*/ 0 w 11863054"/>
                <a:gd name="connsiteY282" fmla="*/ 4880651 h 6858000"/>
                <a:gd name="connsiteX283" fmla="*/ 473422 w 11863054"/>
                <a:gd name="connsiteY283" fmla="*/ 4880651 h 6858000"/>
                <a:gd name="connsiteX284" fmla="*/ 754041 w 11863054"/>
                <a:gd name="connsiteY284" fmla="*/ 5366650 h 6858000"/>
                <a:gd name="connsiteX285" fmla="*/ 473478 w 11863054"/>
                <a:gd name="connsiteY285" fmla="*/ 5852538 h 6858000"/>
                <a:gd name="connsiteX286" fmla="*/ 0 w 11863054"/>
                <a:gd name="connsiteY286" fmla="*/ 5852538 h 6858000"/>
                <a:gd name="connsiteX287" fmla="*/ 0 w 11863054"/>
                <a:gd name="connsiteY287" fmla="*/ 5869436 h 6858000"/>
                <a:gd name="connsiteX288" fmla="*/ 473699 w 11863054"/>
                <a:gd name="connsiteY288" fmla="*/ 5869436 h 6858000"/>
                <a:gd name="connsiteX289" fmla="*/ 754262 w 11863054"/>
                <a:gd name="connsiteY289" fmla="*/ 6355158 h 6858000"/>
                <a:gd name="connsiteX290" fmla="*/ 473644 w 11863054"/>
                <a:gd name="connsiteY290" fmla="*/ 6841324 h 6858000"/>
                <a:gd name="connsiteX291" fmla="*/ 0 w 11863054"/>
                <a:gd name="connsiteY291" fmla="*/ 6841324 h 6858000"/>
                <a:gd name="connsiteX292" fmla="*/ 0 w 11863054"/>
                <a:gd name="connsiteY292" fmla="*/ 6858000 h 6858000"/>
                <a:gd name="connsiteX293" fmla="*/ 483173 w 11863054"/>
                <a:gd name="connsiteY293" fmla="*/ 6858000 h 6858000"/>
                <a:gd name="connsiteX294" fmla="*/ 773377 w 11863054"/>
                <a:gd name="connsiteY294" fmla="*/ 6355214 h 6858000"/>
                <a:gd name="connsiteX295" fmla="*/ 487938 w 11863054"/>
                <a:gd name="connsiteY295" fmla="*/ 5860849 h 6858000"/>
                <a:gd name="connsiteX296" fmla="*/ 773266 w 11863054"/>
                <a:gd name="connsiteY296" fmla="*/ 5366761 h 6858000"/>
                <a:gd name="connsiteX297" fmla="*/ 487716 w 11863054"/>
                <a:gd name="connsiteY297" fmla="*/ 4872175 h 6858000"/>
                <a:gd name="connsiteX298" fmla="*/ 773099 w 11863054"/>
                <a:gd name="connsiteY298" fmla="*/ 4378031 h 6858000"/>
                <a:gd name="connsiteX299" fmla="*/ 487606 w 11863054"/>
                <a:gd name="connsiteY299" fmla="*/ 3883611 h 6858000"/>
                <a:gd name="connsiteX300" fmla="*/ 768002 w 11863054"/>
                <a:gd name="connsiteY300" fmla="*/ 3398111 h 6858000"/>
                <a:gd name="connsiteX301" fmla="*/ 1338990 w 11863054"/>
                <a:gd name="connsiteY301" fmla="*/ 3398111 h 6858000"/>
                <a:gd name="connsiteX302" fmla="*/ 1624539 w 11863054"/>
                <a:gd name="connsiteY302" fmla="*/ 2903469 h 6858000"/>
                <a:gd name="connsiteX303" fmla="*/ 2185943 w 11863054"/>
                <a:gd name="connsiteY303" fmla="*/ 2903469 h 6858000"/>
                <a:gd name="connsiteX304" fmla="*/ 2466505 w 11863054"/>
                <a:gd name="connsiteY304" fmla="*/ 3389246 h 6858000"/>
                <a:gd name="connsiteX305" fmla="*/ 2185887 w 11863054"/>
                <a:gd name="connsiteY305" fmla="*/ 3875245 h 6858000"/>
                <a:gd name="connsiteX306" fmla="*/ 1615010 w 11863054"/>
                <a:gd name="connsiteY306" fmla="*/ 3875245 h 6858000"/>
                <a:gd name="connsiteX307" fmla="*/ 1324807 w 11863054"/>
                <a:gd name="connsiteY307" fmla="*/ 4378031 h 6858000"/>
                <a:gd name="connsiteX308" fmla="*/ 1610245 w 11863054"/>
                <a:gd name="connsiteY308" fmla="*/ 4872396 h 6858000"/>
                <a:gd name="connsiteX309" fmla="*/ 1324973 w 11863054"/>
                <a:gd name="connsiteY309" fmla="*/ 5366595 h 6858000"/>
                <a:gd name="connsiteX310" fmla="*/ 1615232 w 11863054"/>
                <a:gd name="connsiteY310" fmla="*/ 5869215 h 6858000"/>
                <a:gd name="connsiteX311" fmla="*/ 2195693 w 11863054"/>
                <a:gd name="connsiteY311" fmla="*/ 5869215 h 6858000"/>
                <a:gd name="connsiteX312" fmla="*/ 2485952 w 11863054"/>
                <a:gd name="connsiteY312" fmla="*/ 5366539 h 6858000"/>
                <a:gd name="connsiteX313" fmla="*/ 2200403 w 11863054"/>
                <a:gd name="connsiteY313" fmla="*/ 4872064 h 6858000"/>
                <a:gd name="connsiteX314" fmla="*/ 2481021 w 11863054"/>
                <a:gd name="connsiteY314" fmla="*/ 4386120 h 6858000"/>
                <a:gd name="connsiteX315" fmla="*/ 3042369 w 11863054"/>
                <a:gd name="connsiteY315" fmla="*/ 4386120 h 6858000"/>
                <a:gd name="connsiteX316" fmla="*/ 3327641 w 11863054"/>
                <a:gd name="connsiteY316" fmla="*/ 4880263 h 6858000"/>
                <a:gd name="connsiteX317" fmla="*/ 3908214 w 11863054"/>
                <a:gd name="connsiteY317" fmla="*/ 4880263 h 6858000"/>
                <a:gd name="connsiteX318" fmla="*/ 4193541 w 11863054"/>
                <a:gd name="connsiteY318" fmla="*/ 4386120 h 6858000"/>
                <a:gd name="connsiteX319" fmla="*/ 4764474 w 11863054"/>
                <a:gd name="connsiteY319" fmla="*/ 4386120 h 6858000"/>
                <a:gd name="connsiteX320" fmla="*/ 5050023 w 11863054"/>
                <a:gd name="connsiteY320" fmla="*/ 3891478 h 6858000"/>
                <a:gd name="connsiteX321" fmla="*/ 5620734 w 11863054"/>
                <a:gd name="connsiteY321" fmla="*/ 3891478 h 6858000"/>
                <a:gd name="connsiteX322" fmla="*/ 5906173 w 11863054"/>
                <a:gd name="connsiteY322" fmla="*/ 3396948 h 6858000"/>
                <a:gd name="connsiteX323" fmla="*/ 6476938 w 11863054"/>
                <a:gd name="connsiteY323" fmla="*/ 3396948 h 6858000"/>
                <a:gd name="connsiteX324" fmla="*/ 6762488 w 11863054"/>
                <a:gd name="connsiteY324" fmla="*/ 2902416 h 6858000"/>
                <a:gd name="connsiteX325" fmla="*/ 7333199 w 11863054"/>
                <a:gd name="connsiteY325" fmla="*/ 2902416 h 6858000"/>
                <a:gd name="connsiteX326" fmla="*/ 7618637 w 11863054"/>
                <a:gd name="connsiteY326" fmla="*/ 2408218 h 6858000"/>
                <a:gd name="connsiteX327" fmla="*/ 8189569 w 11863054"/>
                <a:gd name="connsiteY327" fmla="*/ 2408218 h 6858000"/>
                <a:gd name="connsiteX328" fmla="*/ 8475063 w 11863054"/>
                <a:gd name="connsiteY328" fmla="*/ 1913631 h 6858000"/>
                <a:gd name="connsiteX329" fmla="*/ 9045830 w 11863054"/>
                <a:gd name="connsiteY329" fmla="*/ 1913631 h 6858000"/>
                <a:gd name="connsiteX330" fmla="*/ 9331379 w 11863054"/>
                <a:gd name="connsiteY330" fmla="*/ 1419100 h 6858000"/>
                <a:gd name="connsiteX331" fmla="*/ 9902145 w 11863054"/>
                <a:gd name="connsiteY331" fmla="*/ 1419100 h 6858000"/>
                <a:gd name="connsiteX332" fmla="*/ 10187584 w 11863054"/>
                <a:gd name="connsiteY332" fmla="*/ 924680 h 6858000"/>
                <a:gd name="connsiteX333" fmla="*/ 10758184 w 11863054"/>
                <a:gd name="connsiteY333" fmla="*/ 924680 h 6858000"/>
                <a:gd name="connsiteX334" fmla="*/ 11043511 w 11863054"/>
                <a:gd name="connsiteY334" fmla="*/ 430537 h 6858000"/>
                <a:gd name="connsiteX335" fmla="*/ 11614444 w 11863054"/>
                <a:gd name="connsiteY335" fmla="*/ 4305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1863054" h="6858000">
                  <a:moveTo>
                    <a:pt x="2186275" y="4880651"/>
                  </a:moveTo>
                  <a:lnTo>
                    <a:pt x="2466727" y="5366539"/>
                  </a:lnTo>
                  <a:lnTo>
                    <a:pt x="2186109" y="5852538"/>
                  </a:lnTo>
                  <a:lnTo>
                    <a:pt x="1624817" y="5852538"/>
                  </a:lnTo>
                  <a:lnTo>
                    <a:pt x="1344198" y="5366539"/>
                  </a:lnTo>
                  <a:lnTo>
                    <a:pt x="1624650" y="4880651"/>
                  </a:lnTo>
                  <a:close/>
                  <a:moveTo>
                    <a:pt x="2185887" y="3891755"/>
                  </a:moveTo>
                  <a:lnTo>
                    <a:pt x="2466505" y="4377921"/>
                  </a:lnTo>
                  <a:lnTo>
                    <a:pt x="2186053" y="4863753"/>
                  </a:lnTo>
                  <a:lnTo>
                    <a:pt x="1624539" y="4863753"/>
                  </a:lnTo>
                  <a:lnTo>
                    <a:pt x="1343977" y="4377921"/>
                  </a:lnTo>
                  <a:lnTo>
                    <a:pt x="1624650" y="3891755"/>
                  </a:lnTo>
                  <a:close/>
                  <a:moveTo>
                    <a:pt x="3898518" y="3891700"/>
                  </a:moveTo>
                  <a:lnTo>
                    <a:pt x="4179137" y="4377644"/>
                  </a:lnTo>
                  <a:lnTo>
                    <a:pt x="3898518" y="4863642"/>
                  </a:lnTo>
                  <a:lnTo>
                    <a:pt x="3337226" y="4863642"/>
                  </a:lnTo>
                  <a:lnTo>
                    <a:pt x="3056718" y="4377644"/>
                  </a:lnTo>
                  <a:lnTo>
                    <a:pt x="3337337" y="3891700"/>
                  </a:lnTo>
                  <a:close/>
                  <a:moveTo>
                    <a:pt x="4755000" y="3397502"/>
                  </a:moveTo>
                  <a:lnTo>
                    <a:pt x="5035508" y="3883389"/>
                  </a:lnTo>
                  <a:lnTo>
                    <a:pt x="4754778" y="4369444"/>
                  </a:lnTo>
                  <a:lnTo>
                    <a:pt x="4193652" y="4369444"/>
                  </a:lnTo>
                  <a:lnTo>
                    <a:pt x="3912978" y="3883223"/>
                  </a:lnTo>
                  <a:lnTo>
                    <a:pt x="4193541" y="3397502"/>
                  </a:lnTo>
                  <a:close/>
                  <a:moveTo>
                    <a:pt x="3042147" y="3397391"/>
                  </a:moveTo>
                  <a:lnTo>
                    <a:pt x="3322710" y="3883389"/>
                  </a:lnTo>
                  <a:lnTo>
                    <a:pt x="3042147" y="4369444"/>
                  </a:lnTo>
                  <a:lnTo>
                    <a:pt x="2480966" y="4369444"/>
                  </a:lnTo>
                  <a:lnTo>
                    <a:pt x="2200292" y="3883389"/>
                  </a:lnTo>
                  <a:lnTo>
                    <a:pt x="2480911" y="3397391"/>
                  </a:lnTo>
                  <a:close/>
                  <a:moveTo>
                    <a:pt x="3898186" y="2902970"/>
                  </a:moveTo>
                  <a:lnTo>
                    <a:pt x="4178860" y="3389136"/>
                  </a:lnTo>
                  <a:lnTo>
                    <a:pt x="3898463" y="3874857"/>
                  </a:lnTo>
                  <a:lnTo>
                    <a:pt x="3337115" y="3874857"/>
                  </a:lnTo>
                  <a:lnTo>
                    <a:pt x="3056607" y="3388969"/>
                  </a:lnTo>
                  <a:lnTo>
                    <a:pt x="3337115" y="2902970"/>
                  </a:lnTo>
                  <a:close/>
                  <a:moveTo>
                    <a:pt x="5611205" y="2902915"/>
                  </a:moveTo>
                  <a:lnTo>
                    <a:pt x="5891712" y="3388748"/>
                  </a:lnTo>
                  <a:lnTo>
                    <a:pt x="5611149" y="3874857"/>
                  </a:lnTo>
                  <a:lnTo>
                    <a:pt x="5049857" y="3874857"/>
                  </a:lnTo>
                  <a:lnTo>
                    <a:pt x="4769239" y="3388969"/>
                  </a:lnTo>
                  <a:lnTo>
                    <a:pt x="5049857" y="2902915"/>
                  </a:lnTo>
                  <a:close/>
                  <a:moveTo>
                    <a:pt x="1329350" y="2409215"/>
                  </a:moveTo>
                  <a:lnTo>
                    <a:pt x="1609968" y="2895269"/>
                  </a:lnTo>
                  <a:lnTo>
                    <a:pt x="1329350" y="3381379"/>
                  </a:lnTo>
                  <a:lnTo>
                    <a:pt x="768224" y="3381379"/>
                  </a:lnTo>
                  <a:lnTo>
                    <a:pt x="487716" y="2895546"/>
                  </a:lnTo>
                  <a:lnTo>
                    <a:pt x="768501" y="2409215"/>
                  </a:lnTo>
                  <a:close/>
                  <a:moveTo>
                    <a:pt x="3041981" y="2408883"/>
                  </a:moveTo>
                  <a:lnTo>
                    <a:pt x="3322599" y="2894826"/>
                  </a:lnTo>
                  <a:lnTo>
                    <a:pt x="3042092" y="3380714"/>
                  </a:lnTo>
                  <a:lnTo>
                    <a:pt x="2480855" y="3380714"/>
                  </a:lnTo>
                  <a:lnTo>
                    <a:pt x="2200126" y="2894715"/>
                  </a:lnTo>
                  <a:lnTo>
                    <a:pt x="2480689" y="2408883"/>
                  </a:lnTo>
                  <a:close/>
                  <a:moveTo>
                    <a:pt x="4754612" y="2408827"/>
                  </a:moveTo>
                  <a:lnTo>
                    <a:pt x="5035231" y="2894715"/>
                  </a:lnTo>
                  <a:lnTo>
                    <a:pt x="4754612" y="3380714"/>
                  </a:lnTo>
                  <a:lnTo>
                    <a:pt x="4193375" y="3380714"/>
                  </a:lnTo>
                  <a:lnTo>
                    <a:pt x="3912757" y="2894715"/>
                  </a:lnTo>
                  <a:lnTo>
                    <a:pt x="4193320" y="2408827"/>
                  </a:lnTo>
                  <a:close/>
                  <a:moveTo>
                    <a:pt x="6467576" y="2408384"/>
                  </a:moveTo>
                  <a:lnTo>
                    <a:pt x="6748083" y="2894217"/>
                  </a:lnTo>
                  <a:lnTo>
                    <a:pt x="6467409" y="3380326"/>
                  </a:lnTo>
                  <a:lnTo>
                    <a:pt x="5906173" y="3380326"/>
                  </a:lnTo>
                  <a:lnTo>
                    <a:pt x="5625554" y="2894272"/>
                  </a:lnTo>
                  <a:lnTo>
                    <a:pt x="5906006" y="2408384"/>
                  </a:lnTo>
                  <a:close/>
                  <a:moveTo>
                    <a:pt x="2185610" y="1914628"/>
                  </a:moveTo>
                  <a:lnTo>
                    <a:pt x="2466229" y="2400572"/>
                  </a:lnTo>
                  <a:lnTo>
                    <a:pt x="2423402" y="2474702"/>
                  </a:lnTo>
                  <a:lnTo>
                    <a:pt x="2185555" y="2886737"/>
                  </a:lnTo>
                  <a:lnTo>
                    <a:pt x="1624318" y="2886737"/>
                  </a:lnTo>
                  <a:lnTo>
                    <a:pt x="1344087" y="2401292"/>
                  </a:lnTo>
                  <a:lnTo>
                    <a:pt x="1625093" y="1914628"/>
                  </a:lnTo>
                  <a:close/>
                  <a:moveTo>
                    <a:pt x="3898186" y="1914462"/>
                  </a:moveTo>
                  <a:lnTo>
                    <a:pt x="4178804" y="2400461"/>
                  </a:lnTo>
                  <a:lnTo>
                    <a:pt x="3898241" y="2886349"/>
                  </a:lnTo>
                  <a:lnTo>
                    <a:pt x="3337115" y="2886349"/>
                  </a:lnTo>
                  <a:lnTo>
                    <a:pt x="3056441" y="2400295"/>
                  </a:lnTo>
                  <a:lnTo>
                    <a:pt x="3336949" y="1914462"/>
                  </a:lnTo>
                  <a:close/>
                  <a:moveTo>
                    <a:pt x="5610872" y="1914185"/>
                  </a:moveTo>
                  <a:lnTo>
                    <a:pt x="5891491" y="2400240"/>
                  </a:lnTo>
                  <a:lnTo>
                    <a:pt x="5610983" y="2886072"/>
                  </a:lnTo>
                  <a:lnTo>
                    <a:pt x="5049469" y="2886072"/>
                  </a:lnTo>
                  <a:lnTo>
                    <a:pt x="4768962" y="2400295"/>
                  </a:lnTo>
                  <a:lnTo>
                    <a:pt x="5049635" y="1914185"/>
                  </a:lnTo>
                  <a:close/>
                  <a:moveTo>
                    <a:pt x="7323669" y="1913853"/>
                  </a:moveTo>
                  <a:lnTo>
                    <a:pt x="7604232" y="2399852"/>
                  </a:lnTo>
                  <a:lnTo>
                    <a:pt x="7323669" y="2885740"/>
                  </a:lnTo>
                  <a:lnTo>
                    <a:pt x="6762377" y="2885740"/>
                  </a:lnTo>
                  <a:lnTo>
                    <a:pt x="6481870" y="2399741"/>
                  </a:lnTo>
                  <a:lnTo>
                    <a:pt x="6762322" y="1913853"/>
                  </a:lnTo>
                  <a:close/>
                  <a:moveTo>
                    <a:pt x="1330015" y="1420652"/>
                  </a:moveTo>
                  <a:lnTo>
                    <a:pt x="1610135" y="1905930"/>
                  </a:lnTo>
                  <a:lnTo>
                    <a:pt x="1329073" y="2392594"/>
                  </a:lnTo>
                  <a:lnTo>
                    <a:pt x="768723" y="2392594"/>
                  </a:lnTo>
                  <a:lnTo>
                    <a:pt x="487993" y="1906429"/>
                  </a:lnTo>
                  <a:lnTo>
                    <a:pt x="768446" y="1420652"/>
                  </a:lnTo>
                  <a:close/>
                  <a:moveTo>
                    <a:pt x="4754612" y="1420208"/>
                  </a:moveTo>
                  <a:lnTo>
                    <a:pt x="5035175" y="1906096"/>
                  </a:lnTo>
                  <a:lnTo>
                    <a:pt x="4754391" y="2392151"/>
                  </a:lnTo>
                  <a:lnTo>
                    <a:pt x="4193375" y="2392151"/>
                  </a:lnTo>
                  <a:lnTo>
                    <a:pt x="3912646" y="1905986"/>
                  </a:lnTo>
                  <a:lnTo>
                    <a:pt x="4193098" y="1420208"/>
                  </a:lnTo>
                  <a:close/>
                  <a:moveTo>
                    <a:pt x="3041704" y="1420097"/>
                  </a:moveTo>
                  <a:lnTo>
                    <a:pt x="3322322" y="1906207"/>
                  </a:lnTo>
                  <a:lnTo>
                    <a:pt x="3041925" y="2391985"/>
                  </a:lnTo>
                  <a:lnTo>
                    <a:pt x="2480523" y="2391985"/>
                  </a:lnTo>
                  <a:lnTo>
                    <a:pt x="2200347" y="1906706"/>
                  </a:lnTo>
                  <a:lnTo>
                    <a:pt x="2481187" y="1420097"/>
                  </a:lnTo>
                  <a:close/>
                  <a:moveTo>
                    <a:pt x="6467243" y="1419654"/>
                  </a:moveTo>
                  <a:lnTo>
                    <a:pt x="6747862" y="1905597"/>
                  </a:lnTo>
                  <a:lnTo>
                    <a:pt x="6467409" y="2391486"/>
                  </a:lnTo>
                  <a:lnTo>
                    <a:pt x="5905785" y="2391486"/>
                  </a:lnTo>
                  <a:lnTo>
                    <a:pt x="5625333" y="1905708"/>
                  </a:lnTo>
                  <a:lnTo>
                    <a:pt x="5735696" y="1714456"/>
                  </a:lnTo>
                  <a:lnTo>
                    <a:pt x="5905950" y="1419654"/>
                  </a:lnTo>
                  <a:close/>
                  <a:moveTo>
                    <a:pt x="8180151" y="1419654"/>
                  </a:moveTo>
                  <a:lnTo>
                    <a:pt x="8460603" y="1905487"/>
                  </a:lnTo>
                  <a:lnTo>
                    <a:pt x="8179984" y="2391652"/>
                  </a:lnTo>
                  <a:lnTo>
                    <a:pt x="7618914" y="2391652"/>
                  </a:lnTo>
                  <a:lnTo>
                    <a:pt x="7338130" y="1905432"/>
                  </a:lnTo>
                  <a:lnTo>
                    <a:pt x="7618582" y="1419654"/>
                  </a:lnTo>
                  <a:close/>
                  <a:moveTo>
                    <a:pt x="2186164" y="926120"/>
                  </a:moveTo>
                  <a:lnTo>
                    <a:pt x="2466395" y="1411344"/>
                  </a:lnTo>
                  <a:lnTo>
                    <a:pt x="2185555" y="1897952"/>
                  </a:lnTo>
                  <a:lnTo>
                    <a:pt x="1624817" y="1897952"/>
                  </a:lnTo>
                  <a:lnTo>
                    <a:pt x="1344253" y="1412064"/>
                  </a:lnTo>
                  <a:lnTo>
                    <a:pt x="1624817" y="926120"/>
                  </a:lnTo>
                  <a:close/>
                  <a:moveTo>
                    <a:pt x="3897853" y="925677"/>
                  </a:moveTo>
                  <a:lnTo>
                    <a:pt x="4178583" y="1411842"/>
                  </a:lnTo>
                  <a:lnTo>
                    <a:pt x="3898186" y="1897620"/>
                  </a:lnTo>
                  <a:lnTo>
                    <a:pt x="3336838" y="1897620"/>
                  </a:lnTo>
                  <a:lnTo>
                    <a:pt x="3056607" y="1412174"/>
                  </a:lnTo>
                  <a:lnTo>
                    <a:pt x="3337503" y="925677"/>
                  </a:lnTo>
                  <a:close/>
                  <a:moveTo>
                    <a:pt x="5610872" y="925622"/>
                  </a:moveTo>
                  <a:lnTo>
                    <a:pt x="5891380" y="1411455"/>
                  </a:lnTo>
                  <a:lnTo>
                    <a:pt x="5710376" y="1725093"/>
                  </a:lnTo>
                  <a:lnTo>
                    <a:pt x="5610761" y="1897453"/>
                  </a:lnTo>
                  <a:lnTo>
                    <a:pt x="5049414" y="1897453"/>
                  </a:lnTo>
                  <a:lnTo>
                    <a:pt x="4768851" y="1411565"/>
                  </a:lnTo>
                  <a:lnTo>
                    <a:pt x="5049469" y="925622"/>
                  </a:lnTo>
                  <a:close/>
                  <a:moveTo>
                    <a:pt x="7323392" y="925123"/>
                  </a:moveTo>
                  <a:lnTo>
                    <a:pt x="7604121" y="1411344"/>
                  </a:lnTo>
                  <a:lnTo>
                    <a:pt x="7323558" y="1896955"/>
                  </a:lnTo>
                  <a:lnTo>
                    <a:pt x="6762100" y="1896955"/>
                  </a:lnTo>
                  <a:lnTo>
                    <a:pt x="6481537" y="1411178"/>
                  </a:lnTo>
                  <a:lnTo>
                    <a:pt x="6591069" y="1221532"/>
                  </a:lnTo>
                  <a:lnTo>
                    <a:pt x="6762266" y="925123"/>
                  </a:lnTo>
                  <a:close/>
                  <a:moveTo>
                    <a:pt x="9036411" y="925068"/>
                  </a:moveTo>
                  <a:lnTo>
                    <a:pt x="9316919" y="1410955"/>
                  </a:lnTo>
                  <a:lnTo>
                    <a:pt x="9036245" y="1896955"/>
                  </a:lnTo>
                  <a:lnTo>
                    <a:pt x="8475008" y="1896955"/>
                  </a:lnTo>
                  <a:lnTo>
                    <a:pt x="8194389" y="1411066"/>
                  </a:lnTo>
                  <a:lnTo>
                    <a:pt x="8475008" y="925068"/>
                  </a:lnTo>
                  <a:close/>
                  <a:moveTo>
                    <a:pt x="1329738" y="432032"/>
                  </a:moveTo>
                  <a:lnTo>
                    <a:pt x="1610245" y="917810"/>
                  </a:lnTo>
                  <a:lnTo>
                    <a:pt x="1329627" y="1403864"/>
                  </a:lnTo>
                  <a:lnTo>
                    <a:pt x="768446" y="1403864"/>
                  </a:lnTo>
                  <a:lnTo>
                    <a:pt x="487827" y="917810"/>
                  </a:lnTo>
                  <a:lnTo>
                    <a:pt x="768335" y="432032"/>
                  </a:lnTo>
                  <a:close/>
                  <a:moveTo>
                    <a:pt x="3042369" y="431534"/>
                  </a:moveTo>
                  <a:lnTo>
                    <a:pt x="3322599" y="916979"/>
                  </a:lnTo>
                  <a:lnTo>
                    <a:pt x="3041704" y="1403366"/>
                  </a:lnTo>
                  <a:lnTo>
                    <a:pt x="2481187" y="1403366"/>
                  </a:lnTo>
                  <a:lnTo>
                    <a:pt x="2200569" y="917422"/>
                  </a:lnTo>
                  <a:lnTo>
                    <a:pt x="2481021" y="431534"/>
                  </a:lnTo>
                  <a:close/>
                  <a:moveTo>
                    <a:pt x="4754335" y="431534"/>
                  </a:moveTo>
                  <a:lnTo>
                    <a:pt x="5034898" y="917477"/>
                  </a:lnTo>
                  <a:lnTo>
                    <a:pt x="4754169" y="1403366"/>
                  </a:lnTo>
                  <a:lnTo>
                    <a:pt x="4193043" y="1403366"/>
                  </a:lnTo>
                  <a:lnTo>
                    <a:pt x="3912701" y="917810"/>
                  </a:lnTo>
                  <a:lnTo>
                    <a:pt x="4193541" y="431534"/>
                  </a:lnTo>
                  <a:close/>
                  <a:moveTo>
                    <a:pt x="6467243" y="431090"/>
                  </a:moveTo>
                  <a:lnTo>
                    <a:pt x="6747695" y="916979"/>
                  </a:lnTo>
                  <a:lnTo>
                    <a:pt x="6693400" y="1011054"/>
                  </a:lnTo>
                  <a:lnTo>
                    <a:pt x="6467077" y="1403033"/>
                  </a:lnTo>
                  <a:lnTo>
                    <a:pt x="5905729" y="1403033"/>
                  </a:lnTo>
                  <a:lnTo>
                    <a:pt x="5625166" y="916979"/>
                  </a:lnTo>
                  <a:lnTo>
                    <a:pt x="5905674" y="431090"/>
                  </a:lnTo>
                  <a:close/>
                  <a:moveTo>
                    <a:pt x="8179874" y="431035"/>
                  </a:moveTo>
                  <a:lnTo>
                    <a:pt x="8460326" y="916812"/>
                  </a:lnTo>
                  <a:lnTo>
                    <a:pt x="8179818" y="1402867"/>
                  </a:lnTo>
                  <a:lnTo>
                    <a:pt x="7618582" y="1402867"/>
                  </a:lnTo>
                  <a:lnTo>
                    <a:pt x="7337963" y="916812"/>
                  </a:lnTo>
                  <a:lnTo>
                    <a:pt x="7618471" y="431035"/>
                  </a:lnTo>
                  <a:close/>
                  <a:moveTo>
                    <a:pt x="9892505" y="430592"/>
                  </a:moveTo>
                  <a:lnTo>
                    <a:pt x="10173123" y="916536"/>
                  </a:lnTo>
                  <a:lnTo>
                    <a:pt x="9892560" y="1402534"/>
                  </a:lnTo>
                  <a:lnTo>
                    <a:pt x="9331323" y="1402534"/>
                  </a:lnTo>
                  <a:lnTo>
                    <a:pt x="9050650" y="916424"/>
                  </a:lnTo>
                  <a:lnTo>
                    <a:pt x="9331157" y="430592"/>
                  </a:lnTo>
                  <a:close/>
                  <a:moveTo>
                    <a:pt x="11863054" y="0"/>
                  </a:moveTo>
                  <a:lnTo>
                    <a:pt x="11843939" y="0"/>
                  </a:lnTo>
                  <a:lnTo>
                    <a:pt x="11604970" y="413916"/>
                  </a:lnTo>
                  <a:lnTo>
                    <a:pt x="11043788" y="413916"/>
                  </a:lnTo>
                  <a:lnTo>
                    <a:pt x="10804853" y="0"/>
                  </a:lnTo>
                  <a:lnTo>
                    <a:pt x="10785529" y="0"/>
                  </a:lnTo>
                  <a:lnTo>
                    <a:pt x="11029217" y="422170"/>
                  </a:lnTo>
                  <a:lnTo>
                    <a:pt x="10748654" y="908114"/>
                  </a:lnTo>
                  <a:lnTo>
                    <a:pt x="10187639" y="908114"/>
                  </a:lnTo>
                  <a:lnTo>
                    <a:pt x="9906965" y="421949"/>
                  </a:lnTo>
                  <a:lnTo>
                    <a:pt x="10150539" y="0"/>
                  </a:lnTo>
                  <a:lnTo>
                    <a:pt x="10131190" y="0"/>
                  </a:lnTo>
                  <a:lnTo>
                    <a:pt x="9892339" y="413638"/>
                  </a:lnTo>
                  <a:lnTo>
                    <a:pt x="9330991" y="413638"/>
                  </a:lnTo>
                  <a:lnTo>
                    <a:pt x="9092139" y="0"/>
                  </a:lnTo>
                  <a:lnTo>
                    <a:pt x="9072826" y="0"/>
                  </a:lnTo>
                  <a:lnTo>
                    <a:pt x="9316642" y="422392"/>
                  </a:lnTo>
                  <a:lnTo>
                    <a:pt x="9036189" y="908170"/>
                  </a:lnTo>
                  <a:lnTo>
                    <a:pt x="8474731" y="908170"/>
                  </a:lnTo>
                  <a:lnTo>
                    <a:pt x="8194168" y="422503"/>
                  </a:lnTo>
                  <a:lnTo>
                    <a:pt x="8438136" y="0"/>
                  </a:lnTo>
                  <a:lnTo>
                    <a:pt x="8418811" y="0"/>
                  </a:lnTo>
                  <a:lnTo>
                    <a:pt x="8179597" y="414303"/>
                  </a:lnTo>
                  <a:lnTo>
                    <a:pt x="7618582" y="414303"/>
                  </a:lnTo>
                  <a:lnTo>
                    <a:pt x="7379274" y="0"/>
                  </a:lnTo>
                  <a:lnTo>
                    <a:pt x="7359940" y="0"/>
                  </a:lnTo>
                  <a:lnTo>
                    <a:pt x="7603955" y="422558"/>
                  </a:lnTo>
                  <a:lnTo>
                    <a:pt x="7323337" y="908447"/>
                  </a:lnTo>
                  <a:lnTo>
                    <a:pt x="6762100" y="908447"/>
                  </a:lnTo>
                  <a:lnTo>
                    <a:pt x="6481482" y="422503"/>
                  </a:lnTo>
                  <a:lnTo>
                    <a:pt x="6725445" y="0"/>
                  </a:lnTo>
                  <a:lnTo>
                    <a:pt x="6706132" y="0"/>
                  </a:lnTo>
                  <a:lnTo>
                    <a:pt x="6466910" y="414303"/>
                  </a:lnTo>
                  <a:lnTo>
                    <a:pt x="5905508" y="414303"/>
                  </a:lnTo>
                  <a:lnTo>
                    <a:pt x="5666338" y="0"/>
                  </a:lnTo>
                  <a:lnTo>
                    <a:pt x="5646974" y="0"/>
                  </a:lnTo>
                  <a:lnTo>
                    <a:pt x="5891214" y="422946"/>
                  </a:lnTo>
                  <a:lnTo>
                    <a:pt x="5618463" y="895261"/>
                  </a:lnTo>
                  <a:lnTo>
                    <a:pt x="5610706" y="908835"/>
                  </a:lnTo>
                  <a:lnTo>
                    <a:pt x="5049192" y="908835"/>
                  </a:lnTo>
                  <a:lnTo>
                    <a:pt x="4769017" y="423556"/>
                  </a:lnTo>
                  <a:lnTo>
                    <a:pt x="5013591" y="0"/>
                  </a:lnTo>
                  <a:lnTo>
                    <a:pt x="4993649" y="0"/>
                  </a:lnTo>
                  <a:lnTo>
                    <a:pt x="4754058" y="414857"/>
                  </a:lnTo>
                  <a:lnTo>
                    <a:pt x="4193652" y="414857"/>
                  </a:lnTo>
                  <a:lnTo>
                    <a:pt x="3954146" y="0"/>
                  </a:lnTo>
                  <a:lnTo>
                    <a:pt x="3934827" y="0"/>
                  </a:lnTo>
                  <a:lnTo>
                    <a:pt x="4178860" y="422669"/>
                  </a:lnTo>
                  <a:lnTo>
                    <a:pt x="3898186" y="909056"/>
                  </a:lnTo>
                  <a:lnTo>
                    <a:pt x="3337503" y="909056"/>
                  </a:lnTo>
                  <a:lnTo>
                    <a:pt x="3056829" y="422946"/>
                  </a:lnTo>
                  <a:lnTo>
                    <a:pt x="3300979" y="0"/>
                  </a:lnTo>
                  <a:lnTo>
                    <a:pt x="3281513" y="0"/>
                  </a:lnTo>
                  <a:lnTo>
                    <a:pt x="3042203" y="414691"/>
                  </a:lnTo>
                  <a:lnTo>
                    <a:pt x="2480855" y="414691"/>
                  </a:lnTo>
                  <a:lnTo>
                    <a:pt x="2241403" y="0"/>
                  </a:lnTo>
                  <a:lnTo>
                    <a:pt x="2222087" y="0"/>
                  </a:lnTo>
                  <a:lnTo>
                    <a:pt x="2466505" y="423389"/>
                  </a:lnTo>
                  <a:lnTo>
                    <a:pt x="2214697" y="859580"/>
                  </a:lnTo>
                  <a:lnTo>
                    <a:pt x="2186053" y="909278"/>
                  </a:lnTo>
                  <a:lnTo>
                    <a:pt x="1624539" y="909278"/>
                  </a:lnTo>
                  <a:lnTo>
                    <a:pt x="1344087" y="423445"/>
                  </a:lnTo>
                  <a:lnTo>
                    <a:pt x="1588559" y="0"/>
                  </a:lnTo>
                  <a:lnTo>
                    <a:pt x="1569223" y="0"/>
                  </a:lnTo>
                  <a:lnTo>
                    <a:pt x="1329461" y="415301"/>
                  </a:lnTo>
                  <a:lnTo>
                    <a:pt x="768446" y="415301"/>
                  </a:lnTo>
                  <a:lnTo>
                    <a:pt x="528589" y="0"/>
                  </a:lnTo>
                  <a:lnTo>
                    <a:pt x="509180" y="0"/>
                  </a:lnTo>
                  <a:lnTo>
                    <a:pt x="753764" y="423667"/>
                  </a:lnTo>
                  <a:lnTo>
                    <a:pt x="473201" y="909444"/>
                  </a:lnTo>
                  <a:lnTo>
                    <a:pt x="0" y="909444"/>
                  </a:lnTo>
                  <a:lnTo>
                    <a:pt x="0" y="926120"/>
                  </a:lnTo>
                  <a:lnTo>
                    <a:pt x="473201" y="926120"/>
                  </a:lnTo>
                  <a:lnTo>
                    <a:pt x="754041" y="1412285"/>
                  </a:lnTo>
                  <a:lnTo>
                    <a:pt x="473533" y="1898063"/>
                  </a:lnTo>
                  <a:lnTo>
                    <a:pt x="0" y="1898063"/>
                  </a:lnTo>
                  <a:lnTo>
                    <a:pt x="0" y="1914850"/>
                  </a:lnTo>
                  <a:lnTo>
                    <a:pt x="473533" y="1914850"/>
                  </a:lnTo>
                  <a:lnTo>
                    <a:pt x="753875" y="2400517"/>
                  </a:lnTo>
                  <a:lnTo>
                    <a:pt x="473201" y="2886737"/>
                  </a:lnTo>
                  <a:lnTo>
                    <a:pt x="0" y="2886737"/>
                  </a:lnTo>
                  <a:lnTo>
                    <a:pt x="0" y="2903414"/>
                  </a:lnTo>
                  <a:lnTo>
                    <a:pt x="472924" y="2903414"/>
                  </a:lnTo>
                  <a:lnTo>
                    <a:pt x="753597" y="3389579"/>
                  </a:lnTo>
                  <a:lnTo>
                    <a:pt x="473201" y="3875245"/>
                  </a:lnTo>
                  <a:lnTo>
                    <a:pt x="0" y="3875245"/>
                  </a:lnTo>
                  <a:lnTo>
                    <a:pt x="0" y="3892032"/>
                  </a:lnTo>
                  <a:lnTo>
                    <a:pt x="473367" y="3892032"/>
                  </a:lnTo>
                  <a:lnTo>
                    <a:pt x="753875" y="4377921"/>
                  </a:lnTo>
                  <a:lnTo>
                    <a:pt x="473201" y="4863975"/>
                  </a:lnTo>
                  <a:lnTo>
                    <a:pt x="0" y="4863975"/>
                  </a:lnTo>
                  <a:lnTo>
                    <a:pt x="0" y="4880651"/>
                  </a:lnTo>
                  <a:lnTo>
                    <a:pt x="473422" y="4880651"/>
                  </a:lnTo>
                  <a:lnTo>
                    <a:pt x="754041" y="5366650"/>
                  </a:lnTo>
                  <a:lnTo>
                    <a:pt x="473478" y="5852538"/>
                  </a:lnTo>
                  <a:lnTo>
                    <a:pt x="0" y="5852538"/>
                  </a:lnTo>
                  <a:lnTo>
                    <a:pt x="0" y="5869436"/>
                  </a:lnTo>
                  <a:lnTo>
                    <a:pt x="473699" y="5869436"/>
                  </a:lnTo>
                  <a:lnTo>
                    <a:pt x="754262" y="6355158"/>
                  </a:lnTo>
                  <a:lnTo>
                    <a:pt x="473644" y="6841324"/>
                  </a:lnTo>
                  <a:lnTo>
                    <a:pt x="0" y="6841324"/>
                  </a:lnTo>
                  <a:lnTo>
                    <a:pt x="0" y="6858000"/>
                  </a:lnTo>
                  <a:lnTo>
                    <a:pt x="483173" y="6858000"/>
                  </a:lnTo>
                  <a:lnTo>
                    <a:pt x="773377" y="6355214"/>
                  </a:lnTo>
                  <a:lnTo>
                    <a:pt x="487938" y="5860849"/>
                  </a:lnTo>
                  <a:lnTo>
                    <a:pt x="773266" y="5366761"/>
                  </a:lnTo>
                  <a:lnTo>
                    <a:pt x="487716" y="4872175"/>
                  </a:lnTo>
                  <a:lnTo>
                    <a:pt x="773099" y="4378031"/>
                  </a:lnTo>
                  <a:lnTo>
                    <a:pt x="487606" y="3883611"/>
                  </a:lnTo>
                  <a:lnTo>
                    <a:pt x="768002" y="3398111"/>
                  </a:lnTo>
                  <a:lnTo>
                    <a:pt x="1338990" y="3398111"/>
                  </a:lnTo>
                  <a:lnTo>
                    <a:pt x="1624539" y="2903469"/>
                  </a:lnTo>
                  <a:lnTo>
                    <a:pt x="2185943" y="2903469"/>
                  </a:lnTo>
                  <a:lnTo>
                    <a:pt x="2466505" y="3389246"/>
                  </a:lnTo>
                  <a:lnTo>
                    <a:pt x="2185887" y="3875245"/>
                  </a:lnTo>
                  <a:lnTo>
                    <a:pt x="1615010" y="3875245"/>
                  </a:lnTo>
                  <a:lnTo>
                    <a:pt x="1324807" y="4378031"/>
                  </a:lnTo>
                  <a:lnTo>
                    <a:pt x="1610245" y="4872396"/>
                  </a:lnTo>
                  <a:lnTo>
                    <a:pt x="1324973" y="5366595"/>
                  </a:lnTo>
                  <a:lnTo>
                    <a:pt x="1615232" y="5869215"/>
                  </a:lnTo>
                  <a:lnTo>
                    <a:pt x="2195693" y="5869215"/>
                  </a:lnTo>
                  <a:lnTo>
                    <a:pt x="2485952" y="5366539"/>
                  </a:lnTo>
                  <a:lnTo>
                    <a:pt x="2200403" y="4872064"/>
                  </a:lnTo>
                  <a:lnTo>
                    <a:pt x="2481021" y="4386120"/>
                  </a:lnTo>
                  <a:lnTo>
                    <a:pt x="3042369" y="4386120"/>
                  </a:lnTo>
                  <a:lnTo>
                    <a:pt x="3327641" y="4880263"/>
                  </a:lnTo>
                  <a:lnTo>
                    <a:pt x="3908214" y="4880263"/>
                  </a:lnTo>
                  <a:lnTo>
                    <a:pt x="4193541" y="4386120"/>
                  </a:lnTo>
                  <a:lnTo>
                    <a:pt x="4764474" y="4386120"/>
                  </a:lnTo>
                  <a:lnTo>
                    <a:pt x="5050023" y="3891478"/>
                  </a:lnTo>
                  <a:lnTo>
                    <a:pt x="5620734" y="3891478"/>
                  </a:lnTo>
                  <a:lnTo>
                    <a:pt x="5906173" y="3396948"/>
                  </a:lnTo>
                  <a:lnTo>
                    <a:pt x="6476938" y="3396948"/>
                  </a:lnTo>
                  <a:lnTo>
                    <a:pt x="6762488" y="2902416"/>
                  </a:lnTo>
                  <a:lnTo>
                    <a:pt x="7333199" y="2902416"/>
                  </a:lnTo>
                  <a:lnTo>
                    <a:pt x="7618637" y="2408218"/>
                  </a:lnTo>
                  <a:lnTo>
                    <a:pt x="8189569" y="2408218"/>
                  </a:lnTo>
                  <a:lnTo>
                    <a:pt x="8475063" y="1913631"/>
                  </a:lnTo>
                  <a:lnTo>
                    <a:pt x="9045830" y="1913631"/>
                  </a:lnTo>
                  <a:lnTo>
                    <a:pt x="9331379" y="1419100"/>
                  </a:lnTo>
                  <a:lnTo>
                    <a:pt x="9902145" y="1419100"/>
                  </a:lnTo>
                  <a:lnTo>
                    <a:pt x="10187584" y="924680"/>
                  </a:lnTo>
                  <a:lnTo>
                    <a:pt x="10758184" y="924680"/>
                  </a:lnTo>
                  <a:lnTo>
                    <a:pt x="11043511" y="430537"/>
                  </a:lnTo>
                  <a:lnTo>
                    <a:pt x="11614444" y="430537"/>
                  </a:lnTo>
                  <a:close/>
                </a:path>
              </a:pathLst>
            </a:custGeom>
            <a:solidFill>
              <a:schemeClr val="accent5">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Arial" panose="020B0604020202020204" pitchFamily="34" charset="0"/>
                <a:cs typeface="Arial" panose="020B0604020202020204" pitchFamily="34" charset="0"/>
                <a:sym typeface="Arial" panose="020B0604020202020204" pitchFamily="34" charset="0"/>
              </a:endParaRPr>
            </a:p>
          </p:txBody>
        </p:sp>
      </p:grpSp>
      <p:sp>
        <p:nvSpPr>
          <p:cNvPr id="23" name="Documenttype">
            <a:extLst>
              <a:ext uri="{FF2B5EF4-FFF2-40B4-BE49-F238E27FC236}">
                <a16:creationId xmlns:a16="http://schemas.microsoft.com/office/drawing/2014/main" id="{7D74A622-9FEC-47DB-8F82-F0FB23E22767}"/>
              </a:ext>
            </a:extLst>
          </p:cNvPr>
          <p:cNvSpPr>
            <a:spLocks noGrp="1"/>
          </p:cNvSpPr>
          <p:nvPr>
            <p:ph type="body" sz="quarter" idx="13" hasCustomPrompt="1"/>
            <p:custDataLst>
              <p:tags r:id="rId4"/>
            </p:custDataLst>
          </p:nvPr>
        </p:nvSpPr>
        <p:spPr>
          <a:xfrm>
            <a:off x="525802" y="6312004"/>
            <a:ext cx="6603131"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Edit date or title/role</a:t>
            </a:r>
          </a:p>
        </p:txBody>
      </p:sp>
      <p:sp>
        <p:nvSpPr>
          <p:cNvPr id="24" name="Subtitle">
            <a:extLst>
              <a:ext uri="{FF2B5EF4-FFF2-40B4-BE49-F238E27FC236}">
                <a16:creationId xmlns:a16="http://schemas.microsoft.com/office/drawing/2014/main" id="{D05A6F9C-2B50-4D01-8CEE-A681E5B79C2D}"/>
              </a:ext>
            </a:extLst>
          </p:cNvPr>
          <p:cNvSpPr>
            <a:spLocks noGrp="1"/>
          </p:cNvSpPr>
          <p:nvPr>
            <p:ph type="subTitle" idx="1"/>
            <p:custDataLst>
              <p:tags r:id="rId5"/>
            </p:custDataLst>
          </p:nvPr>
        </p:nvSpPr>
        <p:spPr>
          <a:xfrm>
            <a:off x="525802" y="5901632"/>
            <a:ext cx="6603131"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Click to edit Master subtitle style</a:t>
            </a:r>
          </a:p>
        </p:txBody>
      </p:sp>
      <p:sp>
        <p:nvSpPr>
          <p:cNvPr id="25" name="Title">
            <a:extLst>
              <a:ext uri="{FF2B5EF4-FFF2-40B4-BE49-F238E27FC236}">
                <a16:creationId xmlns:a16="http://schemas.microsoft.com/office/drawing/2014/main" id="{4A0C779C-C2FF-4A27-A2DA-A54B7440BBDE}"/>
              </a:ext>
            </a:extLst>
          </p:cNvPr>
          <p:cNvSpPr>
            <a:spLocks noGrp="1"/>
          </p:cNvSpPr>
          <p:nvPr>
            <p:ph type="title"/>
            <p:custDataLst>
              <p:tags r:id="rId6"/>
            </p:custDataLst>
          </p:nvPr>
        </p:nvSpPr>
        <p:spPr>
          <a:xfrm>
            <a:off x="525802" y="3952377"/>
            <a:ext cx="6603131" cy="123110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4000" dirty="0">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pic>
        <p:nvPicPr>
          <p:cNvPr id="13" name="Picture 12">
            <a:extLst>
              <a:ext uri="{FF2B5EF4-FFF2-40B4-BE49-F238E27FC236}">
                <a16:creationId xmlns:a16="http://schemas.microsoft.com/office/drawing/2014/main" id="{0DBCC470-48FA-6147-8468-3FCF569F2339}"/>
              </a:ext>
            </a:extLst>
          </p:cNvPr>
          <p:cNvPicPr>
            <a:picLocks noChangeAspect="1"/>
          </p:cNvPicPr>
          <p:nvPr userDrawn="1"/>
        </p:nvPicPr>
        <p:blipFill>
          <a:blip r:embed="rId10"/>
          <a:stretch>
            <a:fillRect/>
          </a:stretch>
        </p:blipFill>
        <p:spPr>
          <a:xfrm>
            <a:off x="2283106" y="2600208"/>
            <a:ext cx="2326650" cy="576000"/>
          </a:xfrm>
          <a:prstGeom prst="rect">
            <a:avLst/>
          </a:prstGeom>
        </p:spPr>
      </p:pic>
      <p:pic>
        <p:nvPicPr>
          <p:cNvPr id="16" name="Picture 15">
            <a:extLst>
              <a:ext uri="{FF2B5EF4-FFF2-40B4-BE49-F238E27FC236}">
                <a16:creationId xmlns:a16="http://schemas.microsoft.com/office/drawing/2014/main" id="{585B5A8B-09CA-6C42-B452-35E90B1B746B}"/>
              </a:ext>
            </a:extLst>
          </p:cNvPr>
          <p:cNvPicPr>
            <a:picLocks noChangeAspect="1"/>
          </p:cNvPicPr>
          <p:nvPr userDrawn="1"/>
        </p:nvPicPr>
        <p:blipFill>
          <a:blip r:embed="rId11"/>
          <a:stretch>
            <a:fillRect/>
          </a:stretch>
        </p:blipFill>
        <p:spPr>
          <a:xfrm>
            <a:off x="564761" y="2607486"/>
            <a:ext cx="1433794" cy="540000"/>
          </a:xfrm>
          <a:prstGeom prst="rect">
            <a:avLst/>
          </a:prstGeom>
        </p:spPr>
      </p:pic>
    </p:spTree>
    <p:extLst>
      <p:ext uri="{BB962C8B-B14F-4D97-AF65-F5344CB8AC3E}">
        <p14:creationId xmlns:p14="http://schemas.microsoft.com/office/powerpoint/2010/main" val="41566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482095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7" name="think-cell Slide" r:id="rId10" imgW="360" imgH="360" progId="">
                  <p:embed/>
                </p:oleObj>
              </mc:Choice>
              <mc:Fallback>
                <p:oleObj name="think-cell Slide" r:id="rId10" imgW="360" imgH="360" progId="">
                  <p:embed/>
                  <p:pic>
                    <p:nvPicPr>
                      <p:cNvPr id="3" name="Object 6" hidden="1">
                        <a:extLst>
                          <a:ext uri="{FF2B5EF4-FFF2-40B4-BE49-F238E27FC236}">
                            <a16:creationId xmlns:a16="http://schemas.microsoft.com/office/drawing/2014/main" id="{D8EFF8A2-0FB9-4B25-8B8D-4923532749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F2F87355-F681-4758-A857-AD734322F2E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172212"/>
            <a:ext cx="11082528" cy="369332"/>
          </a:xfrm>
        </p:spPr>
        <p:txBody>
          <a:bodyPr vert="horz" wrap="square" lIns="0" tIns="0" rIns="0" bIns="0" rtlCol="0" anchor="t" anchorCtr="0">
            <a:no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572142"/>
            <a:ext cx="11082528" cy="276999"/>
          </a:xfrm>
          <a:prstGeom prst="rect">
            <a:avLst/>
          </a:prstGeom>
        </p:spPr>
        <p:txBody>
          <a:bodyPr vert="horz" wrap="square" lIns="0" tIns="0" rIns="0" bIns="0" rtlCol="0">
            <a:no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6"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160822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2893983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1" name="think-cell Slide" r:id="rId9" imgW="360" imgH="360" progId="">
                  <p:embed/>
                </p:oleObj>
              </mc:Choice>
              <mc:Fallback>
                <p:oleObj name="think-cell Slide" r:id="rId9" imgW="360" imgH="360" progId="">
                  <p:embed/>
                  <p:pic>
                    <p:nvPicPr>
                      <p:cNvPr id="10" name="Object 9" hidden="1">
                        <a:extLst>
                          <a:ext uri="{FF2B5EF4-FFF2-40B4-BE49-F238E27FC236}">
                            <a16:creationId xmlns:a16="http://schemas.microsoft.com/office/drawing/2014/main" id="{9BA84E71-6FE7-4585-B82E-BE56033119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E132D18C-A830-475F-9949-216DA5AB6D0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385249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1797623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5" name="think-cell Slide" r:id="rId9" imgW="360" imgH="360" progId="">
                  <p:embed/>
                </p:oleObj>
              </mc:Choice>
              <mc:Fallback>
                <p:oleObj name="think-cell Slide" r:id="rId9" imgW="360" imgH="360" progId="">
                  <p:embed/>
                  <p:pic>
                    <p:nvPicPr>
                      <p:cNvPr id="4" name="Object 3" hidden="1">
                        <a:extLst>
                          <a:ext uri="{FF2B5EF4-FFF2-40B4-BE49-F238E27FC236}">
                            <a16:creationId xmlns:a16="http://schemas.microsoft.com/office/drawing/2014/main" id="{3C4F5195-E8F7-4A2F-B02E-643BB3D883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8EFF4BC1-D432-4157-8FB9-7500834C59A4}"/>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236640"/>
            <a:ext cx="5065776" cy="384721"/>
          </a:xfrm>
          <a:prstGeom prst="rect">
            <a:avLst/>
          </a:prstGeom>
        </p:spPr>
        <p:txBody>
          <a:bodyPr rIns="365760" anchor="ctr">
            <a:spAutoFit/>
          </a:bodyPr>
          <a:lstStyle>
            <a:lvl1pPr>
              <a:defRPr>
                <a:ln w="6350" cap="flat">
                  <a:noFill/>
                  <a:miter lim="800000"/>
                </a:ln>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2987605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9" name="think-cell Slide" r:id="rId9" imgW="360" imgH="360" progId="">
                  <p:embed/>
                </p:oleObj>
              </mc:Choice>
              <mc:Fallback>
                <p:oleObj name="think-cell Slide" r:id="rId9" imgW="360" imgH="360" progId="">
                  <p:embed/>
                  <p:pic>
                    <p:nvPicPr>
                      <p:cNvPr id="3" name="Object 2" hidden="1">
                        <a:extLst>
                          <a:ext uri="{FF2B5EF4-FFF2-40B4-BE49-F238E27FC236}">
                            <a16:creationId xmlns:a16="http://schemas.microsoft.com/office/drawing/2014/main" id="{305B6D76-6B4B-4ED5-B8F1-5D1D098312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87D13FC3-9641-45AA-BACC-AB48CAF3F56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249706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933909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3" name="think-cell Slide" r:id="rId10" imgW="360" imgH="360" progId="">
                  <p:embed/>
                </p:oleObj>
              </mc:Choice>
              <mc:Fallback>
                <p:oleObj name="think-cell Slide" r:id="rId10" imgW="360" imgH="360" progId="">
                  <p:embed/>
                  <p:pic>
                    <p:nvPicPr>
                      <p:cNvPr id="3" name="Object 2" hidden="1">
                        <a:extLst>
                          <a:ext uri="{FF2B5EF4-FFF2-40B4-BE49-F238E27FC236}">
                            <a16:creationId xmlns:a16="http://schemas.microsoft.com/office/drawing/2014/main" id="{EC6EE29E-F64A-419F-BFB0-EEDEB71953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F2F582-E75F-489E-9EE2-D1D6C56904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atin typeface="Arial" panose="020B0604020202020204" pitchFamily="34" charset="0"/>
                <a:cs typeface="Arial" panose="020B0604020202020204" pitchFamily="34" charset="0"/>
                <a:sym typeface="Arial" panose="020B0604020202020204" pitchFamily="34" charset="0"/>
              </a:defRPr>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6"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940980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7"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DA8D6A48-EE20-4EB4-A234-9F3B16C028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CEA1167-5126-4710-B92C-C9950CCFAAA7}"/>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anchor="b">
            <a:noAutofit/>
          </a:bodyPr>
          <a:lstStyle>
            <a:lvl1pPr>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6" y="41597"/>
            <a:ext cx="2514601"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A39A8E68-A374-4DC8-A93F-4268A73EB6AD}"/>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7036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24992157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1" name="think-cell Slide" r:id="rId11" imgW="360" imgH="360" progId="">
                  <p:embed/>
                </p:oleObj>
              </mc:Choice>
              <mc:Fallback>
                <p:oleObj name="think-cell Slide" r:id="rId11" imgW="360" imgH="360" progId="">
                  <p:embed/>
                  <p:pic>
                    <p:nvPicPr>
                      <p:cNvPr id="3" name="Object 2" hidden="1">
                        <a:extLst>
                          <a:ext uri="{FF2B5EF4-FFF2-40B4-BE49-F238E27FC236}">
                            <a16:creationId xmlns:a16="http://schemas.microsoft.com/office/drawing/2014/main" id="{CEE6E84E-0DE7-4EEF-8932-BF42153B3B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C6C5AD76-E565-4126-9516-A3D7FBCD62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accent1"/>
                </a:solidFill>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6" y="3659644"/>
            <a:ext cx="3465575" cy="276999"/>
          </a:xfrm>
          <a:prstGeom prst="rect">
            <a:avLst/>
          </a:prstGeom>
        </p:spPr>
        <p:txBody>
          <a:bodyPr wrap="square">
            <a:spAutoFit/>
          </a:bodyPr>
          <a:lstStyle>
            <a:lvl1pPr marL="0" indent="0" algn="l">
              <a:buNone/>
              <a:defRPr sz="1800" b="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6" y="6498754"/>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latin typeface="Arial" panose="020B0604020202020204" pitchFamily="34" charset="0"/>
                <a:cs typeface="Arial" panose="020B0604020202020204" pitchFamily="34" charset="0"/>
                <a:sym typeface="Arial" panose="020B0604020202020204" pitchFamily="34" charset="0"/>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6" y="41597"/>
            <a:ext cx="3465577"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
        <p:nvSpPr>
          <p:cNvPr id="11" name="Oval 10">
            <a:extLst>
              <a:ext uri="{FF2B5EF4-FFF2-40B4-BE49-F238E27FC236}">
                <a16:creationId xmlns:a16="http://schemas.microsoft.com/office/drawing/2014/main" id="{5E75C348-73B0-41AE-9D2B-FE7D86D54583}"/>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9"/>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900" b="0" smtClean="0">
                <a:latin typeface="Arial" panose="020B0604020202020204" pitchFamily="34" charset="0"/>
                <a:cs typeface="Arial" panose="020B0604020202020204" pitchFamily="34" charset="0"/>
                <a:sym typeface="Arial" panose="020B0604020202020204" pitchFamily="34" charset="0"/>
              </a:rPr>
              <a:pPr lvl="0" algn="ctr" defTabSz="610744" fontAlgn="auto">
                <a:spcBef>
                  <a:spcPts val="0"/>
                </a:spcBef>
                <a:spcAft>
                  <a:spcPts val="0"/>
                </a:spcAft>
              </a:pPr>
              <a:t>‹#›</a:t>
            </a:fld>
            <a:endParaRPr lang="en-US" sz="900" b="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9291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 Type="http://schemas.openxmlformats.org/officeDocument/2006/relationships/slideLayout" Target="../slideLayouts/slideLayout3.xml"/><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10.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2073265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 name="think-cell Slide" r:id="rId37" imgW="360" imgH="360" progId="">
                  <p:embed/>
                </p:oleObj>
              </mc:Choice>
              <mc:Fallback>
                <p:oleObj name="think-cell Slide" r:id="rId37" imgW="360" imgH="360" progId="">
                  <p:embed/>
                  <p:pic>
                    <p:nvPicPr>
                      <p:cNvPr id="3" name="Object 6" hidden="1">
                        <a:extLst>
                          <a:ext uri="{FF2B5EF4-FFF2-40B4-BE49-F238E27FC236}">
                            <a16:creationId xmlns:a16="http://schemas.microsoft.com/office/drawing/2014/main" id="{4BC40847-AF8B-4097-9A07-2349A751A051}"/>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EBA92D45-34AF-48C2-B6BA-BCB0A0A25561}"/>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4736"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latin typeface="Arial" panose="020B0604020202020204" pitchFamily="34" charset="0"/>
                <a:cs typeface="Arial" panose="020B0604020202020204" pitchFamily="34" charset="0"/>
                <a:sym typeface="Arial" panose="020B0604020202020204" pitchFamily="34" charset="0"/>
              </a:rPr>
              <a:t>Footnotes</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72212"/>
            <a:ext cx="11082528" cy="369332"/>
          </a:xfrm>
          <a:prstGeom prst="rect">
            <a:avLst/>
          </a:prstGeom>
        </p:spPr>
        <p:txBody>
          <a:bodyPr vert="horz" wrap="square" lIns="0" tIns="0" rIns="0" bIns="0" rtlCol="0" anchor="t" anchorCtr="0">
            <a:noAutofit/>
          </a:bodyPr>
          <a:lstStyle/>
          <a:p>
            <a:pPr lvl="0"/>
            <a:r>
              <a:rPr lang="en-US" dirty="0"/>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9198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latin typeface="Arial" panose="020B0604020202020204" pitchFamily="34" charset="0"/>
                <a:cs typeface="Arial" panose="020B0604020202020204" pitchFamily="34" charset="0"/>
                <a:sym typeface="Arial" panose="020B0604020202020204" pitchFamily="34" charset="0"/>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54736"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Above Chart Exhibit Title</a:t>
            </a:r>
          </a:p>
          <a:p>
            <a:pPr lvl="0"/>
            <a:r>
              <a:rPr lang="en-US" b="0" dirty="0">
                <a:latin typeface="Arial" panose="020B0604020202020204" pitchFamily="34" charset="0"/>
                <a:cs typeface="Arial" panose="020B0604020202020204" pitchFamily="34" charset="0"/>
                <a:sym typeface="Arial" panose="020B0604020202020204" pitchFamily="34" charset="0"/>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747264" cy="138499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0" name="LegendLines" hidden="1">
            <a:extLst>
              <a:ext uri="{FF2B5EF4-FFF2-40B4-BE49-F238E27FC236}">
                <a16:creationId xmlns:a16="http://schemas.microsoft.com/office/drawing/2014/main" id="{BDC259CA-4716-4157-A757-D227D00603CA}"/>
              </a:ext>
            </a:extLst>
          </p:cNvPr>
          <p:cNvGrpSpPr/>
          <p:nvPr userDrawn="1"/>
        </p:nvGrpSpPr>
        <p:grpSpPr>
          <a:xfrm>
            <a:off x="10317304" y="3150223"/>
            <a:ext cx="1319960" cy="958286"/>
            <a:chOff x="10162879" y="3243772"/>
            <a:chExt cx="1319960" cy="958286"/>
          </a:xfrm>
        </p:grpSpPr>
        <p:sp>
          <p:nvSpPr>
            <p:cNvPr id="171" name="Legend1" hidden="1">
              <a:extLst>
                <a:ext uri="{FF2B5EF4-FFF2-40B4-BE49-F238E27FC236}">
                  <a16:creationId xmlns:a16="http://schemas.microsoft.com/office/drawing/2014/main" id="{0345901C-E7E4-4539-8C77-F830B53AA8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2" name="Legend2" hidden="1">
              <a:extLst>
                <a:ext uri="{FF2B5EF4-FFF2-40B4-BE49-F238E27FC236}">
                  <a16:creationId xmlns:a16="http://schemas.microsoft.com/office/drawing/2014/main" id="{E44A925E-96C0-4F71-A883-313D6660EB7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3" name="Legend3" hidden="1">
              <a:extLst>
                <a:ext uri="{FF2B5EF4-FFF2-40B4-BE49-F238E27FC236}">
                  <a16:creationId xmlns:a16="http://schemas.microsoft.com/office/drawing/2014/main" id="{B85891A7-5E1E-4801-9339-795682FE7E86}"/>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74" name="LineLegend3" hidden="1">
              <a:extLst>
                <a:ext uri="{FF2B5EF4-FFF2-40B4-BE49-F238E27FC236}">
                  <a16:creationId xmlns:a16="http://schemas.microsoft.com/office/drawing/2014/main" id="{07B3ED06-3EDD-478F-ACA9-DE46C9C3AD9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5" name="LineLegend2" hidden="1">
              <a:extLst>
                <a:ext uri="{FF2B5EF4-FFF2-40B4-BE49-F238E27FC236}">
                  <a16:creationId xmlns:a16="http://schemas.microsoft.com/office/drawing/2014/main" id="{25AEFF97-594E-4024-888A-D61E06C1F5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76" name="LineLegend1" hidden="1">
              <a:extLst>
                <a:ext uri="{FF2B5EF4-FFF2-40B4-BE49-F238E27FC236}">
                  <a16:creationId xmlns:a16="http://schemas.microsoft.com/office/drawing/2014/main" id="{FCAEA3AA-9C63-4290-A6AE-42DD612765C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77" name="LegendMoons" hidden="1">
            <a:extLst>
              <a:ext uri="{FF2B5EF4-FFF2-40B4-BE49-F238E27FC236}">
                <a16:creationId xmlns:a16="http://schemas.microsoft.com/office/drawing/2014/main" id="{726938C9-655C-486E-831B-4130E842F364}"/>
              </a:ext>
            </a:extLst>
          </p:cNvPr>
          <p:cNvGrpSpPr/>
          <p:nvPr userDrawn="1"/>
        </p:nvGrpSpPr>
        <p:grpSpPr>
          <a:xfrm>
            <a:off x="10688315" y="1145373"/>
            <a:ext cx="948949" cy="1731859"/>
            <a:chOff x="7723680" y="1702457"/>
            <a:chExt cx="948949" cy="1731859"/>
          </a:xfrm>
        </p:grpSpPr>
        <p:sp>
          <p:nvSpPr>
            <p:cNvPr id="178" name="Legend1" hidden="1">
              <a:extLst>
                <a:ext uri="{FF2B5EF4-FFF2-40B4-BE49-F238E27FC236}">
                  <a16:creationId xmlns:a16="http://schemas.microsoft.com/office/drawing/2014/main" id="{083B1432-5E5E-4B24-BBA3-2471010E6AB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86" name="Legend2" hidden="1">
              <a:extLst>
                <a:ext uri="{FF2B5EF4-FFF2-40B4-BE49-F238E27FC236}">
                  <a16:creationId xmlns:a16="http://schemas.microsoft.com/office/drawing/2014/main" id="{6151E954-399D-47D3-8515-2CB5792AAF0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98" name="Legend3" hidden="1">
              <a:extLst>
                <a:ext uri="{FF2B5EF4-FFF2-40B4-BE49-F238E27FC236}">
                  <a16:creationId xmlns:a16="http://schemas.microsoft.com/office/drawing/2014/main" id="{B1CE1405-788D-4C9C-B140-9182159C1FA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199" name="Legend4" hidden="1">
              <a:extLst>
                <a:ext uri="{FF2B5EF4-FFF2-40B4-BE49-F238E27FC236}">
                  <a16:creationId xmlns:a16="http://schemas.microsoft.com/office/drawing/2014/main" id="{16FD492F-6385-407E-86E5-05CE30F53E7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00" name="Legend5" hidden="1">
              <a:extLst>
                <a:ext uri="{FF2B5EF4-FFF2-40B4-BE49-F238E27FC236}">
                  <a16:creationId xmlns:a16="http://schemas.microsoft.com/office/drawing/2014/main" id="{A3ED9B5B-8D71-45F7-B39B-E809FD43BFC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nvGrpSpPr>
            <p:cNvPr id="201" name="MoonLegend1" hidden="1">
              <a:extLst>
                <a:ext uri="{FF2B5EF4-FFF2-40B4-BE49-F238E27FC236}">
                  <a16:creationId xmlns:a16="http://schemas.microsoft.com/office/drawing/2014/main" id="{B04910D4-9BB9-43A0-A4F3-4C4BDE051137}"/>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hidden="1">
                <a:extLst>
                  <a:ext uri="{FF2B5EF4-FFF2-40B4-BE49-F238E27FC236}">
                    <a16:creationId xmlns:a16="http://schemas.microsoft.com/office/drawing/2014/main" id="{83346077-B012-4AB5-9F8F-7F5D2EB1BF01}"/>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5" name="Arc 214" hidden="1">
                <a:extLst>
                  <a:ext uri="{FF2B5EF4-FFF2-40B4-BE49-F238E27FC236}">
                    <a16:creationId xmlns:a16="http://schemas.microsoft.com/office/drawing/2014/main" id="{95D6D2B4-C3F0-4CF8-92F2-689AB2EF63FC}"/>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2" name="MoonLegend2" hidden="1">
              <a:extLst>
                <a:ext uri="{FF2B5EF4-FFF2-40B4-BE49-F238E27FC236}">
                  <a16:creationId xmlns:a16="http://schemas.microsoft.com/office/drawing/2014/main" id="{DE30A8EB-96AA-4D89-95E3-02125C8BF10D}"/>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hidden="1">
                <a:extLst>
                  <a:ext uri="{FF2B5EF4-FFF2-40B4-BE49-F238E27FC236}">
                    <a16:creationId xmlns:a16="http://schemas.microsoft.com/office/drawing/2014/main" id="{E9DBF3BA-4889-412D-8E78-5257863D6C1E}"/>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3" name="Arc 212" hidden="1">
                <a:extLst>
                  <a:ext uri="{FF2B5EF4-FFF2-40B4-BE49-F238E27FC236}">
                    <a16:creationId xmlns:a16="http://schemas.microsoft.com/office/drawing/2014/main" id="{564F4FA7-0148-4CF8-9526-FE1B3804B4B9}"/>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3" name="MoonLegend3" hidden="1">
              <a:extLst>
                <a:ext uri="{FF2B5EF4-FFF2-40B4-BE49-F238E27FC236}">
                  <a16:creationId xmlns:a16="http://schemas.microsoft.com/office/drawing/2014/main" id="{786C13DE-BCE8-46DA-8062-329AEDCBA1A2}"/>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hidden="1">
                <a:extLst>
                  <a:ext uri="{FF2B5EF4-FFF2-40B4-BE49-F238E27FC236}">
                    <a16:creationId xmlns:a16="http://schemas.microsoft.com/office/drawing/2014/main" id="{DD5A01BB-CCDB-4C1E-BED8-7CFF43E160F7}"/>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1" name="Arc 210" hidden="1">
                <a:extLst>
                  <a:ext uri="{FF2B5EF4-FFF2-40B4-BE49-F238E27FC236}">
                    <a16:creationId xmlns:a16="http://schemas.microsoft.com/office/drawing/2014/main" id="{340867BC-5932-45C2-81D8-AFA8C15F8C40}"/>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4" name="MoonLegend4" hidden="1">
              <a:extLst>
                <a:ext uri="{FF2B5EF4-FFF2-40B4-BE49-F238E27FC236}">
                  <a16:creationId xmlns:a16="http://schemas.microsoft.com/office/drawing/2014/main" id="{B1777C78-8FA0-4255-8FC5-17BCA6EAB129}"/>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hidden="1">
                <a:extLst>
                  <a:ext uri="{FF2B5EF4-FFF2-40B4-BE49-F238E27FC236}">
                    <a16:creationId xmlns:a16="http://schemas.microsoft.com/office/drawing/2014/main" id="{69C0F2BA-079B-4460-9017-F377D5BB5D7B}"/>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9" name="Arc 208" hidden="1">
                <a:extLst>
                  <a:ext uri="{FF2B5EF4-FFF2-40B4-BE49-F238E27FC236}">
                    <a16:creationId xmlns:a16="http://schemas.microsoft.com/office/drawing/2014/main" id="{EA5D0632-0AFC-4E4F-A182-F7360BE04514}"/>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nvGrpSpPr>
            <p:cNvPr id="205" name="MoonLegend5" hidden="1">
              <a:extLst>
                <a:ext uri="{FF2B5EF4-FFF2-40B4-BE49-F238E27FC236}">
                  <a16:creationId xmlns:a16="http://schemas.microsoft.com/office/drawing/2014/main" id="{57EE480D-DBA8-4D30-85C7-26F271650FE8}"/>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hidden="1">
                <a:extLst>
                  <a:ext uri="{FF2B5EF4-FFF2-40B4-BE49-F238E27FC236}">
                    <a16:creationId xmlns:a16="http://schemas.microsoft.com/office/drawing/2014/main" id="{06F8348C-4120-4BB6-B892-F6EF3306B4CA}"/>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7" name="Arc 206" hidden="1">
                <a:extLst>
                  <a:ext uri="{FF2B5EF4-FFF2-40B4-BE49-F238E27FC236}">
                    <a16:creationId xmlns:a16="http://schemas.microsoft.com/office/drawing/2014/main" id="{D401E4A0-9512-4F9E-8DC2-B810A068EF6D}"/>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latin typeface="Arial" panose="020B0604020202020204" pitchFamily="34" charset="0"/>
                  <a:cs typeface="Arial" panose="020B0604020202020204" pitchFamily="34" charset="0"/>
                  <a:sym typeface="Arial" panose="020B0604020202020204" pitchFamily="34" charset="0"/>
                </a:endParaRPr>
              </a:p>
            </p:txBody>
          </p:sp>
        </p:grpSp>
      </p:grpSp>
      <p:grpSp>
        <p:nvGrpSpPr>
          <p:cNvPr id="216" name="LegendBoxes" hidden="1">
            <a:extLst>
              <a:ext uri="{FF2B5EF4-FFF2-40B4-BE49-F238E27FC236}">
                <a16:creationId xmlns:a16="http://schemas.microsoft.com/office/drawing/2014/main" id="{51D346A6-3306-4A7E-98F7-D43B0D4C3D07}"/>
              </a:ext>
            </a:extLst>
          </p:cNvPr>
          <p:cNvGrpSpPr/>
          <p:nvPr userDrawn="1"/>
        </p:nvGrpSpPr>
        <p:grpSpPr>
          <a:xfrm>
            <a:off x="10714801" y="4381500"/>
            <a:ext cx="922463" cy="1717282"/>
            <a:chOff x="10652400" y="4322824"/>
            <a:chExt cx="922463" cy="1717282"/>
          </a:xfrm>
        </p:grpSpPr>
        <p:sp>
          <p:nvSpPr>
            <p:cNvPr id="217" name="RectangleLegend1" hidden="1">
              <a:extLst>
                <a:ext uri="{FF2B5EF4-FFF2-40B4-BE49-F238E27FC236}">
                  <a16:creationId xmlns:a16="http://schemas.microsoft.com/office/drawing/2014/main" id="{CE9AA8FE-CA3A-411F-A1F6-EB2A44482C9F}"/>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8" name="RectangleLegend2" hidden="1">
              <a:extLst>
                <a:ext uri="{FF2B5EF4-FFF2-40B4-BE49-F238E27FC236}">
                  <a16:creationId xmlns:a16="http://schemas.microsoft.com/office/drawing/2014/main" id="{142BDBE4-5309-4E4E-AC5D-7FB55F446E6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19" name="RectangleLegend3" hidden="1">
              <a:extLst>
                <a:ext uri="{FF2B5EF4-FFF2-40B4-BE49-F238E27FC236}">
                  <a16:creationId xmlns:a16="http://schemas.microsoft.com/office/drawing/2014/main" id="{0B3D2BE7-7FBC-4F7B-B039-48CA25994CE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0" name="RectangleLegend4" hidden="1">
              <a:extLst>
                <a:ext uri="{FF2B5EF4-FFF2-40B4-BE49-F238E27FC236}">
                  <a16:creationId xmlns:a16="http://schemas.microsoft.com/office/drawing/2014/main" id="{B6EFD21B-E71A-4602-85F3-AF0C86134AD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1" name="RectangleLegend5" hidden="1">
              <a:extLst>
                <a:ext uri="{FF2B5EF4-FFF2-40B4-BE49-F238E27FC236}">
                  <a16:creationId xmlns:a16="http://schemas.microsoft.com/office/drawing/2014/main" id="{21A262DD-E725-47B5-AB74-63C98392D9E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2" name="Legend1" hidden="1">
              <a:extLst>
                <a:ext uri="{FF2B5EF4-FFF2-40B4-BE49-F238E27FC236}">
                  <a16:creationId xmlns:a16="http://schemas.microsoft.com/office/drawing/2014/main" id="{A7D76D51-2696-4986-9A1F-BEB44EC7E0C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3" name="Legend2" hidden="1">
              <a:extLst>
                <a:ext uri="{FF2B5EF4-FFF2-40B4-BE49-F238E27FC236}">
                  <a16:creationId xmlns:a16="http://schemas.microsoft.com/office/drawing/2014/main" id="{25D2984D-4324-4B47-99A3-1D6A4F6471F3}"/>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4" name="Legend3" hidden="1">
              <a:extLst>
                <a:ext uri="{FF2B5EF4-FFF2-40B4-BE49-F238E27FC236}">
                  <a16:creationId xmlns:a16="http://schemas.microsoft.com/office/drawing/2014/main" id="{88C29D57-BD34-4D1B-8266-1320F11E8314}"/>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5" name="Legend4" hidden="1">
              <a:extLst>
                <a:ext uri="{FF2B5EF4-FFF2-40B4-BE49-F238E27FC236}">
                  <a16:creationId xmlns:a16="http://schemas.microsoft.com/office/drawing/2014/main" id="{52C0D710-8D27-4F6E-AFC6-4B662FD1CE59}"/>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sp>
          <p:nvSpPr>
            <p:cNvPr id="226" name="Legend5" hidden="1">
              <a:extLst>
                <a:ext uri="{FF2B5EF4-FFF2-40B4-BE49-F238E27FC236}">
                  <a16:creationId xmlns:a16="http://schemas.microsoft.com/office/drawing/2014/main" id="{0641FB6C-A43B-4B18-8842-C4CF3FBA714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latin typeface="Arial" panose="020B0604020202020204" pitchFamily="34" charset="0"/>
                  <a:cs typeface="Arial" panose="020B0604020202020204" pitchFamily="34" charset="0"/>
                  <a:sym typeface="Arial" panose="020B0604020202020204" pitchFamily="34" charset="0"/>
                </a:rPr>
                <a:t>Legend</a:t>
              </a:r>
            </a:p>
          </p:txBody>
        </p:sp>
      </p:grpSp>
      <p:sp>
        <p:nvSpPr>
          <p:cNvPr id="148" name="Oval 147">
            <a:extLst>
              <a:ext uri="{FF2B5EF4-FFF2-40B4-BE49-F238E27FC236}">
                <a16:creationId xmlns:a16="http://schemas.microsoft.com/office/drawing/2014/main" id="{799877C9-63ED-40E9-89FB-6CC9BB3B26C7}"/>
              </a:ext>
            </a:extLst>
          </p:cNvPr>
          <p:cNvSpPr/>
          <p:nvPr userDrawn="1"/>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883" r:id="rId2"/>
    <p:sldLayoutId id="2147483654" r:id="rId3"/>
    <p:sldLayoutId id="2147483807" r:id="rId4"/>
    <p:sldLayoutId id="2147483800" r:id="rId5"/>
    <p:sldLayoutId id="2147483659" r:id="rId6"/>
    <p:sldLayoutId id="2147483804" r:id="rId7"/>
    <p:sldLayoutId id="2147483860" r:id="rId8"/>
    <p:sldLayoutId id="2147483856" r:id="rId9"/>
    <p:sldLayoutId id="2147483805" r:id="rId10"/>
    <p:sldLayoutId id="2147483806" r:id="rId11"/>
    <p:sldLayoutId id="2147483882" r:id="rId12"/>
    <p:sldLayoutId id="2147483718" r:id="rId13"/>
    <p:sldLayoutId id="2147483884" r:id="rId14"/>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1.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23.xml"/><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hyperlink" Target="https://apps.who.int/iris/bitstream/handle/10665/338400/9789240018280-eng.pdf?sequence=1&amp;isAllowed=y" TargetMode="External"/><Relationship Id="rId2" Type="http://schemas.openxmlformats.org/officeDocument/2006/relationships/slideLayout" Target="../slideLayouts/slideLayout3.xml"/><Relationship Id="rId1" Type="http://schemas.openxmlformats.org/officeDocument/2006/relationships/tags" Target="../tags/tag124.xml"/><Relationship Id="rId6" Type="http://schemas.openxmlformats.org/officeDocument/2006/relationships/hyperlink" Target="https://openwho.org/courses/covid-19-vaccination-healthworkers-en/items/73pIVDO7AbrbqsuGmqARK2"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25.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16.sv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5.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26.xml"/><Relationship Id="rId5" Type="http://schemas.openxmlformats.org/officeDocument/2006/relationships/hyperlink" Target="https://openwho.org/courses/covid-19-vaccination-healthworkers-en/items/73pIVDO7AbrbqsuGmqARK2" TargetMode="External"/><Relationship Id="rId4" Type="http://schemas.openxmlformats.org/officeDocument/2006/relationships/hyperlink" Target="https://openwho.org/courses/covid-19-vaccination-healthworkers-en"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2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28.xml"/><Relationship Id="rId5" Type="http://schemas.openxmlformats.org/officeDocument/2006/relationships/image" Target="../media/image24.png"/><Relationship Id="rId4" Type="http://schemas.openxmlformats.org/officeDocument/2006/relationships/hyperlink" Target="https://openwho.org/courses/covid-19-vaccination-healthworkers-en/items/73pIVDO7AbrbqsuGmqARK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https://www.who.int/publications/i/item/9789241511254"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29.xml"/><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30.xml"/><Relationship Id="rId5" Type="http://schemas.openxmlformats.org/officeDocument/2006/relationships/image" Target="../media/image20.sv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3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32.xml"/><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hyperlink" Target="https://openwho.org/courses/covid-19-vaccination-healthworkers-en" TargetMode="External"/><Relationship Id="rId3" Type="http://schemas.openxmlformats.org/officeDocument/2006/relationships/tags" Target="../tags/tag117.xml"/><Relationship Id="rId7" Type="http://schemas.openxmlformats.org/officeDocument/2006/relationships/hyperlink" Target="https://www.who.int/publications/i/item/WHO-2019-nCoV-Vaccine-deployment-2021.1-eng" TargetMode="External"/><Relationship Id="rId12" Type="http://schemas.openxmlformats.org/officeDocument/2006/relationships/image" Target="../media/image18.sv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hyperlink" Target="https://openwho.org/courses/covid-19-ndvp-en" TargetMode="External"/><Relationship Id="rId11" Type="http://schemas.openxmlformats.org/officeDocument/2006/relationships/image" Target="../media/image17.png"/><Relationship Id="rId5" Type="http://schemas.openxmlformats.org/officeDocument/2006/relationships/notesSlide" Target="../notesSlides/notesSlide3.xml"/><Relationship Id="rId10" Type="http://schemas.openxmlformats.org/officeDocument/2006/relationships/hyperlink" Target="https://www.who.int/docs/default-source/coronaviruse/act-accelerator/covax/pfizer-specific-training_full-deck_19aug.pdf?sfvrsn=22d66119_5" TargetMode="External"/><Relationship Id="rId4" Type="http://schemas.openxmlformats.org/officeDocument/2006/relationships/slideLayout" Target="../slideLayouts/slideLayout8.xml"/><Relationship Id="rId9" Type="http://schemas.openxmlformats.org/officeDocument/2006/relationships/hyperlink" Target="https://www.who.int/initiatives/act-accelerator/covax/covid-19-vaccine-country-readiness-and-delivery"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who.int/tools/covid-19-vaccine-introduction-toolkit" TargetMode="External"/><Relationship Id="rId3" Type="http://schemas.openxmlformats.org/officeDocument/2006/relationships/tags" Target="../tags/tag135.xml"/><Relationship Id="rId7" Type="http://schemas.openxmlformats.org/officeDocument/2006/relationships/notesSlide" Target="../notesSlides/notesSlide27.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3.xml"/><Relationship Id="rId5" Type="http://schemas.openxmlformats.org/officeDocument/2006/relationships/tags" Target="../tags/tag137.xml"/><Relationship Id="rId4" Type="http://schemas.openxmlformats.org/officeDocument/2006/relationships/tags" Target="../tags/tag1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18.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19.xml"/><Relationship Id="rId5" Type="http://schemas.openxmlformats.org/officeDocument/2006/relationships/image" Target="../media/image21.jpeg"/><Relationship Id="rId4" Type="http://schemas.openxmlformats.org/officeDocument/2006/relationships/hyperlink" Target="https://extranet.who.int/pqweb/vaccines/who-recommendation-covid-19-mrna-vaccine-nucleoside-modified-comirnaty"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extranet.who.int/pqweb/key-resources/documents/who-package-leaflet-biontech-tozinameran-%E2%80%93-covid-19-mrna-vaccine-nucleoside"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publications/i/item/WHO-2019-nCoV-vaccines-SAGE_recommendation-BNT162b2-2021.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A668F3F0-B9EF-423B-93C2-36FA1D18816E}"/>
              </a:ext>
            </a:extLst>
          </p:cNvPr>
          <p:cNvSpPr>
            <a:spLocks noGrp="1"/>
          </p:cNvSpPr>
          <p:nvPr>
            <p:ph type="subTitle" idx="1"/>
            <p:custDataLst>
              <p:tags r:id="rId1"/>
            </p:custDataLst>
          </p:nvPr>
        </p:nvSpPr>
        <p:spPr>
          <a:xfrm>
            <a:off x="525801" y="4355038"/>
            <a:ext cx="8177931" cy="984885"/>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pPr algn="l" rtl="0">
              <a:buClr>
                <a:srgbClr val="FFFFFF"/>
              </a:buClr>
            </a:pPr>
            <a:r>
              <a:rPr lang="ru-Ru" sz="1800" b="0" i="0" u="none" baseline="0" dirty="0">
                <a:latin typeface="+mn-lt"/>
                <a:cs typeface="Arial"/>
              </a:rPr>
              <a:t>Дата первой публикации: 27 января 2021 г.</a:t>
            </a:r>
          </a:p>
          <a:p>
            <a:pPr algn="l" rtl="0">
              <a:buClr>
                <a:srgbClr val="FFFFFF"/>
              </a:buClr>
            </a:pPr>
            <a:r>
              <a:rPr lang="ru-Ru" sz="1800" b="0" i="0" u="none" baseline="0" dirty="0">
                <a:latin typeface="+mn-lt"/>
                <a:cs typeface="Arial"/>
              </a:rPr>
              <a:t>Первое обновление: 8 августа 2021 г.</a:t>
            </a:r>
          </a:p>
          <a:p>
            <a:pPr algn="l" rtl="0">
              <a:buClr>
                <a:srgbClr val="FFFFFF"/>
              </a:buClr>
            </a:pPr>
            <a:r>
              <a:rPr lang="ru-Ru" sz="1800" b="0" i="0" u="none" baseline="0" dirty="0">
                <a:latin typeface="+mn-lt"/>
                <a:cs typeface="Arial"/>
              </a:rPr>
              <a:t>Обновлено: 05 октября 2021 г.</a:t>
            </a:r>
          </a:p>
        </p:txBody>
      </p:sp>
      <p:sp>
        <p:nvSpPr>
          <p:cNvPr id="7" name="TextBox 6">
            <a:extLst>
              <a:ext uri="{FF2B5EF4-FFF2-40B4-BE49-F238E27FC236}">
                <a16:creationId xmlns:a16="http://schemas.microsoft.com/office/drawing/2014/main" id="{CC3CEB7B-A60B-49C4-BA4A-75905B930716}"/>
              </a:ext>
            </a:extLst>
          </p:cNvPr>
          <p:cNvSpPr txBox="1"/>
          <p:nvPr/>
        </p:nvSpPr>
        <p:spPr>
          <a:xfrm>
            <a:off x="5326912" y="3880884"/>
            <a:ext cx="5550195" cy="2325832"/>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endParaRPr lang="ru-Ru" sz="1600" dirty="0"/>
          </a:p>
        </p:txBody>
      </p:sp>
      <p:sp>
        <p:nvSpPr>
          <p:cNvPr id="9" name="Title 8">
            <a:extLst>
              <a:ext uri="{FF2B5EF4-FFF2-40B4-BE49-F238E27FC236}">
                <a16:creationId xmlns:a16="http://schemas.microsoft.com/office/drawing/2014/main" id="{6A6B4817-8E3A-412B-858A-7C2354F39E57}"/>
              </a:ext>
            </a:extLst>
          </p:cNvPr>
          <p:cNvSpPr>
            <a:spLocks noGrp="1"/>
          </p:cNvSpPr>
          <p:nvPr>
            <p:ph type="title"/>
          </p:nvPr>
        </p:nvSpPr>
        <p:spPr>
          <a:xfrm>
            <a:off x="525801" y="2019824"/>
            <a:ext cx="8433641" cy="1661993"/>
          </a:xfrm>
        </p:spPr>
        <p:txBody>
          <a:bodyPr/>
          <a:lstStyle/>
          <a:p>
            <a:pPr algn="l" rtl="0"/>
            <a:r>
              <a:rPr lang="ru-Ru" sz="3600" b="1" i="0" u="none" baseline="0" dirty="0"/>
              <a:t>Обучающий курс для медицинских работников по мРНК-вакцине от COVID-19 Pfizer-BioNTech </a:t>
            </a:r>
            <a:br>
              <a:rPr lang="ru-Ru" sz="3600" dirty="0"/>
            </a:br>
            <a:r>
              <a:rPr lang="ru-Ru" sz="3600" b="1" i="0" u="none" baseline="0" dirty="0"/>
              <a:t>COMIRNATY® (</a:t>
            </a:r>
            <a:r>
              <a:rPr lang="ru-Ru" sz="3600" b="1" i="0" u="none" baseline="0" dirty="0" err="1"/>
              <a:t>Тозинамеран</a:t>
            </a:r>
            <a:r>
              <a:rPr lang="ru-Ru" sz="3600" b="1" i="0" u="none" baseline="0" dirty="0"/>
              <a:t>)</a:t>
            </a:r>
          </a:p>
        </p:txBody>
      </p:sp>
      <p:pic>
        <p:nvPicPr>
          <p:cNvPr id="4" name="Picture 3">
            <a:extLst>
              <a:ext uri="{FF2B5EF4-FFF2-40B4-BE49-F238E27FC236}">
                <a16:creationId xmlns:a16="http://schemas.microsoft.com/office/drawing/2014/main" id="{06694FA5-5CD4-41E4-92CB-7A7ECC9CC9D2}"/>
              </a:ext>
            </a:extLst>
          </p:cNvPr>
          <p:cNvPicPr>
            <a:picLocks noChangeAspect="1"/>
          </p:cNvPicPr>
          <p:nvPr/>
        </p:nvPicPr>
        <p:blipFill>
          <a:blip r:embed="rId4"/>
          <a:stretch>
            <a:fillRect/>
          </a:stretch>
        </p:blipFill>
        <p:spPr>
          <a:xfrm>
            <a:off x="5746087" y="849349"/>
            <a:ext cx="2384553" cy="607364"/>
          </a:xfrm>
          <a:prstGeom prst="rect">
            <a:avLst/>
          </a:prstGeom>
        </p:spPr>
      </p:pic>
    </p:spTree>
    <p:extLst>
      <p:ext uri="{BB962C8B-B14F-4D97-AF65-F5344CB8AC3E}">
        <p14:creationId xmlns:p14="http://schemas.microsoft.com/office/powerpoint/2010/main" val="80651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5" y="41598"/>
            <a:ext cx="11082528" cy="369332"/>
          </a:xfrm>
        </p:spPr>
        <p:txBody>
          <a:bodyPr/>
          <a:lstStyle/>
          <a:p>
            <a:pPr algn="l" rtl="0"/>
            <a:r>
              <a:rPr lang="ru-Ru" sz="2400" b="1" i="0" u="none" baseline="0"/>
              <a:t>Стабильность и хранение</a:t>
            </a:r>
          </a:p>
        </p:txBody>
      </p:sp>
      <p:graphicFrame>
        <p:nvGraphicFramePr>
          <p:cNvPr id="5" name="Table 4"/>
          <p:cNvGraphicFramePr>
            <a:graphicFrameLocks noGrp="1"/>
          </p:cNvGraphicFramePr>
          <p:nvPr>
            <p:extLst>
              <p:ext uri="{D42A27DB-BD31-4B8C-83A1-F6EECF244321}">
                <p14:modId xmlns:p14="http://schemas.microsoft.com/office/powerpoint/2010/main" val="2371865946"/>
              </p:ext>
            </p:extLst>
          </p:nvPr>
        </p:nvGraphicFramePr>
        <p:xfrm>
          <a:off x="219455" y="523576"/>
          <a:ext cx="11654297" cy="5775601"/>
        </p:xfrm>
        <a:graphic>
          <a:graphicData uri="http://schemas.openxmlformats.org/drawingml/2006/table">
            <a:tbl>
              <a:tblPr/>
              <a:tblGrid>
                <a:gridCol w="2350490">
                  <a:extLst>
                    <a:ext uri="{9D8B030D-6E8A-4147-A177-3AD203B41FA5}">
                      <a16:colId xmlns:a16="http://schemas.microsoft.com/office/drawing/2014/main" val="20000"/>
                    </a:ext>
                  </a:extLst>
                </a:gridCol>
                <a:gridCol w="9303807">
                  <a:extLst>
                    <a:ext uri="{9D8B030D-6E8A-4147-A177-3AD203B41FA5}">
                      <a16:colId xmlns:a16="http://schemas.microsoft.com/office/drawing/2014/main" val="20001"/>
                    </a:ext>
                  </a:extLst>
                </a:gridCol>
              </a:tblGrid>
              <a:tr h="1278330">
                <a:tc>
                  <a:txBody>
                    <a:bodyPr/>
                    <a:lstStyle/>
                    <a:p>
                      <a:pPr algn="l" rtl="0">
                        <a:lnSpc>
                          <a:spcPct val="115000"/>
                        </a:lnSpc>
                        <a:spcAft>
                          <a:spcPts val="0"/>
                        </a:spcAft>
                      </a:pPr>
                      <a:r>
                        <a:rPr lang="ru-Ru" sz="1200" b="1" i="0" u="none" baseline="0" dirty="0">
                          <a:solidFill>
                            <a:schemeClr val="tx1"/>
                          </a:solidFill>
                          <a:latin typeface="+mn-lt"/>
                          <a:ea typeface="Arial"/>
                          <a:cs typeface="Arial" pitchFamily="34" charset="0"/>
                        </a:rPr>
                        <a:t>Температура хранения вакцины</a:t>
                      </a:r>
                      <a:endParaRPr lang="ru-Ru"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lvl="0" indent="0" algn="l" rtl="0">
                        <a:lnSpc>
                          <a:spcPct val="107000"/>
                        </a:lnSpc>
                        <a:spcAft>
                          <a:spcPts val="0"/>
                        </a:spcAft>
                        <a:buFont typeface="Symbol"/>
                        <a:buNone/>
                      </a:pPr>
                      <a:r>
                        <a:rPr lang="ru-Ru" sz="1200" b="1" i="0" u="none" baseline="0">
                          <a:solidFill>
                            <a:schemeClr val="tx1"/>
                          </a:solidFill>
                          <a:latin typeface="+mn-lt"/>
                          <a:ea typeface="Arial"/>
                          <a:cs typeface="Arial" pitchFamily="34" charset="0"/>
                        </a:rPr>
                        <a:t>Замороженные флаконы  </a:t>
                      </a:r>
                    </a:p>
                    <a:p>
                      <a:pPr marL="285750" lvl="0" indent="-285750" algn="l" rtl="0">
                        <a:lnSpc>
                          <a:spcPct val="107000"/>
                        </a:lnSpc>
                        <a:spcAft>
                          <a:spcPts val="0"/>
                        </a:spcAft>
                        <a:buFont typeface="Arial" panose="020B0604020202020204" pitchFamily="34" charset="0"/>
                        <a:buChar char="•"/>
                      </a:pPr>
                      <a:r>
                        <a:rPr lang="ru-Ru" sz="1200" b="0" i="0" u="none" strike="noStrike" kern="1200" baseline="0">
                          <a:solidFill>
                            <a:schemeClr val="tx1"/>
                          </a:solidFill>
                          <a:latin typeface="+mn-lt"/>
                          <a:ea typeface="+mn-ea"/>
                          <a:cs typeface="+mn-cs"/>
                        </a:rPr>
                        <a:t>при температуре от -90 °C до -60 °C в морозильной камере или в термоконтейнере Pfizer Softbox*</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ru-Ru" sz="1200" b="0" i="0" u="none" strike="noStrike" kern="1200" baseline="0">
                          <a:solidFill>
                            <a:schemeClr val="tx1"/>
                          </a:solidFill>
                          <a:latin typeface="+mn-lt"/>
                          <a:ea typeface="+mn-ea"/>
                          <a:cs typeface="+mn-cs"/>
                        </a:rPr>
                        <a:t>при температуре от -25 °C до -15 °C в течение единственного периода </a:t>
                      </a:r>
                      <a:r>
                        <a:rPr lang="ru-Ru" sz="1200" b="0" i="0" u="none" strike="noStrike" baseline="0">
                          <a:solidFill>
                            <a:schemeClr val="tx1"/>
                          </a:solidFill>
                          <a:latin typeface="+mn-lt"/>
                        </a:rPr>
                        <a:t>продолжительностью до 2-х недель в рамках срока хранения вакцины</a:t>
                      </a:r>
                    </a:p>
                    <a:p>
                      <a:pPr marL="0" lvl="0" indent="0" algn="l" rtl="0">
                        <a:lnSpc>
                          <a:spcPct val="107000"/>
                        </a:lnSpc>
                        <a:spcAft>
                          <a:spcPts val="0"/>
                        </a:spcAft>
                        <a:buFont typeface="Arial" panose="020B0604020202020204" pitchFamily="34" charset="0"/>
                        <a:buNone/>
                      </a:pPr>
                      <a:r>
                        <a:rPr lang="ru-Ru" sz="1200" b="1" i="0" u="none" strike="noStrike" baseline="0">
                          <a:solidFill>
                            <a:schemeClr val="tx1"/>
                          </a:solidFill>
                          <a:latin typeface="+mn-lt"/>
                        </a:rPr>
                        <a:t>Размороженные флаконы</a:t>
                      </a:r>
                    </a:p>
                    <a:p>
                      <a:pPr marL="285750" lvl="0" indent="-285750" algn="l" rtl="0">
                        <a:lnSpc>
                          <a:spcPct val="107000"/>
                        </a:lnSpc>
                        <a:spcAft>
                          <a:spcPts val="0"/>
                        </a:spcAft>
                        <a:buFont typeface="Arial" panose="020B0604020202020204" pitchFamily="34" charset="0"/>
                        <a:buChar char="•"/>
                      </a:pPr>
                      <a:r>
                        <a:rPr lang="ru-Ru" sz="1200" b="0" i="0" u="none" strike="noStrike" baseline="0">
                          <a:solidFill>
                            <a:schemeClr val="tx1"/>
                          </a:solidFill>
                          <a:latin typeface="+mn-lt"/>
                        </a:rPr>
                        <a:t>при температуре от </a:t>
                      </a:r>
                      <a:r>
                        <a:rPr lang="ru-Ru" sz="1200" b="0" i="0" u="none" baseline="0">
                          <a:solidFill>
                            <a:schemeClr val="tx1"/>
                          </a:solidFill>
                          <a:latin typeface="+mn-lt"/>
                          <a:ea typeface="Arial"/>
                          <a:cs typeface="Arial"/>
                        </a:rPr>
                        <a:t>+2</a:t>
                      </a:r>
                      <a:r>
                        <a:rPr lang="ru-Ru" sz="1200" b="0" i="0" u="none" strike="noStrike" baseline="0">
                          <a:solidFill>
                            <a:schemeClr val="tx1"/>
                          </a:solidFill>
                          <a:latin typeface="+mn-lt"/>
                        </a:rPr>
                        <a:t> °C</a:t>
                      </a:r>
                      <a:r>
                        <a:rPr lang="ru-Ru" sz="1200" b="0" i="0" u="none" baseline="0">
                          <a:solidFill>
                            <a:schemeClr val="tx1"/>
                          </a:solidFill>
                          <a:latin typeface="+mn-lt"/>
                          <a:ea typeface="Arial"/>
                          <a:cs typeface="Arial"/>
                        </a:rPr>
                        <a:t> до +8 °C </a:t>
                      </a:r>
                      <a:r>
                        <a:rPr lang="ru-Ru" sz="1200" b="0" i="0" u="none" strike="noStrike" baseline="0">
                          <a:solidFill>
                            <a:schemeClr val="tx1"/>
                          </a:solidFill>
                          <a:latin typeface="+mn-lt"/>
                        </a:rPr>
                        <a:t>(см. информацию ниже о сроке хранения для неразведенной и разведенной вакцины)</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603020">
                <a:tc>
                  <a:txBody>
                    <a:bodyPr/>
                    <a:lstStyle/>
                    <a:p>
                      <a:pPr algn="l" rtl="0">
                        <a:lnSpc>
                          <a:spcPct val="115000"/>
                        </a:lnSpc>
                        <a:spcAft>
                          <a:spcPts val="0"/>
                        </a:spcAft>
                      </a:pPr>
                      <a:r>
                        <a:rPr lang="ru-Ru" sz="1200" b="1" i="0" u="none" baseline="0">
                          <a:solidFill>
                            <a:schemeClr val="tx1"/>
                          </a:solidFill>
                          <a:latin typeface="+mn-lt"/>
                          <a:ea typeface="Calibri"/>
                          <a:cs typeface="Arial" pitchFamily="34" charset="0"/>
                        </a:rPr>
                        <a:t>Температура хранения разбавителя</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tc>
                  <a:txBody>
                    <a:bodyPr/>
                    <a:lstStyle/>
                    <a:p>
                      <a:pPr algn="l" rtl="0">
                        <a:lnSpc>
                          <a:spcPct val="115000"/>
                        </a:lnSpc>
                        <a:spcAft>
                          <a:spcPts val="0"/>
                        </a:spcAft>
                      </a:pPr>
                      <a:r>
                        <a:rPr lang="ru-Ru" sz="1200" b="0" i="0" u="none" baseline="0">
                          <a:solidFill>
                            <a:schemeClr val="tx1"/>
                          </a:solidFill>
                          <a:latin typeface="+mn-lt"/>
                          <a:ea typeface="Arial"/>
                          <a:cs typeface="Arial" pitchFamily="34" charset="0"/>
                        </a:rPr>
                        <a:t>Хранить при комнатной температуре не выше +25 ºC. Во время проведения сеанса вакцинации хранить при температуре от </a:t>
                      </a:r>
                      <a:r>
                        <a:rPr lang="ru-Ru" sz="1200" b="0" i="0" u="none" baseline="0">
                          <a:solidFill>
                            <a:schemeClr val="tx1"/>
                          </a:solidFill>
                          <a:latin typeface="+mn-lt"/>
                          <a:ea typeface="Arial"/>
                          <a:cs typeface="Arial"/>
                        </a:rPr>
                        <a:t>+2</a:t>
                      </a:r>
                      <a:r>
                        <a:rPr lang="ru-Ru" sz="1200" b="0" i="0" u="none" strike="noStrike" baseline="0">
                          <a:solidFill>
                            <a:schemeClr val="tx1"/>
                          </a:solidFill>
                          <a:latin typeface="+mn-lt"/>
                        </a:rPr>
                        <a:t> °C</a:t>
                      </a:r>
                      <a:r>
                        <a:rPr lang="ru-Ru" sz="1200" b="0" i="0" u="none" baseline="0">
                          <a:solidFill>
                            <a:schemeClr val="tx1"/>
                          </a:solidFill>
                          <a:latin typeface="+mn-lt"/>
                          <a:ea typeface="Arial"/>
                          <a:cs typeface="Arial"/>
                        </a:rPr>
                        <a:t> до +8° C</a:t>
                      </a:r>
                      <a:r>
                        <a:rPr lang="ru-Ru" sz="1200" b="0" i="0" u="none" strike="noStrike" baseline="0">
                          <a:solidFill>
                            <a:schemeClr val="tx1"/>
                          </a:solidFill>
                          <a:latin typeface="+mn-lt"/>
                        </a:rPr>
                        <a:t>. </a:t>
                      </a:r>
                      <a:r>
                        <a:rPr lang="ru-Ru" sz="1200" b="0" i="0" u="none" baseline="0">
                          <a:solidFill>
                            <a:schemeClr val="tx1"/>
                          </a:solidFill>
                          <a:latin typeface="+mn-lt"/>
                          <a:ea typeface="Arial"/>
                          <a:cs typeface="Arial" pitchFamily="34" charset="0"/>
                        </a:rPr>
                        <a:t>Не замораживать. </a:t>
                      </a:r>
                      <a:endParaRPr lang="ru-Ru" sz="1200" dirty="0">
                        <a:solidFill>
                          <a:schemeClr val="tx1"/>
                        </a:solidFill>
                        <a:latin typeface="+mn-lt"/>
                        <a:ea typeface="Calibri"/>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1424280">
                <a:tc>
                  <a:txBody>
                    <a:bodyPr/>
                    <a:lstStyle/>
                    <a:p>
                      <a:pPr algn="l" rtl="0">
                        <a:lnSpc>
                          <a:spcPct val="115000"/>
                        </a:lnSpc>
                        <a:spcAft>
                          <a:spcPts val="0"/>
                        </a:spcAft>
                      </a:pPr>
                      <a:r>
                        <a:rPr lang="ru-Ru" sz="1200" b="1" i="0" u="none" baseline="0">
                          <a:solidFill>
                            <a:schemeClr val="tx1"/>
                          </a:solidFill>
                          <a:latin typeface="+mn-lt"/>
                          <a:ea typeface="Arial"/>
                          <a:cs typeface="Arial" pitchFamily="34" charset="0"/>
                        </a:rPr>
                        <a:t>Срок хранения при различных температурах</a:t>
                      </a:r>
                      <a:endParaRPr lang="ru-Ru"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a:spcAft>
                          <a:spcPts val="0"/>
                        </a:spcAft>
                      </a:pPr>
                      <a:r>
                        <a:rPr lang="ru-Ru" sz="1200" b="1" i="0" u="none" baseline="0">
                          <a:solidFill>
                            <a:schemeClr val="tx1"/>
                          </a:solidFill>
                          <a:latin typeface="+mn-lt"/>
                          <a:ea typeface="Arial"/>
                          <a:cs typeface="Arial" pitchFamily="34" charset="0"/>
                        </a:rPr>
                        <a:t>Неразведенная замороженная вакцина  </a:t>
                      </a:r>
                    </a:p>
                    <a:p>
                      <a:pPr marL="285750" indent="-285750" algn="l" rtl="0">
                        <a:spcAft>
                          <a:spcPts val="0"/>
                        </a:spcAft>
                        <a:buFont typeface="Arial" panose="020B0604020202020204" pitchFamily="34" charset="0"/>
                        <a:buChar char="•"/>
                      </a:pPr>
                      <a:r>
                        <a:rPr lang="ru-Ru" sz="1200" b="0" i="0" u="none" baseline="0">
                          <a:solidFill>
                            <a:schemeClr val="tx1"/>
                          </a:solidFill>
                          <a:latin typeface="+mn-lt"/>
                          <a:ea typeface="Arial"/>
                          <a:cs typeface="Arial" pitchFamily="34" charset="0"/>
                        </a:rPr>
                        <a:t>9 месяцев с даты выпуска при условии транспортировки и хранения в температурном режиме от -90 °C до -60 °C.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i="0" u="none" strike="noStrike" baseline="0">
                          <a:solidFill>
                            <a:schemeClr val="tx1"/>
                          </a:solidFill>
                          <a:latin typeface="+mn-lt"/>
                        </a:rPr>
                        <a:t>до 2-х недель при </a:t>
                      </a:r>
                      <a:r>
                        <a:rPr lang="ru-Ru" sz="1200" b="0" i="0" u="none" strike="noStrike" kern="1200" baseline="0">
                          <a:solidFill>
                            <a:schemeClr val="tx1"/>
                          </a:solidFill>
                          <a:latin typeface="+mn-lt"/>
                          <a:ea typeface="+mn-ea"/>
                          <a:cs typeface="+mn-cs"/>
                        </a:rPr>
                        <a:t>температуре хранения от -25 °C до -15 °C в течение </a:t>
                      </a:r>
                      <a:r>
                        <a:rPr lang="ru-Ru" sz="1200" b="0" i="0" u="none" strike="noStrike" baseline="0">
                          <a:solidFill>
                            <a:schemeClr val="tx1"/>
                          </a:solidFill>
                          <a:latin typeface="+mn-lt"/>
                        </a:rPr>
                        <a:t>единственного периода в рамках 9-месячного срока хранения </a:t>
                      </a:r>
                      <a:endParaRPr lang="ru-Ru" sz="1200" b="0" dirty="0">
                        <a:solidFill>
                          <a:schemeClr val="tx1"/>
                        </a:solidFill>
                        <a:latin typeface="+mn-lt"/>
                      </a:endParaRPr>
                    </a:p>
                    <a:p>
                      <a:pPr lvl="0" algn="l" rtl="0">
                        <a:spcAft>
                          <a:spcPts val="0"/>
                        </a:spcAft>
                        <a:buNone/>
                      </a:pPr>
                      <a:r>
                        <a:rPr lang="ru-Ru" sz="1200" b="1" i="0" u="none" strike="noStrike" baseline="0">
                          <a:solidFill>
                            <a:schemeClr val="tx1"/>
                          </a:solidFill>
                          <a:latin typeface="+mn-lt"/>
                        </a:rPr>
                        <a:t>Неразведенная размороженная вакцина:</a:t>
                      </a:r>
                      <a:r>
                        <a:rPr lang="ru-Ru" sz="1200" b="0" i="0" u="none" strike="noStrike" baseline="0">
                          <a:solidFill>
                            <a:schemeClr val="tx1"/>
                          </a:solidFill>
                          <a:latin typeface="+mn-lt"/>
                        </a:rPr>
                        <a:t> </a:t>
                      </a:r>
                    </a:p>
                    <a:p>
                      <a:pPr marL="285750" lvl="0" indent="-285750" algn="l" rtl="0">
                        <a:spcAft>
                          <a:spcPts val="0"/>
                        </a:spcAft>
                        <a:buFont typeface="Arial" panose="020B0604020202020204" pitchFamily="34" charset="0"/>
                        <a:buChar char="•"/>
                      </a:pPr>
                      <a:r>
                        <a:rPr lang="ru-Ru" sz="1200" b="0" i="0" u="none" strike="noStrike" baseline="0">
                          <a:solidFill>
                            <a:schemeClr val="tx1"/>
                          </a:solidFill>
                          <a:latin typeface="+mn-lt"/>
                        </a:rPr>
                        <a:t>до 31 дня при температуре хранения от +2 °C до +8 °C. Время транспортировки вакцины, хранящейся при указанной температуре, не должно превышать 12 часов. </a:t>
                      </a:r>
                      <a:endParaRPr lang="ru-Ru" sz="1200" dirty="0">
                        <a:solidFill>
                          <a:schemeClr val="tx1"/>
                        </a:solidFill>
                        <a:latin typeface="+mn-lt"/>
                      </a:endParaRPr>
                    </a:p>
                    <a:p>
                      <a:pPr algn="l" rtl="0">
                        <a:spcAft>
                          <a:spcPts val="0"/>
                        </a:spcAft>
                      </a:pPr>
                      <a:r>
                        <a:rPr lang="ru-Ru" sz="1200" b="1" i="0" u="none" baseline="0">
                          <a:solidFill>
                            <a:schemeClr val="tx1"/>
                          </a:solidFill>
                          <a:latin typeface="+mn-lt"/>
                          <a:ea typeface="Arial"/>
                          <a:cs typeface="Arial"/>
                        </a:rPr>
                        <a:t>Разведенная вакцина:</a:t>
                      </a:r>
                    </a:p>
                    <a:p>
                      <a:pPr marL="285750" indent="-285750" algn="l" rtl="0">
                        <a:spcAft>
                          <a:spcPts val="0"/>
                        </a:spcAft>
                        <a:buFont typeface="Arial" panose="020B0604020202020204" pitchFamily="34" charset="0"/>
                        <a:buChar char="•"/>
                      </a:pPr>
                      <a:r>
                        <a:rPr lang="ru-Ru" sz="1200" b="0" i="0" u="none" baseline="0">
                          <a:solidFill>
                            <a:schemeClr val="tx1"/>
                          </a:solidFill>
                          <a:latin typeface="+mn-lt"/>
                          <a:ea typeface="Arial"/>
                          <a:cs typeface="Arial"/>
                        </a:rPr>
                        <a:t>Хранить при температуре от +</a:t>
                      </a:r>
                      <a:r>
                        <a:rPr lang="ru-Ru" sz="1200" b="0" i="0" u="none" strike="noStrike" baseline="0">
                          <a:solidFill>
                            <a:schemeClr val="tx1"/>
                          </a:solidFill>
                          <a:latin typeface="+mn-lt"/>
                        </a:rPr>
                        <a:t>2 °C  </a:t>
                      </a:r>
                      <a:r>
                        <a:rPr lang="ru-Ru" sz="1200" b="0" i="0" u="none" baseline="0">
                          <a:solidFill>
                            <a:schemeClr val="tx1"/>
                          </a:solidFill>
                          <a:latin typeface="+mn-lt"/>
                          <a:ea typeface="Arial"/>
                          <a:cs typeface="Arial"/>
                        </a:rPr>
                        <a:t>до +8 °C и использовать в течение 6 часов после разведения.</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528223">
                <a:tc>
                  <a:txBody>
                    <a:bodyPr/>
                    <a:lstStyle/>
                    <a:p>
                      <a:pPr algn="l" rtl="0">
                        <a:lnSpc>
                          <a:spcPct val="115000"/>
                        </a:lnSpc>
                        <a:spcAft>
                          <a:spcPts val="0"/>
                        </a:spcAft>
                      </a:pPr>
                      <a:r>
                        <a:rPr lang="ru-Ru" sz="1200" b="1" i="0" u="none" baseline="0">
                          <a:solidFill>
                            <a:schemeClr val="tx1"/>
                          </a:solidFill>
                          <a:latin typeface="+mn-lt"/>
                          <a:ea typeface="Arial"/>
                          <a:cs typeface="Arial" pitchFamily="34" charset="0"/>
                        </a:rPr>
                        <a:t>Чувствительность к замораживанию​</a:t>
                      </a:r>
                      <a:endParaRPr lang="ru-Ru"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tc>
                  <a:txBody>
                    <a:bodyPr/>
                    <a:lstStyle/>
                    <a:p>
                      <a:pPr algn="l" rtl="0">
                        <a:lnSpc>
                          <a:spcPct val="115000"/>
                        </a:lnSpc>
                        <a:spcAft>
                          <a:spcPts val="0"/>
                        </a:spcAft>
                      </a:pPr>
                      <a:r>
                        <a:rPr lang="ru-Ru" sz="1200" b="0" i="0" u="none" baseline="0">
                          <a:solidFill>
                            <a:schemeClr val="tx1"/>
                          </a:solidFill>
                          <a:latin typeface="+mn-lt"/>
                          <a:ea typeface="Arial"/>
                          <a:cs typeface="Arial" pitchFamily="34" charset="0"/>
                        </a:rPr>
                        <a:t>Размороженные флаконы с вакциной не подлежат повторному замораживанию.</a:t>
                      </a:r>
                      <a:endParaRPr lang="ru-Ru" sz="1200" dirty="0">
                        <a:solidFill>
                          <a:schemeClr val="tx1"/>
                        </a:solidFill>
                        <a:latin typeface="+mn-lt"/>
                        <a:ea typeface="Calibri"/>
                        <a:cs typeface="Arial" pitchFamily="34" charset="0"/>
                      </a:endParaRPr>
                    </a:p>
                    <a:p>
                      <a:pPr algn="l" rtl="0">
                        <a:lnSpc>
                          <a:spcPct val="115000"/>
                        </a:lnSpc>
                        <a:spcAft>
                          <a:spcPts val="0"/>
                        </a:spcAft>
                      </a:pPr>
                      <a:r>
                        <a:rPr lang="ru-Ru" sz="1200" b="0" i="0" u="none" baseline="0">
                          <a:solidFill>
                            <a:schemeClr val="tx1"/>
                          </a:solidFill>
                          <a:latin typeface="+mn-lt"/>
                          <a:ea typeface="Arial"/>
                          <a:cs typeface="Arial" pitchFamily="34" charset="0"/>
                        </a:rPr>
                        <a:t>Разведенная вакцина не подлежит замораживанию.</a:t>
                      </a:r>
                      <a:endParaRPr lang="ru-Ru"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518984">
                <a:tc>
                  <a:txBody>
                    <a:bodyPr/>
                    <a:lstStyle/>
                    <a:p>
                      <a:pPr algn="l" rtl="0">
                        <a:lnSpc>
                          <a:spcPct val="115000"/>
                        </a:lnSpc>
                        <a:spcAft>
                          <a:spcPts val="0"/>
                        </a:spcAft>
                      </a:pPr>
                      <a:r>
                        <a:rPr lang="ru-Ru" sz="1200" b="1" i="0" u="none" baseline="0">
                          <a:solidFill>
                            <a:schemeClr val="tx1"/>
                          </a:solidFill>
                          <a:latin typeface="+mn-lt"/>
                          <a:ea typeface="Arial"/>
                          <a:cs typeface="Arial" pitchFamily="34" charset="0"/>
                        </a:rPr>
                        <a:t>Чувствительность к свету</a:t>
                      </a:r>
                      <a:endParaRPr lang="ru-Ru"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a:lnSpc>
                          <a:spcPct val="115000"/>
                        </a:lnSpc>
                        <a:spcAft>
                          <a:spcPts val="0"/>
                        </a:spcAft>
                      </a:pPr>
                      <a:r>
                        <a:rPr lang="ru-Ru" sz="1200" b="0" i="0" u="none" baseline="0">
                          <a:solidFill>
                            <a:schemeClr val="tx1"/>
                          </a:solidFill>
                          <a:latin typeface="+mn-lt"/>
                          <a:ea typeface="Arial"/>
                          <a:cs typeface="Arial" pitchFamily="34" charset="0"/>
                        </a:rPr>
                        <a:t>Воздействие света в процессе хранения вакцины должно быть сведено к минимуму.</a:t>
                      </a:r>
                      <a:endParaRPr lang="ru-Ru" sz="1200" dirty="0">
                        <a:solidFill>
                          <a:schemeClr val="tx1"/>
                        </a:solidFill>
                        <a:latin typeface="+mn-lt"/>
                        <a:ea typeface="Calibri"/>
                        <a:cs typeface="Arial" pitchFamily="34" charset="0"/>
                      </a:endParaRPr>
                    </a:p>
                    <a:p>
                      <a:pPr algn="l" rtl="0">
                        <a:lnSpc>
                          <a:spcPct val="115000"/>
                        </a:lnSpc>
                        <a:spcAft>
                          <a:spcPts val="0"/>
                        </a:spcAft>
                      </a:pPr>
                      <a:r>
                        <a:rPr lang="ru-Ru" sz="1200" b="0" i="0" u="none" baseline="0">
                          <a:solidFill>
                            <a:schemeClr val="tx1"/>
                          </a:solidFill>
                          <a:latin typeface="+mn-lt"/>
                          <a:ea typeface="Arial"/>
                          <a:cs typeface="Arial" pitchFamily="34" charset="0"/>
                        </a:rPr>
                        <a:t>Избегать попадания прямых солнечных лучей и ультрафиолета.</a:t>
                      </a:r>
                      <a:endParaRPr lang="ru-Ru"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317783">
                <a:tc>
                  <a:txBody>
                    <a:bodyPr/>
                    <a:lstStyle/>
                    <a:p>
                      <a:pPr algn="l" rtl="0">
                        <a:lnSpc>
                          <a:spcPct val="115000"/>
                        </a:lnSpc>
                        <a:spcAft>
                          <a:spcPts val="0"/>
                        </a:spcAft>
                      </a:pPr>
                      <a:r>
                        <a:rPr lang="ru-Ru" sz="1200" b="1" i="0" u="none" baseline="0">
                          <a:solidFill>
                            <a:schemeClr val="tx1"/>
                          </a:solidFill>
                          <a:latin typeface="+mn-lt"/>
                          <a:ea typeface="Arial"/>
                          <a:cs typeface="Arial" pitchFamily="34" charset="0"/>
                        </a:rPr>
                        <a:t>Условия перед использованием </a:t>
                      </a:r>
                      <a:endParaRPr lang="ru-Ru"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tc>
                  <a:txBody>
                    <a:bodyPr/>
                    <a:lstStyle/>
                    <a:p>
                      <a:pPr algn="l" rtl="0">
                        <a:lnSpc>
                          <a:spcPct val="115000"/>
                        </a:lnSpc>
                        <a:spcAft>
                          <a:spcPts val="0"/>
                        </a:spcAft>
                      </a:pPr>
                      <a:r>
                        <a:rPr lang="ru-Ru" sz="1200" b="0" i="0" u="none" baseline="0">
                          <a:solidFill>
                            <a:schemeClr val="tx1"/>
                          </a:solidFill>
                          <a:latin typeface="+mn-lt"/>
                        </a:rPr>
                        <a:t>Флаконы с вакциной следует хранить при температуре от +2 °C до +8 °C до и после разведения. </a:t>
                      </a:r>
                      <a:endParaRPr lang="ru-Ru"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395562">
                <a:tc>
                  <a:txBody>
                    <a:bodyPr/>
                    <a:lstStyle/>
                    <a:p>
                      <a:pPr algn="l" rtl="0">
                        <a:lnSpc>
                          <a:spcPct val="115000"/>
                        </a:lnSpc>
                        <a:spcAft>
                          <a:spcPts val="0"/>
                        </a:spcAft>
                      </a:pPr>
                      <a:r>
                        <a:rPr lang="ru-Ru" sz="1200" b="1" i="0" u="none" baseline="0">
                          <a:solidFill>
                            <a:schemeClr val="tx1"/>
                          </a:solidFill>
                          <a:latin typeface="+mn-lt"/>
                          <a:ea typeface="Arial"/>
                          <a:cs typeface="Arial" pitchFamily="34" charset="0"/>
                        </a:rPr>
                        <a:t>Уровень отходов</a:t>
                      </a:r>
                      <a:endParaRPr lang="ru-Ru"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a:lnSpc>
                          <a:spcPct val="115000"/>
                        </a:lnSpc>
                        <a:spcAft>
                          <a:spcPts val="0"/>
                        </a:spcAft>
                      </a:pPr>
                      <a:r>
                        <a:rPr lang="ru-Ru" sz="1200" b="0" i="0" u="none" baseline="0">
                          <a:solidFill>
                            <a:schemeClr val="tx1"/>
                          </a:solidFill>
                          <a:latin typeface="+mn-lt"/>
                          <a:ea typeface="Arial"/>
                          <a:cs typeface="Arial" pitchFamily="34" charset="0"/>
                        </a:rPr>
                        <a:t>Будет зависеть от специфики страны.</a:t>
                      </a:r>
                      <a:endParaRPr lang="ru-Ru"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298931">
                <a:tc>
                  <a:txBody>
                    <a:bodyPr/>
                    <a:lstStyle/>
                    <a:p>
                      <a:pPr algn="l" rtl="0">
                        <a:lnSpc>
                          <a:spcPct val="115000"/>
                        </a:lnSpc>
                        <a:spcAft>
                          <a:spcPts val="0"/>
                        </a:spcAft>
                      </a:pPr>
                      <a:r>
                        <a:rPr lang="ru-Ru" sz="1200" b="1" i="0" u="none" baseline="0">
                          <a:solidFill>
                            <a:schemeClr val="tx1"/>
                          </a:solidFill>
                          <a:latin typeface="+mn-lt"/>
                          <a:ea typeface="Arial"/>
                          <a:cs typeface="Arial" pitchFamily="34" charset="0"/>
                        </a:rPr>
                        <a:t>Необходимый резервный запас</a:t>
                      </a:r>
                      <a:endParaRPr lang="ru-Ru"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l" rtl="0">
                        <a:lnSpc>
                          <a:spcPct val="115000"/>
                        </a:lnSpc>
                        <a:spcAft>
                          <a:spcPts val="0"/>
                        </a:spcAft>
                      </a:pPr>
                      <a:r>
                        <a:rPr lang="ru-Ru" sz="1200" b="0" i="0" u="none" baseline="0" dirty="0">
                          <a:solidFill>
                            <a:schemeClr val="tx1"/>
                          </a:solidFill>
                          <a:latin typeface="+mn-lt"/>
                          <a:ea typeface="Arial"/>
                          <a:cs typeface="Arial" pitchFamily="34" charset="0"/>
                        </a:rPr>
                        <a:t>Будет зависеть от специфики страны.</a:t>
                      </a:r>
                      <a:endParaRPr lang="ru-Ru" sz="1200" dirty="0">
                        <a:solidFill>
                          <a:schemeClr val="tx1"/>
                        </a:solidFill>
                        <a:latin typeface="+mn-lt"/>
                        <a:ea typeface="Calibri"/>
                        <a:cs typeface="Arial"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27FD9BFA-4ADC-4CD7-ACD8-E06E81BA0D5F}"/>
              </a:ext>
            </a:extLst>
          </p:cNvPr>
          <p:cNvSpPr txBox="1"/>
          <p:nvPr/>
        </p:nvSpPr>
        <p:spPr>
          <a:xfrm>
            <a:off x="219456" y="6334424"/>
            <a:ext cx="11292840" cy="481978"/>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ru-Ru" sz="1200" b="0" i="1" u="none" baseline="0" dirty="0">
                <a:solidFill>
                  <a:schemeClr val="tx1">
                    <a:lumMod val="65000"/>
                    <a:lumOff val="35000"/>
                  </a:schemeClr>
                </a:solidFill>
                <a:latin typeface="Arial" pitchFamily="34" charset="0"/>
                <a:ea typeface="Arial"/>
                <a:cs typeface="Arial" pitchFamily="34" charset="0"/>
              </a:rPr>
              <a:t>Термоконтейнер *Pfizer </a:t>
            </a:r>
            <a:r>
              <a:rPr lang="ru-Ru" sz="1200" b="0" i="1" u="none" baseline="0" dirty="0" err="1">
                <a:solidFill>
                  <a:schemeClr val="tx1">
                    <a:lumMod val="65000"/>
                    <a:lumOff val="35000"/>
                  </a:schemeClr>
                </a:solidFill>
                <a:latin typeface="Arial" pitchFamily="34" charset="0"/>
                <a:ea typeface="Arial"/>
                <a:cs typeface="Arial" pitchFamily="34" charset="0"/>
              </a:rPr>
              <a:t>Softbox</a:t>
            </a:r>
            <a:r>
              <a:rPr lang="ru-Ru" sz="1200" b="0" i="1" u="none" baseline="0" dirty="0">
                <a:solidFill>
                  <a:schemeClr val="tx1">
                    <a:lumMod val="65000"/>
                    <a:lumOff val="35000"/>
                  </a:schemeClr>
                </a:solidFill>
                <a:latin typeface="Arial" pitchFamily="34" charset="0"/>
                <a:ea typeface="Arial"/>
                <a:cs typeface="Arial" pitchFamily="34" charset="0"/>
              </a:rPr>
              <a:t> можно использовать для временного хранения вакцины на протяжении до 30 дней с момента доставки (запас льда в контейнере следует пополнять каждые 5 дней, если контейнер открывается до 2 раз в день меньше чем на 3 минуты за один раз).</a:t>
            </a:r>
            <a:endParaRPr lang="ru-Ru" sz="1200" i="1" dirty="0">
              <a:solidFill>
                <a:schemeClr val="tx1">
                  <a:lumMod val="65000"/>
                  <a:lumOff val="3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173053"/>
            <a:ext cx="7821049" cy="1107996"/>
          </a:xfrm>
        </p:spPr>
        <p:txBody>
          <a:bodyPr/>
          <a:lstStyle/>
          <a:p>
            <a:pPr algn="l" rtl="0"/>
            <a:r>
              <a:rPr lang="ru-Ru" sz="2400" b="1" i="0" u="none" baseline="0"/>
              <a:t>Особые меры предосторожности при хранении и обращении</a:t>
            </a:r>
            <a:br>
              <a:rPr lang="ru-Ru" sz="2400"/>
            </a:br>
            <a:endParaRPr lang="ru-Ru" sz="2400" dirty="0"/>
          </a:p>
        </p:txBody>
      </p:sp>
      <p:sp>
        <p:nvSpPr>
          <p:cNvPr id="5" name="Rectangle 4"/>
          <p:cNvSpPr/>
          <p:nvPr/>
        </p:nvSpPr>
        <p:spPr>
          <a:xfrm>
            <a:off x="540567" y="5062213"/>
            <a:ext cx="7821050" cy="884070"/>
          </a:xfrm>
          <a:prstGeom prst="rect">
            <a:avLst/>
          </a:prstGeom>
          <a:solidFill>
            <a:srgbClr val="E6E6E6"/>
          </a:solidFill>
          <a:ln>
            <a:noFill/>
            <a:prstDash val="sysDot"/>
          </a:ln>
        </p:spPr>
        <p:style>
          <a:lnRef idx="2">
            <a:schemeClr val="dk1"/>
          </a:lnRef>
          <a:fillRef idx="1">
            <a:schemeClr val="lt1"/>
          </a:fillRef>
          <a:effectRef idx="0">
            <a:schemeClr val="dk1"/>
          </a:effectRef>
          <a:fontRef idx="minor">
            <a:schemeClr val="dk1"/>
          </a:fontRef>
        </p:style>
        <p:txBody>
          <a:bodyPr wrap="square" lIns="72000" tIns="72000" rIns="72000" bIns="72000">
            <a:spAutoFit/>
          </a:bodyPr>
          <a:lstStyle/>
          <a:p>
            <a:pPr algn="l" rtl="0"/>
            <a:r>
              <a:rPr lang="ru-Ru" sz="1600" b="0" i="0" u="none" baseline="0"/>
              <a:t>Лотки с флаконами, помещенные обратно в морозильную камеру после воздействия комнатной температуры, должны находиться в ней </a:t>
            </a:r>
            <a:r>
              <a:rPr lang="ru-Ru" sz="1600" b="1" i="0" u="none" baseline="0"/>
              <a:t>не менее 2 часов</a:t>
            </a:r>
            <a:r>
              <a:rPr lang="ru-Ru" sz="1600" b="0" i="0" u="none" baseline="0"/>
              <a:t>, прежде чем их вновь можно будет извлечь.</a:t>
            </a:r>
          </a:p>
        </p:txBody>
      </p:sp>
      <p:sp>
        <p:nvSpPr>
          <p:cNvPr id="9" name="Subtitle 2">
            <a:extLst>
              <a:ext uri="{FF2B5EF4-FFF2-40B4-BE49-F238E27FC236}">
                <a16:creationId xmlns:a16="http://schemas.microsoft.com/office/drawing/2014/main" id="{B1294170-C4CB-442A-9D6A-7B9D0CE5377E}"/>
              </a:ext>
            </a:extLst>
          </p:cNvPr>
          <p:cNvSpPr txBox="1">
            <a:spLocks/>
          </p:cNvSpPr>
          <p:nvPr/>
        </p:nvSpPr>
        <p:spPr>
          <a:xfrm>
            <a:off x="504407" y="1752762"/>
            <a:ext cx="7494187" cy="318548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ru-Ru"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1800"/>
              </a:spcBef>
              <a:spcAft>
                <a:spcPts val="0"/>
              </a:spcAft>
            </a:pPr>
            <a:r>
              <a:rPr lang="ru-Ru" sz="1600" b="1" i="0" u="none" baseline="0">
                <a:latin typeface="+mn-lt"/>
              </a:rPr>
              <a:t>Закрытые крышкой лотки с флаконами</a:t>
            </a:r>
            <a:r>
              <a:rPr lang="ru-Ru" sz="1600" b="0" i="0" u="none" baseline="0">
                <a:latin typeface="+mn-lt"/>
              </a:rPr>
              <a:t>, извлеченные из морозильной камеры с ультранизкой температурой (</a:t>
            </a:r>
            <a:r>
              <a:rPr lang="ru-Ru" sz="1600" b="0" i="0" u="none" baseline="0"/>
              <a:t>от -90 °C до -60 °C</a:t>
            </a:r>
            <a:r>
              <a:rPr lang="ru-Ru" sz="1600" b="0" i="0" u="none" baseline="0">
                <a:latin typeface="+mn-lt"/>
              </a:rPr>
              <a:t>), могут находиться при комнатной температуре (&lt;25 °C) не более</a:t>
            </a:r>
            <a:r>
              <a:rPr lang="ru-Ru" sz="1600" b="1" i="0" u="none" baseline="0">
                <a:latin typeface="+mn-lt"/>
              </a:rPr>
              <a:t> 5 минут</a:t>
            </a:r>
            <a:r>
              <a:rPr lang="ru-Ru" sz="1600" b="0" i="0" u="none" baseline="0">
                <a:latin typeface="+mn-lt"/>
              </a:rPr>
              <a:t> при перемещении из одной среды хранения с ультранизкой температурой в другую.</a:t>
            </a:r>
          </a:p>
          <a:p>
            <a:pPr algn="l" rtl="0">
              <a:spcBef>
                <a:spcPts val="1800"/>
              </a:spcBef>
              <a:spcAft>
                <a:spcPts val="0"/>
              </a:spcAft>
            </a:pPr>
            <a:r>
              <a:rPr lang="ru-Ru" sz="1600" b="1" i="0" u="none" baseline="0">
                <a:latin typeface="+mn-lt"/>
              </a:rPr>
              <a:t>Лотки с открытой крышкой</a:t>
            </a:r>
            <a:r>
              <a:rPr lang="ru-Ru" sz="1600" b="0" i="0" u="none" baseline="0">
                <a:latin typeface="+mn-lt"/>
              </a:rPr>
              <a:t> или лотки, содержащие менее 195 флаконов, после извлечения из морозильной камеры с ультранизкой температурой</a:t>
            </a:r>
            <a:r>
              <a:rPr lang="ru-Ru" sz="1600" b="0" i="0" u="none" baseline="0"/>
              <a:t> (от -90 °C до -60 °C)</a:t>
            </a:r>
            <a:r>
              <a:rPr lang="ru-Ru" sz="1600" b="0" i="0" u="none" baseline="0">
                <a:latin typeface="+mn-lt"/>
              </a:rPr>
              <a:t> могут находиться при комнатной температуре (&lt;25 °C) не более </a:t>
            </a:r>
            <a:r>
              <a:rPr lang="ru-Ru" sz="1600" b="1" i="0" u="none" baseline="0">
                <a:latin typeface="+mn-lt"/>
              </a:rPr>
              <a:t>3 минут </a:t>
            </a:r>
            <a:r>
              <a:rPr lang="ru-Ru" sz="1600" b="0" i="0" u="none" baseline="0">
                <a:latin typeface="+mn-lt"/>
              </a:rPr>
              <a:t>во время извлечения необходимого количества флаконов для проведения иммунизационной сессии или при перемещении из одной среды хранения с ультранизкой температурой в другую. Флаконы, извлеченные из среды со сверхнизкой температурой, подлежат хранению при температуре от </a:t>
            </a:r>
            <a:r>
              <a:rPr lang="ru-Ru" sz="1600" b="0" i="0" u="none" baseline="0"/>
              <a:t>-25 °C до -15 °C </a:t>
            </a:r>
            <a:r>
              <a:rPr lang="ru-Ru" sz="1600" b="0" i="0" u="none" baseline="0">
                <a:latin typeface="+mn-lt"/>
              </a:rPr>
              <a:t>или от +2</a:t>
            </a:r>
            <a:r>
              <a:rPr lang="ru-Ru" sz="1600" b="0" i="0" u="none" baseline="0"/>
              <a:t> °C</a:t>
            </a:r>
            <a:r>
              <a:rPr lang="ru-Ru" sz="1600" b="0" i="0" u="none" baseline="0">
                <a:latin typeface="+mn-lt"/>
              </a:rPr>
              <a:t> до +8 °C. </a:t>
            </a:r>
          </a:p>
        </p:txBody>
      </p:sp>
      <p:sp>
        <p:nvSpPr>
          <p:cNvPr id="10" name="Rectangle 9">
            <a:extLst>
              <a:ext uri="{FF2B5EF4-FFF2-40B4-BE49-F238E27FC236}">
                <a16:creationId xmlns:a16="http://schemas.microsoft.com/office/drawing/2014/main" id="{CDBB331F-501A-4565-803D-9E8079BE8960}"/>
              </a:ext>
            </a:extLst>
          </p:cNvPr>
          <p:cNvSpPr/>
          <p:nvPr/>
        </p:nvSpPr>
        <p:spPr>
          <a:xfrm>
            <a:off x="8798560" y="0"/>
            <a:ext cx="339344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sp>
        <p:nvSpPr>
          <p:cNvPr id="3" name="TextBox 2">
            <a:extLst>
              <a:ext uri="{FF2B5EF4-FFF2-40B4-BE49-F238E27FC236}">
                <a16:creationId xmlns:a16="http://schemas.microsoft.com/office/drawing/2014/main" id="{97836CB1-8B5E-4118-9CFD-F170FDE7E97A}"/>
              </a:ext>
            </a:extLst>
          </p:cNvPr>
          <p:cNvSpPr txBox="1"/>
          <p:nvPr/>
        </p:nvSpPr>
        <p:spPr>
          <a:xfrm>
            <a:off x="9143176" y="2535451"/>
            <a:ext cx="2734869" cy="2055599"/>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ru-Ru" sz="1600" b="0" i="0" u="none" baseline="0"/>
              <a:t>При обращении с сухим льдом и ультрахолодовым морозильным оборудованием необходимо использовать защитную экипировку (например, криогенные перчатки и очки), а помещение, где находится такое оборудование, должно быть хорошо проветренным.</a:t>
            </a:r>
            <a:endParaRPr lang="ru-Ru" sz="1600" b="1" dirty="0"/>
          </a:p>
        </p:txBody>
      </p:sp>
      <p:sp>
        <p:nvSpPr>
          <p:cNvPr id="4" name="TextBox 3">
            <a:extLst>
              <a:ext uri="{FF2B5EF4-FFF2-40B4-BE49-F238E27FC236}">
                <a16:creationId xmlns:a16="http://schemas.microsoft.com/office/drawing/2014/main" id="{F1481443-86CE-4EB2-AC0F-C80F84141417}"/>
              </a:ext>
            </a:extLst>
          </p:cNvPr>
          <p:cNvSpPr txBox="1"/>
          <p:nvPr/>
        </p:nvSpPr>
        <p:spPr>
          <a:xfrm>
            <a:off x="540568" y="911717"/>
            <a:ext cx="7821050" cy="384721"/>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ru-Ru" sz="1600" b="1" i="0" u="none" baseline="0"/>
              <a:t>Перемещение замороженных флаконов с вакциной, хранящихся при ультранизких температурах (от -90 °C до -60 °C)</a:t>
            </a:r>
          </a:p>
          <a:p>
            <a:pPr algn="l" rtl="0">
              <a:spcBef>
                <a:spcPts val="300"/>
              </a:spcBef>
              <a:spcAft>
                <a:spcPts val="300"/>
              </a:spcAft>
              <a:buNone/>
            </a:pPr>
            <a:endParaRPr lang="ru-Ru"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29" y="191262"/>
            <a:ext cx="7489574" cy="1107996"/>
          </a:xfrm>
        </p:spPr>
        <p:txBody>
          <a:bodyPr/>
          <a:lstStyle/>
          <a:p>
            <a:pPr algn="l" rtl="0"/>
            <a:r>
              <a:rPr lang="ru-Ru" sz="2400" b="1" i="0" u="none" baseline="0"/>
              <a:t>Особые меры предосторожности при хранении и обращении</a:t>
            </a:r>
            <a:br>
              <a:rPr lang="ru-Ru" sz="2400"/>
            </a:br>
            <a:endParaRPr lang="ru-Ru" sz="2400" dirty="0"/>
          </a:p>
        </p:txBody>
      </p:sp>
      <p:sp>
        <p:nvSpPr>
          <p:cNvPr id="5" name="Rectangle 4"/>
          <p:cNvSpPr/>
          <p:nvPr/>
        </p:nvSpPr>
        <p:spPr>
          <a:xfrm>
            <a:off x="645429" y="5078094"/>
            <a:ext cx="7616466" cy="637849"/>
          </a:xfrm>
          <a:prstGeom prst="rect">
            <a:avLst/>
          </a:prstGeom>
          <a:solidFill>
            <a:srgbClr val="E6E6E6"/>
          </a:solidFill>
          <a:ln>
            <a:noFill/>
            <a:prstDash val="sysDot"/>
          </a:ln>
        </p:spPr>
        <p:style>
          <a:lnRef idx="2">
            <a:schemeClr val="dk1"/>
          </a:lnRef>
          <a:fillRef idx="1">
            <a:schemeClr val="lt1"/>
          </a:fillRef>
          <a:effectRef idx="0">
            <a:schemeClr val="dk1"/>
          </a:effectRef>
          <a:fontRef idx="minor">
            <a:schemeClr val="dk1"/>
          </a:fontRef>
        </p:style>
        <p:txBody>
          <a:bodyPr wrap="square" lIns="72000" tIns="72000" rIns="72000" bIns="72000">
            <a:spAutoFit/>
          </a:bodyPr>
          <a:lstStyle/>
          <a:p>
            <a:pPr algn="ctr" rtl="0"/>
            <a:r>
              <a:rPr lang="ru-Ru" sz="1600" b="0" i="0" u="none" baseline="0">
                <a:solidFill>
                  <a:schemeClr val="tx1"/>
                </a:solidFill>
              </a:rPr>
              <a:t>После разведения вакцину следует использовать немедленно или поместить в температурную среду от +2 °C до +8 °C и использовать в течение 6 часов.</a:t>
            </a:r>
          </a:p>
        </p:txBody>
      </p:sp>
      <p:sp>
        <p:nvSpPr>
          <p:cNvPr id="9" name="Subtitle 2">
            <a:extLst>
              <a:ext uri="{FF2B5EF4-FFF2-40B4-BE49-F238E27FC236}">
                <a16:creationId xmlns:a16="http://schemas.microsoft.com/office/drawing/2014/main" id="{B1294170-C4CB-442A-9D6A-7B9D0CE5377E}"/>
              </a:ext>
            </a:extLst>
          </p:cNvPr>
          <p:cNvSpPr txBox="1">
            <a:spLocks/>
          </p:cNvSpPr>
          <p:nvPr/>
        </p:nvSpPr>
        <p:spPr>
          <a:xfrm>
            <a:off x="645432" y="1746054"/>
            <a:ext cx="7489571" cy="318548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ru-Ru"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1800"/>
              </a:spcBef>
              <a:spcAft>
                <a:spcPts val="0"/>
              </a:spcAft>
            </a:pPr>
            <a:r>
              <a:rPr lang="ru-Ru" sz="1600" b="1" i="0" u="none" baseline="0">
                <a:latin typeface="+mn-lt"/>
              </a:rPr>
              <a:t>Закрытые крышкой лотки с флаконами</a:t>
            </a:r>
            <a:r>
              <a:rPr lang="ru-Ru" sz="1600" b="0" i="0" u="none" baseline="0">
                <a:latin typeface="+mn-lt"/>
              </a:rPr>
              <a:t>, извлеченные из морозильной камеры с ультранизкой температурой (</a:t>
            </a:r>
            <a:r>
              <a:rPr lang="ru-Ru" sz="1600" b="0" i="0" u="none" baseline="0"/>
              <a:t>от -25 °C до -15 °C</a:t>
            </a:r>
            <a:r>
              <a:rPr lang="ru-Ru" sz="1600" b="0" i="0" u="none" baseline="0">
                <a:latin typeface="+mn-lt"/>
              </a:rPr>
              <a:t>), могут находиться при комнатной температуре (&lt;25 °C)) не более</a:t>
            </a:r>
            <a:r>
              <a:rPr lang="ru-Ru" sz="1600" b="1" i="0" u="none" baseline="0">
                <a:latin typeface="+mn-lt"/>
              </a:rPr>
              <a:t> 3 минут</a:t>
            </a:r>
            <a:r>
              <a:rPr lang="ru-Ru" sz="1600" b="0" i="0" u="none" baseline="0">
                <a:latin typeface="+mn-lt"/>
              </a:rPr>
              <a:t> при перемещении из одного морозильного устройства в другое. </a:t>
            </a:r>
          </a:p>
          <a:p>
            <a:pPr algn="l" rtl="0">
              <a:spcBef>
                <a:spcPts val="1800"/>
              </a:spcBef>
              <a:spcAft>
                <a:spcPts val="0"/>
              </a:spcAft>
            </a:pPr>
            <a:r>
              <a:rPr lang="ru-Ru" sz="1600" b="1" i="0" u="none" baseline="0">
                <a:latin typeface="+mn-lt"/>
              </a:rPr>
              <a:t>Лотки с открытой крышкой</a:t>
            </a:r>
            <a:r>
              <a:rPr lang="ru-Ru" sz="1600" b="0" i="0" u="none" baseline="0">
                <a:latin typeface="+mn-lt"/>
              </a:rPr>
              <a:t> или лотки содержащие менее 195 флаконов, после извлечения из морозильной камеры (</a:t>
            </a:r>
            <a:r>
              <a:rPr lang="ru-Ru" sz="1600" b="0" i="0" u="none" baseline="0"/>
              <a:t>от -25 °C до -15 °C</a:t>
            </a:r>
            <a:r>
              <a:rPr lang="ru-Ru" sz="1600" b="0" i="0" u="none" baseline="0">
                <a:latin typeface="+mn-lt"/>
              </a:rPr>
              <a:t>) могут находиться при комнатной температуре (&lt;25 °C) не более </a:t>
            </a:r>
            <a:r>
              <a:rPr lang="ru-Ru" sz="1600" b="1" i="0" u="none" baseline="0">
                <a:latin typeface="+mn-lt"/>
              </a:rPr>
              <a:t>1 минуты </a:t>
            </a:r>
            <a:r>
              <a:rPr lang="ru-Ru" sz="1600" b="0" i="0" u="none" baseline="0">
                <a:latin typeface="+mn-lt"/>
              </a:rPr>
              <a:t>во время извлечения  необходимого количества флаконов для проведения иммунизационной сессии или при перемещении из одного морозильного устройства в другое. Флаконы следует переместить в среду с температурой от +2 °C до +8 °C в день окончания или непосредственно перед окончанием 2-недельного срока хранения при температуре от </a:t>
            </a:r>
            <a:r>
              <a:rPr lang="ru-Ru" sz="1600" b="0" i="0" u="none" baseline="0"/>
              <a:t>-25 °C to -15 °C</a:t>
            </a:r>
            <a:r>
              <a:rPr lang="ru-Ru" sz="1600" b="0" i="0" u="none" baseline="0">
                <a:latin typeface="+mn-lt"/>
              </a:rPr>
              <a:t>.</a:t>
            </a:r>
            <a:endParaRPr lang="ru-Ru" sz="1600" dirty="0">
              <a:latin typeface="+mn-lt"/>
            </a:endParaRPr>
          </a:p>
        </p:txBody>
      </p:sp>
      <p:sp>
        <p:nvSpPr>
          <p:cNvPr id="10" name="Rectangle 9">
            <a:extLst>
              <a:ext uri="{FF2B5EF4-FFF2-40B4-BE49-F238E27FC236}">
                <a16:creationId xmlns:a16="http://schemas.microsoft.com/office/drawing/2014/main" id="{CDBB331F-501A-4565-803D-9E8079BE8960}"/>
              </a:ext>
            </a:extLst>
          </p:cNvPr>
          <p:cNvSpPr/>
          <p:nvPr/>
        </p:nvSpPr>
        <p:spPr>
          <a:xfrm>
            <a:off x="8720254" y="0"/>
            <a:ext cx="3471745"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spcBef>
                <a:spcPts val="300"/>
              </a:spcBef>
              <a:spcAft>
                <a:spcPts val="300"/>
              </a:spcAft>
            </a:pPr>
            <a:endParaRPr lang="ru-Ru" sz="1600" dirty="0">
              <a:solidFill>
                <a:schemeClr val="tx1"/>
              </a:solidFill>
              <a:cs typeface="Arial" panose="020B0604020202020204" pitchFamily="34" charset="0"/>
              <a:sym typeface="Arial" panose="020B0604020202020204" pitchFamily="34" charset="0"/>
            </a:endParaRPr>
          </a:p>
        </p:txBody>
      </p:sp>
      <p:sp>
        <p:nvSpPr>
          <p:cNvPr id="11" name="TextBox 10">
            <a:extLst>
              <a:ext uri="{FF2B5EF4-FFF2-40B4-BE49-F238E27FC236}">
                <a16:creationId xmlns:a16="http://schemas.microsoft.com/office/drawing/2014/main" id="{C4CB76D3-F9B6-4364-A24E-25F78247FE9F}"/>
              </a:ext>
            </a:extLst>
          </p:cNvPr>
          <p:cNvSpPr txBox="1"/>
          <p:nvPr/>
        </p:nvSpPr>
        <p:spPr>
          <a:xfrm>
            <a:off x="645429" y="953268"/>
            <a:ext cx="7682365" cy="384721"/>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ru-Ru" sz="1600" b="1" i="0" u="none" baseline="0"/>
              <a:t>Перемещение замороженных флаконов, хранящихся при температуре -20 °C</a:t>
            </a:r>
          </a:p>
          <a:p>
            <a:pPr algn="l" rtl="0">
              <a:spcBef>
                <a:spcPts val="300"/>
              </a:spcBef>
              <a:spcAft>
                <a:spcPts val="300"/>
              </a:spcAft>
              <a:buNone/>
            </a:pPr>
            <a:endParaRPr lang="ru-Ru" sz="1600" dirty="0"/>
          </a:p>
        </p:txBody>
      </p:sp>
    </p:spTree>
    <p:extLst>
      <p:ext uri="{BB962C8B-B14F-4D97-AF65-F5344CB8AC3E}">
        <p14:creationId xmlns:p14="http://schemas.microsoft.com/office/powerpoint/2010/main" val="3176199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70" y="287005"/>
            <a:ext cx="7693427" cy="738664"/>
          </a:xfrm>
        </p:spPr>
        <p:txBody>
          <a:bodyPr/>
          <a:lstStyle/>
          <a:p>
            <a:pPr algn="l" rtl="0"/>
            <a:r>
              <a:rPr lang="ru-Ru" sz="2400" b="1" i="0" u="none" baseline="0"/>
              <a:t>Особые меры предосторожности при хранении и обращении</a:t>
            </a:r>
          </a:p>
        </p:txBody>
      </p:sp>
      <p:sp>
        <p:nvSpPr>
          <p:cNvPr id="10" name="Rectangle 9">
            <a:extLst>
              <a:ext uri="{FF2B5EF4-FFF2-40B4-BE49-F238E27FC236}">
                <a16:creationId xmlns:a16="http://schemas.microsoft.com/office/drawing/2014/main" id="{CDBB331F-501A-4565-803D-9E8079BE8960}"/>
              </a:ext>
            </a:extLst>
          </p:cNvPr>
          <p:cNvSpPr/>
          <p:nvPr/>
        </p:nvSpPr>
        <p:spPr>
          <a:xfrm>
            <a:off x="8798560" y="0"/>
            <a:ext cx="339344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sp>
        <p:nvSpPr>
          <p:cNvPr id="4" name="TextBox 3">
            <a:extLst>
              <a:ext uri="{FF2B5EF4-FFF2-40B4-BE49-F238E27FC236}">
                <a16:creationId xmlns:a16="http://schemas.microsoft.com/office/drawing/2014/main" id="{DF7B9E73-D661-44C5-8E8C-9CCFCE85F325}"/>
              </a:ext>
            </a:extLst>
          </p:cNvPr>
          <p:cNvSpPr txBox="1"/>
          <p:nvPr/>
        </p:nvSpPr>
        <p:spPr>
          <a:xfrm>
            <a:off x="494271" y="1188501"/>
            <a:ext cx="7468150" cy="1847237"/>
          </a:xfrm>
          <a:prstGeom prst="rect">
            <a:avLst/>
          </a:prstGeom>
          <a:ln w="6350">
            <a:noFill/>
            <a:miter lim="800000"/>
          </a:ln>
        </p:spPr>
        <p:txBody>
          <a:bodyPr vert="horz" wrap="square" lIns="0" tIns="0" rIns="0" bIns="0" rtlCol="0">
            <a:noAutofit/>
          </a:bodyPr>
          <a:lstStyle/>
          <a:p>
            <a:pPr marL="285750" indent="-285750" algn="l" rtl="0">
              <a:spcBef>
                <a:spcPts val="300"/>
              </a:spcBef>
              <a:spcAft>
                <a:spcPts val="300"/>
              </a:spcAft>
              <a:buFont typeface="Arial" panose="020B0604020202020204" pitchFamily="34" charset="0"/>
              <a:buChar char="•"/>
            </a:pPr>
            <a:r>
              <a:rPr lang="ru-Ru" sz="1600" b="0" i="0" u="none" baseline="0">
                <a:cs typeface="Arial" panose="020B0604020202020204" pitchFamily="34" charset="0"/>
                <a:sym typeface="Arial" panose="020B0604020202020204" pitchFamily="34" charset="0"/>
              </a:rPr>
              <a:t>Хранить с соблюдением рекомендуемого температурного режима хранения.</a:t>
            </a:r>
          </a:p>
          <a:p>
            <a:pPr marL="285750" indent="-285750" algn="l" rtl="0">
              <a:spcBef>
                <a:spcPts val="300"/>
              </a:spcBef>
              <a:spcAft>
                <a:spcPts val="300"/>
              </a:spcAft>
              <a:buFont typeface="Arial" panose="020B0604020202020204" pitchFamily="34" charset="0"/>
              <a:buChar char="•"/>
            </a:pPr>
            <a:r>
              <a:rPr lang="ru-Ru" sz="1600" b="0" i="0" u="none" baseline="0">
                <a:cs typeface="Arial" panose="020B0604020202020204" pitchFamily="34" charset="0"/>
                <a:sym typeface="Arial" panose="020B0604020202020204" pitchFamily="34" charset="0"/>
              </a:rPr>
              <a:t>Хранить в оригинальной упаковке для защиты от света. </a:t>
            </a:r>
          </a:p>
          <a:p>
            <a:pPr marL="285750" indent="-285750" algn="l" rtl="0">
              <a:spcBef>
                <a:spcPts val="300"/>
              </a:spcBef>
              <a:spcAft>
                <a:spcPts val="300"/>
              </a:spcAft>
              <a:buFont typeface="Arial" panose="020B0604020202020204" pitchFamily="34" charset="0"/>
              <a:buChar char="•"/>
            </a:pPr>
            <a:r>
              <a:rPr lang="ru-Ru" sz="1600" b="0" i="0" u="none" baseline="0">
                <a:cs typeface="Arial" panose="020B0604020202020204" pitchFamily="34" charset="0"/>
                <a:sym typeface="Arial" panose="020B0604020202020204" pitchFamily="34" charset="0"/>
              </a:rPr>
              <a:t>Во время хранения свести к минимуму воздействие прямых солнечных лучей и избегать воздействия ультрафиолетового излучения. </a:t>
            </a:r>
          </a:p>
          <a:p>
            <a:pPr marL="285750" indent="-285750" algn="l" rtl="0">
              <a:spcBef>
                <a:spcPts val="300"/>
              </a:spcBef>
              <a:spcAft>
                <a:spcPts val="300"/>
              </a:spcAft>
              <a:buFont typeface="Arial" panose="020B0604020202020204" pitchFamily="34" charset="0"/>
              <a:buChar char="•"/>
            </a:pPr>
            <a:r>
              <a:rPr lang="ru-Ru" sz="1600" b="0" i="0" u="none" baseline="0">
                <a:cs typeface="Arial" panose="020B0604020202020204" pitchFamily="34" charset="0"/>
                <a:sym typeface="Arial" panose="020B0604020202020204" pitchFamily="34" charset="0"/>
              </a:rPr>
              <a:t>С размороженными флаконами можно работать в условиях комнатного освещения. </a:t>
            </a:r>
          </a:p>
          <a:p>
            <a:pPr algn="l" rtl="0">
              <a:spcBef>
                <a:spcPts val="300"/>
              </a:spcBef>
              <a:spcAft>
                <a:spcPts val="300"/>
              </a:spcAft>
            </a:pPr>
            <a:endParaRPr lang="ru-Ru" sz="1600" dirty="0"/>
          </a:p>
        </p:txBody>
      </p:sp>
      <p:sp>
        <p:nvSpPr>
          <p:cNvPr id="11" name="Title 1">
            <a:extLst>
              <a:ext uri="{FF2B5EF4-FFF2-40B4-BE49-F238E27FC236}">
                <a16:creationId xmlns:a16="http://schemas.microsoft.com/office/drawing/2014/main" id="{9759994E-3F32-4B5A-9091-F3F8EF6A78BD}"/>
              </a:ext>
            </a:extLst>
          </p:cNvPr>
          <p:cNvSpPr txBox="1">
            <a:spLocks/>
          </p:cNvSpPr>
          <p:nvPr/>
        </p:nvSpPr>
        <p:spPr>
          <a:xfrm>
            <a:off x="494271" y="3206710"/>
            <a:ext cx="7918704" cy="1723549"/>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ru-Ru"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l" rtl="0"/>
            <a:r>
              <a:rPr lang="ru-Ru" sz="1600" b="1" i="0" u="none" baseline="0">
                <a:latin typeface="+mn-lt"/>
              </a:rPr>
              <a:t>Внимательно отслеживать и записывать оставшийся срок хранения вакцины:</a:t>
            </a:r>
          </a:p>
          <a:p>
            <a:pPr algn="l" rtl="0"/>
            <a:br>
              <a:rPr lang="ru-Ru" sz="1600">
                <a:latin typeface="+mn-lt"/>
              </a:rPr>
            </a:br>
            <a:r>
              <a:rPr lang="ru-Ru" sz="1600" b="0" i="0" u="none" baseline="0">
                <a:solidFill>
                  <a:schemeClr val="tx1"/>
                </a:solidFill>
                <a:latin typeface="+mn-lt"/>
                <a:ea typeface="+mn-ea"/>
              </a:rPr>
              <a:t>После перемещения вакцины из одного температурного режима хранения в другой (например, из среды с температурой от -90 °C до -60 °C в среду с температурой от -25 °C до -15 °C и/или от +2 °C до +8 °C) не забывайте обновлять информацию о сроке ее годности, используя динамическую маркировку. </a:t>
            </a:r>
          </a:p>
        </p:txBody>
      </p:sp>
    </p:spTree>
    <p:extLst>
      <p:ext uri="{BB962C8B-B14F-4D97-AF65-F5344CB8AC3E}">
        <p14:creationId xmlns:p14="http://schemas.microsoft.com/office/powerpoint/2010/main" val="186558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606A48-958A-4B68-9F8C-1DE5DC2C20FE}"/>
              </a:ext>
            </a:extLst>
          </p:cNvPr>
          <p:cNvSpPr/>
          <p:nvPr/>
        </p:nvSpPr>
        <p:spPr>
          <a:xfrm>
            <a:off x="253066" y="782528"/>
            <a:ext cx="11268374" cy="1933543"/>
          </a:xfrm>
          <a:prstGeom prst="rect">
            <a:avLst/>
          </a:prstGeom>
        </p:spPr>
        <p:txBody>
          <a:bodyPr wrap="square">
            <a:spAutoFit/>
          </a:bodyPr>
          <a:lstStyle/>
          <a:p>
            <a:pPr marL="342900" lvl="0" indent="-342900" algn="just" rtl="0">
              <a:lnSpc>
                <a:spcPct val="107000"/>
              </a:lnSpc>
              <a:spcBef>
                <a:spcPts val="600"/>
              </a:spcBef>
              <a:spcAft>
                <a:spcPts val="600"/>
              </a:spcAft>
              <a:buFont typeface="Symbol" panose="05050102010706020507" pitchFamily="18" charset="2"/>
              <a:buChar char=""/>
              <a:defRPr/>
            </a:pPr>
            <a:r>
              <a:rPr kumimoji="0" lang="ru-Ru" sz="1200" b="1" i="0" u="none" strike="noStrike" kern="1200" cap="none" spc="0" normalizeH="0" baseline="0">
                <a:ln>
                  <a:noFill/>
                </a:ln>
                <a:solidFill>
                  <a:srgbClr val="000000"/>
                </a:solidFill>
                <a:effectLst/>
                <a:uLnTx/>
                <a:uFillTx/>
                <a:ea typeface="+mn-ea"/>
                <a:cs typeface="+mn-cs"/>
              </a:rPr>
              <a:t>Динамическая маркировка </a:t>
            </a:r>
            <a:r>
              <a:rPr kumimoji="0" lang="ru-Ru" sz="1200" b="0" i="0" u="none" strike="noStrike" kern="1200" cap="none" spc="0" normalizeH="0" baseline="0">
                <a:ln>
                  <a:noFill/>
                </a:ln>
                <a:solidFill>
                  <a:srgbClr val="000000"/>
                </a:solidFill>
                <a:effectLst/>
                <a:uLnTx/>
                <a:uFillTx/>
                <a:ea typeface="+mn-ea"/>
                <a:cs typeface="+mn-cs"/>
              </a:rPr>
              <a:t>— это процесс обновления вручную информации о сроке годности вакцины при изменении температуры хранения в диапазоне от </a:t>
            </a:r>
            <a:r>
              <a:rPr lang="ru-Ru" sz="1200" b="0" i="0" u="none" baseline="0"/>
              <a:t>-90 °C до -60 °C </a:t>
            </a:r>
            <a:r>
              <a:rPr kumimoji="0" lang="ru-Ru" sz="1200" b="0" i="0" u="none" strike="noStrike" kern="1200" cap="none" spc="0" normalizeH="0" baseline="0">
                <a:ln>
                  <a:noFill/>
                </a:ln>
                <a:solidFill>
                  <a:srgbClr val="000000"/>
                </a:solidFill>
                <a:effectLst/>
                <a:uLnTx/>
                <a:uFillTx/>
                <a:ea typeface="+mn-ea"/>
                <a:cs typeface="+mn-cs"/>
              </a:rPr>
              <a:t>на температуру хранения в диапазоне от </a:t>
            </a:r>
            <a:r>
              <a:rPr lang="ru-Ru" sz="1200" b="0" i="0" u="none" baseline="0"/>
              <a:t>-25 °C до -15 °C </a:t>
            </a:r>
            <a:r>
              <a:rPr kumimoji="0" lang="ru-Ru" sz="1200" b="0" i="0" u="none" strike="noStrike" kern="1200" cap="none" spc="0" normalizeH="0" baseline="0">
                <a:ln>
                  <a:noFill/>
                </a:ln>
                <a:solidFill>
                  <a:srgbClr val="000000"/>
                </a:solidFill>
                <a:effectLst/>
                <a:uLnTx/>
                <a:uFillTx/>
                <a:ea typeface="+mn-ea"/>
                <a:cs typeface="+mn-cs"/>
              </a:rPr>
              <a:t>или от +2 °C до +8 °C.</a:t>
            </a:r>
          </a:p>
          <a:p>
            <a:pPr marL="342900" marR="0" lvl="0" indent="-342900" algn="just" defTabSz="914400" rtl="0" eaLnBrk="1" fontAlgn="auto" latinLnBrk="0" hangingPunct="1">
              <a:lnSpc>
                <a:spcPct val="107000"/>
              </a:lnSpc>
              <a:buClrTx/>
              <a:buSzTx/>
              <a:buFont typeface="Symbol" panose="05050102010706020507" pitchFamily="18" charset="2"/>
              <a:buChar char=""/>
              <a:tabLst/>
              <a:defRPr/>
            </a:pPr>
            <a:r>
              <a:rPr kumimoji="0" lang="ru-Ru" sz="1200" b="0" i="0" u="none" strike="noStrike" kern="1200" cap="none" spc="0" normalizeH="0" baseline="0">
                <a:ln>
                  <a:noFill/>
                </a:ln>
                <a:solidFill>
                  <a:srgbClr val="000000"/>
                </a:solidFill>
                <a:effectLst/>
                <a:uLnTx/>
                <a:uFillTx/>
                <a:ea typeface="+mn-ea"/>
                <a:cs typeface="+mn-cs"/>
              </a:rPr>
              <a:t>Когда и каким образом наносить динамическую маркировку. </a:t>
            </a:r>
          </a:p>
          <a:p>
            <a:pPr marL="742950" lvl="1" indent="-285750" algn="just" rtl="0">
              <a:lnSpc>
                <a:spcPct val="107000"/>
              </a:lnSpc>
              <a:buFont typeface="Courier New" panose="02070309020205020404" pitchFamily="49" charset="0"/>
              <a:buChar char="­"/>
              <a:defRPr/>
            </a:pPr>
            <a:r>
              <a:rPr kumimoji="0" lang="ru-Ru" sz="1200" b="0" i="0" u="none" strike="noStrike" kern="1200" cap="none" spc="0" normalizeH="0" baseline="0">
                <a:ln>
                  <a:noFill/>
                </a:ln>
                <a:solidFill>
                  <a:srgbClr val="000000"/>
                </a:solidFill>
                <a:effectLst/>
                <a:uLnTx/>
                <a:uFillTx/>
                <a:ea typeface="+mn-ea"/>
                <a:cs typeface="+mn-cs"/>
              </a:rPr>
              <a:t>Нанесите новый срок годности на внешнюю картонную упаковку или лоток</a:t>
            </a:r>
            <a:r>
              <a:rPr lang="ru-Ru" sz="1200" b="0" i="0" u="none" baseline="0">
                <a:solidFill>
                  <a:srgbClr val="000000"/>
                </a:solidFill>
              </a:rPr>
              <a:t>  с флаконами с помощью несмываемого маркера или заполняемой вручную этикетки-стикера после перемещения вакцины </a:t>
            </a:r>
            <a:r>
              <a:rPr kumimoji="0" lang="ru-Ru" sz="1200" b="0" i="0" u="none" strike="noStrike" kern="1200" cap="none" spc="0" normalizeH="0" baseline="0">
                <a:ln>
                  <a:noFill/>
                </a:ln>
                <a:solidFill>
                  <a:srgbClr val="000000"/>
                </a:solidFill>
                <a:effectLst/>
                <a:uLnTx/>
                <a:uFillTx/>
                <a:ea typeface="+mn-ea"/>
                <a:cs typeface="+mn-cs"/>
              </a:rPr>
              <a:t>из одного температурного режима хранения в другой.</a:t>
            </a:r>
          </a:p>
          <a:p>
            <a:pPr marL="742950" lvl="1" indent="-285750" algn="just" rtl="0">
              <a:lnSpc>
                <a:spcPct val="107000"/>
              </a:lnSpc>
              <a:buFont typeface="Courier New" panose="02070309020205020404" pitchFamily="49" charset="0"/>
              <a:buChar char="­"/>
              <a:defRPr/>
            </a:pPr>
            <a:r>
              <a:rPr lang="ru-Ru" sz="1200" b="0" i="0" u="none" baseline="0">
                <a:solidFill>
                  <a:srgbClr val="000000"/>
                </a:solidFill>
              </a:rPr>
              <a:t>Зачеркните </a:t>
            </a:r>
            <a:r>
              <a:rPr kumimoji="0" lang="ru-Ru" sz="1200" b="0" i="0" u="none" strike="noStrike" kern="1200" cap="none" spc="0" normalizeH="0" baseline="0">
                <a:ln>
                  <a:noFill/>
                </a:ln>
                <a:solidFill>
                  <a:srgbClr val="000000"/>
                </a:solidFill>
                <a:effectLst/>
                <a:uLnTx/>
                <a:uFillTx/>
                <a:ea typeface="+mn-ea"/>
                <a:cs typeface="+mn-cs"/>
              </a:rPr>
              <a:t>первоначальный срок годности </a:t>
            </a:r>
            <a:r>
              <a:rPr lang="ru-Ru" sz="1200" b="0" i="0" u="none" baseline="0">
                <a:solidFill>
                  <a:srgbClr val="000000"/>
                </a:solidFill>
              </a:rPr>
              <a:t>таким образом, чтобы его по-прежнему можно было прочесть.</a:t>
            </a:r>
          </a:p>
          <a:p>
            <a:pPr marL="742950" lvl="1" indent="-285750" algn="just" rtl="0">
              <a:lnSpc>
                <a:spcPct val="107000"/>
              </a:lnSpc>
              <a:buFont typeface="Courier New" panose="02070309020205020404" pitchFamily="49" charset="0"/>
              <a:buChar char="­"/>
              <a:defRPr/>
            </a:pPr>
            <a:r>
              <a:rPr lang="ru-Ru" sz="1200" b="0" i="0" u="none" baseline="0">
                <a:solidFill>
                  <a:srgbClr val="000000"/>
                </a:solidFill>
              </a:rPr>
              <a:t>Выбрасывайте флаконы с вакциной, ориентируясь на новый срок годности.</a:t>
            </a:r>
          </a:p>
          <a:p>
            <a:pPr marL="285750" indent="-285750" algn="just" rtl="0">
              <a:lnSpc>
                <a:spcPct val="107000"/>
              </a:lnSpc>
              <a:buFont typeface="Arial" panose="020B0604020202020204" pitchFamily="34" charset="0"/>
              <a:buChar char="•"/>
              <a:defRPr/>
            </a:pPr>
            <a:r>
              <a:rPr lang="ru-Ru" sz="1200" b="0" i="0" u="none" baseline="0">
                <a:solidFill>
                  <a:srgbClr val="000000"/>
                </a:solidFill>
              </a:rPr>
              <a:t>Транспортировка и использование вакцины должны совершаться в пределах обновленного срока годности. </a:t>
            </a:r>
          </a:p>
          <a:p>
            <a:pPr marL="742950" marR="0" lvl="1" indent="-285750" algn="just" defTabSz="914400" rtl="0" eaLnBrk="1" fontAlgn="auto" latinLnBrk="0" hangingPunct="1">
              <a:lnSpc>
                <a:spcPct val="107000"/>
              </a:lnSpc>
              <a:buClrTx/>
              <a:buSzTx/>
              <a:buFont typeface="Courier New" panose="02070309020205020404" pitchFamily="49" charset="0"/>
              <a:buChar char="­"/>
              <a:tabLst/>
              <a:defRPr/>
            </a:pPr>
            <a:endParaRPr kumimoji="0" lang="ru-Ru" sz="1200" b="0" i="0" u="none" strike="noStrike" kern="1200" cap="none" spc="0" normalizeH="0" baseline="0" noProof="0" dirty="0">
              <a:ln>
                <a:noFill/>
              </a:ln>
              <a:solidFill>
                <a:srgbClr val="000000"/>
              </a:solidFill>
              <a:effectLst/>
              <a:uLnTx/>
              <a:uFillTx/>
              <a:ea typeface="+mn-ea"/>
              <a:cs typeface="+mn-cs"/>
            </a:endParaRPr>
          </a:p>
        </p:txBody>
      </p:sp>
      <p:sp>
        <p:nvSpPr>
          <p:cNvPr id="7" name="Text Box 8">
            <a:extLst>
              <a:ext uri="{FF2B5EF4-FFF2-40B4-BE49-F238E27FC236}">
                <a16:creationId xmlns:a16="http://schemas.microsoft.com/office/drawing/2014/main" id="{D8F2CBF8-62F0-4733-9CF2-EB378D33115E}"/>
              </a:ext>
            </a:extLst>
          </p:cNvPr>
          <p:cNvSpPr txBox="1"/>
          <p:nvPr/>
        </p:nvSpPr>
        <p:spPr>
          <a:xfrm>
            <a:off x="253066" y="2714248"/>
            <a:ext cx="8836856" cy="3541090"/>
          </a:xfrm>
          <a:prstGeom prst="rect">
            <a:avLst/>
          </a:prstGeom>
          <a:solidFill>
            <a:schemeClr val="accent5">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ru-Ru" sz="1100" b="1" i="0" u="none" baseline="0">
                <a:solidFill>
                  <a:srgbClr val="000000"/>
                </a:solidFill>
              </a:rPr>
              <a:t>Возможные сценарии</a:t>
            </a:r>
            <a:r>
              <a:rPr kumimoji="0" lang="ru-Ru" sz="1100" b="1" i="0" u="none" strike="noStrike" kern="1200" cap="none" spc="0" normalizeH="0" baseline="0">
                <a:ln>
                  <a:noFill/>
                </a:ln>
                <a:solidFill>
                  <a:srgbClr val="000000"/>
                </a:solidFill>
                <a:effectLst/>
                <a:uLnTx/>
                <a:uFillTx/>
                <a:ea typeface="+mn-ea"/>
                <a:cs typeface="+mn-cs"/>
              </a:rPr>
              <a:t>:</a:t>
            </a:r>
          </a:p>
          <a:p>
            <a:pPr lvl="0" algn="l" rtl="0">
              <a:lnSpc>
                <a:spcPct val="107000"/>
              </a:lnSpc>
              <a:spcAft>
                <a:spcPts val="800"/>
              </a:spcAft>
              <a:defRPr/>
            </a:pPr>
            <a:r>
              <a:rPr kumimoji="0" lang="ru-Ru" sz="1100" b="0" i="0" u="none" strike="noStrike" kern="1200" cap="none" spc="0" normalizeH="0" baseline="0">
                <a:ln>
                  <a:noFill/>
                </a:ln>
                <a:solidFill>
                  <a:srgbClr val="000000"/>
                </a:solidFill>
                <a:effectLst/>
                <a:uLnTx/>
                <a:uFillTx/>
                <a:ea typeface="+mn-ea"/>
                <a:cs typeface="+mn-cs"/>
              </a:rPr>
              <a:t>Допустим, </a:t>
            </a:r>
            <a:r>
              <a:rPr kumimoji="0" lang="ru-Ru" sz="1100" b="1" i="0" u="none" strike="noStrike" kern="1200" cap="none" spc="0" normalizeH="0" baseline="0">
                <a:ln>
                  <a:noFill/>
                </a:ln>
                <a:solidFill>
                  <a:srgbClr val="000000"/>
                </a:solidFill>
                <a:effectLst/>
                <a:uLnTx/>
                <a:uFillTx/>
                <a:ea typeface="+mn-ea"/>
                <a:cs typeface="+mn-cs"/>
              </a:rPr>
              <a:t>первоначальный срок годности вакцины, хранящейся при температуре от </a:t>
            </a:r>
            <a:r>
              <a:rPr lang="ru-Ru" sz="1100" b="1" i="0" u="none" baseline="0"/>
              <a:t>-90 °C до -60 °C, </a:t>
            </a:r>
            <a:r>
              <a:rPr kumimoji="0" lang="ru-Ru" sz="1100" b="1" i="0" u="none" strike="noStrike" kern="1200" cap="none" spc="0" normalizeH="0" baseline="0">
                <a:ln>
                  <a:noFill/>
                </a:ln>
                <a:solidFill>
                  <a:srgbClr val="000000"/>
                </a:solidFill>
                <a:effectLst/>
                <a:uLnTx/>
                <a:uFillTx/>
                <a:ea typeface="+mn-ea"/>
                <a:cs typeface="+mn-cs"/>
              </a:rPr>
              <a:t>истекает 31 августа 2021 г. </a:t>
            </a:r>
            <a:r>
              <a:rPr kumimoji="0" lang="ru-Ru" sz="1100" b="0" i="0" u="none" strike="noStrike" kern="1200" cap="none" spc="0" normalizeH="0" baseline="0">
                <a:ln>
                  <a:noFill/>
                </a:ln>
                <a:solidFill>
                  <a:srgbClr val="000000"/>
                </a:solidFill>
                <a:effectLst/>
                <a:uLnTx/>
                <a:uFillTx/>
                <a:ea typeface="+mn-ea"/>
                <a:cs typeface="+mn-cs"/>
              </a:rPr>
              <a:t>(например, соответствует </a:t>
            </a:r>
            <a:r>
              <a:rPr kumimoji="0" lang="ru-Ru" sz="1100" b="0" i="0" u="none" strike="noStrike" kern="1200" cap="none" spc="0" normalizeH="0" baseline="0">
                <a:ln>
                  <a:noFill/>
                </a:ln>
                <a:effectLst/>
                <a:uLnTx/>
                <a:uFillTx/>
                <a:ea typeface="+mn-ea"/>
                <a:cs typeface="+mn-cs"/>
              </a:rPr>
              <a:t>9-месячному сроку хранения со дня выпуска</a:t>
            </a:r>
            <a:r>
              <a:rPr kumimoji="0" lang="ru-Ru" sz="1100" b="0" i="0" u="none" strike="noStrike" kern="1200" cap="none" spc="0" normalizeH="0" baseline="0">
                <a:ln>
                  <a:noFill/>
                </a:ln>
                <a:solidFill>
                  <a:srgbClr val="000000"/>
                </a:solidFill>
                <a:effectLst/>
                <a:uLnTx/>
                <a:uFillTx/>
                <a:ea typeface="+mn-ea"/>
                <a:cs typeface="+mn-cs"/>
              </a:rPr>
              <a:t>):</a:t>
            </a:r>
          </a:p>
          <a:p>
            <a:pPr lvl="1" algn="l" rtl="0">
              <a:lnSpc>
                <a:spcPct val="107000"/>
              </a:lnSpc>
              <a:spcAft>
                <a:spcPts val="800"/>
              </a:spcAft>
              <a:defRPr/>
            </a:pPr>
            <a:r>
              <a:rPr kumimoji="0" lang="ru-Ru" sz="1100" b="0" i="0" u="none" strike="noStrike" kern="1200" cap="none" spc="0" normalizeH="0" baseline="0">
                <a:ln>
                  <a:noFill/>
                </a:ln>
                <a:solidFill>
                  <a:srgbClr val="000000"/>
                </a:solidFill>
                <a:effectLst/>
                <a:uLnTx/>
                <a:uFillTx/>
                <a:ea typeface="+mn-ea"/>
                <a:cs typeface="+mn-cs"/>
              </a:rPr>
              <a:t>1. </a:t>
            </a:r>
            <a:r>
              <a:rPr lang="ru-Ru" sz="1100" b="0" i="0" u="none" baseline="0">
                <a:solidFill>
                  <a:srgbClr val="000000"/>
                </a:solidFill>
              </a:rPr>
              <a:t>После того как 15 июля 2021 года вакцина была извлечена из среды с температурой от </a:t>
            </a:r>
            <a:r>
              <a:rPr lang="ru-Ru" sz="1100" b="0" i="0" u="none" baseline="0"/>
              <a:t>-90 °C до -60 °C </a:t>
            </a:r>
            <a:r>
              <a:rPr lang="ru-Ru" sz="1100" b="0" i="0" u="none" baseline="0">
                <a:solidFill>
                  <a:srgbClr val="000000"/>
                </a:solidFill>
              </a:rPr>
              <a:t>и помещена на хранение в среду с температурой от </a:t>
            </a:r>
            <a:r>
              <a:rPr lang="ru-Ru" sz="1100" b="0" i="0" u="none" baseline="0"/>
              <a:t>+2 °C до +8 °C, </a:t>
            </a:r>
            <a:r>
              <a:rPr lang="ru-Ru" sz="1100" b="0" i="0" u="none" baseline="0">
                <a:solidFill>
                  <a:srgbClr val="000000"/>
                </a:solidFill>
              </a:rPr>
              <a:t>новым сроком годности стало </a:t>
            </a:r>
            <a:r>
              <a:rPr lang="ru-Ru" sz="1100" b="1" i="0" u="none" baseline="0">
                <a:solidFill>
                  <a:srgbClr val="000000"/>
                </a:solidFill>
              </a:rPr>
              <a:t>14 августа 2021 г. </a:t>
            </a:r>
            <a:r>
              <a:rPr lang="ru-Ru" sz="1100" b="0" i="0" u="none" baseline="0">
                <a:solidFill>
                  <a:srgbClr val="000000"/>
                </a:solidFill>
              </a:rPr>
              <a:t>(по истечении 31 дня). </a:t>
            </a:r>
            <a:r>
              <a:rPr lang="ru-Ru" sz="1100" b="1" i="0" u="none" baseline="0">
                <a:solidFill>
                  <a:srgbClr val="FF0000"/>
                </a:solidFill>
              </a:rPr>
              <a:t>Не использовать после 14 августа.</a:t>
            </a:r>
          </a:p>
          <a:p>
            <a:pPr lvl="1" algn="l" rtl="0">
              <a:lnSpc>
                <a:spcPct val="107000"/>
              </a:lnSpc>
              <a:spcAft>
                <a:spcPts val="800"/>
              </a:spcAft>
              <a:defRPr/>
            </a:pPr>
            <a:r>
              <a:rPr kumimoji="0" lang="ru-Ru" sz="1100" b="0" i="0" u="none" strike="noStrike" kern="1200" cap="none" spc="0" normalizeH="0" baseline="0">
                <a:ln>
                  <a:noFill/>
                </a:ln>
                <a:solidFill>
                  <a:srgbClr val="000000"/>
                </a:solidFill>
                <a:effectLst/>
                <a:uLnTx/>
                <a:uFillTx/>
                <a:ea typeface="+mn-ea"/>
                <a:cs typeface="+mn-cs"/>
              </a:rPr>
              <a:t>2. После того как </a:t>
            </a:r>
            <a:r>
              <a:rPr kumimoji="0" lang="ru-Ru" sz="1100" b="1" i="0" u="none" strike="noStrike" kern="1200" cap="none" spc="0" normalizeH="0" baseline="0">
                <a:ln>
                  <a:noFill/>
                </a:ln>
                <a:solidFill>
                  <a:srgbClr val="000000"/>
                </a:solidFill>
                <a:effectLst/>
                <a:uLnTx/>
                <a:uFillTx/>
                <a:ea typeface="+mn-ea"/>
                <a:cs typeface="+mn-cs"/>
              </a:rPr>
              <a:t>15 июля</a:t>
            </a:r>
            <a:r>
              <a:rPr kumimoji="0" lang="ru-Ru" sz="1100" b="0" i="0" u="none" strike="noStrike" kern="1200" cap="none" spc="0" normalizeH="0" baseline="0">
                <a:ln>
                  <a:noFill/>
                </a:ln>
                <a:solidFill>
                  <a:srgbClr val="000000"/>
                </a:solidFill>
                <a:effectLst/>
                <a:uLnTx/>
                <a:uFillTx/>
                <a:ea typeface="+mn-ea"/>
                <a:cs typeface="+mn-cs"/>
              </a:rPr>
              <a:t> 2021 года вакцина была извлечена из среды с температурой от </a:t>
            </a:r>
            <a:r>
              <a:rPr lang="ru-Ru" sz="1100" b="0" i="0" u="none" baseline="0"/>
              <a:t>-90 °C до -60 °C </a:t>
            </a:r>
            <a:r>
              <a:rPr kumimoji="0" lang="ru-Ru" sz="1100" b="0" i="0" u="none" strike="noStrike" kern="1200" cap="none" spc="0" normalizeH="0" baseline="0">
                <a:ln>
                  <a:noFill/>
                </a:ln>
                <a:solidFill>
                  <a:srgbClr val="000000"/>
                </a:solidFill>
                <a:effectLst/>
                <a:uLnTx/>
                <a:uFillTx/>
                <a:ea typeface="+mn-ea"/>
                <a:cs typeface="+mn-cs"/>
              </a:rPr>
              <a:t>и помещена на хранение в среду с температурой от </a:t>
            </a:r>
            <a:r>
              <a:rPr lang="ru-Ru" sz="1100" b="0" i="0" u="none" baseline="0"/>
              <a:t>-25 °C до -15 °C, </a:t>
            </a:r>
            <a:r>
              <a:rPr kumimoji="0" lang="ru-Ru" sz="1100" b="0" i="0" u="none" strike="noStrike" kern="1200" cap="none" spc="0" normalizeH="0" baseline="0">
                <a:ln>
                  <a:noFill/>
                </a:ln>
                <a:solidFill>
                  <a:srgbClr val="000000"/>
                </a:solidFill>
                <a:effectLst/>
                <a:uLnTx/>
                <a:uFillTx/>
                <a:ea typeface="+mn-ea"/>
                <a:cs typeface="+mn-cs"/>
              </a:rPr>
              <a:t>новым сроком годности стало </a:t>
            </a:r>
            <a:r>
              <a:rPr kumimoji="0" lang="ru-Ru" sz="1100" b="1" i="0" u="none" strike="noStrike" kern="1200" cap="none" spc="0" normalizeH="0" baseline="0">
                <a:ln>
                  <a:noFill/>
                </a:ln>
                <a:solidFill>
                  <a:srgbClr val="000000"/>
                </a:solidFill>
                <a:effectLst/>
                <a:uLnTx/>
                <a:uFillTx/>
                <a:ea typeface="+mn-ea"/>
                <a:cs typeface="+mn-cs"/>
              </a:rPr>
              <a:t>26 августа 2021 г. </a:t>
            </a:r>
            <a:r>
              <a:rPr kumimoji="0" lang="ru-Ru" sz="1100" b="0" i="0" u="none" strike="noStrike" kern="1200" cap="none" spc="0" normalizeH="0" baseline="0">
                <a:ln>
                  <a:noFill/>
                </a:ln>
                <a:solidFill>
                  <a:srgbClr val="000000"/>
                </a:solidFill>
                <a:effectLst/>
                <a:uLnTx/>
                <a:uFillTx/>
                <a:ea typeface="+mn-ea"/>
                <a:cs typeface="+mn-cs"/>
              </a:rPr>
              <a:t>(новый срок годности вычислен путем сложения оставшихся </a:t>
            </a:r>
            <a:r>
              <a:rPr lang="ru-Ru" sz="1100" b="0" i="0" u="none" baseline="0"/>
              <a:t>15 дней хранения при температуре от -25 °C до -15 °C и 31 дня хранения при температуре от +2 °C до +8 °C</a:t>
            </a:r>
            <a:r>
              <a:rPr kumimoji="0" lang="ru-Ru" sz="1100" b="0" i="0" u="none" strike="noStrike" kern="1200" cap="none" spc="0" normalizeH="0" baseline="0">
                <a:ln>
                  <a:noFill/>
                </a:ln>
                <a:solidFill>
                  <a:srgbClr val="000000"/>
                </a:solidFill>
                <a:effectLst/>
                <a:uLnTx/>
                <a:uFillTx/>
                <a:ea typeface="+mn-ea"/>
                <a:cs typeface="+mn-cs"/>
              </a:rPr>
              <a:t>). </a:t>
            </a:r>
            <a:r>
              <a:rPr kumimoji="0" lang="ru-Ru" sz="1100" b="1" i="0" u="none" strike="noStrike" kern="1200" cap="none" spc="0" normalizeH="0" baseline="0">
                <a:ln>
                  <a:noFill/>
                </a:ln>
                <a:solidFill>
                  <a:srgbClr val="FF0000"/>
                </a:solidFill>
                <a:effectLst/>
                <a:uLnTx/>
                <a:uFillTx/>
                <a:ea typeface="+mn-ea"/>
                <a:cs typeface="+mn-cs"/>
              </a:rPr>
              <a:t>Не использовать после 26 августа. </a:t>
            </a:r>
          </a:p>
          <a:p>
            <a:pPr lvl="1" algn="l" rtl="0">
              <a:lnSpc>
                <a:spcPct val="107000"/>
              </a:lnSpc>
              <a:spcAft>
                <a:spcPts val="800"/>
              </a:spcAft>
              <a:defRPr/>
            </a:pPr>
            <a:r>
              <a:rPr lang="ru-Ru" sz="1100" b="0" i="0" u="none" baseline="0">
                <a:solidFill>
                  <a:srgbClr val="000000"/>
                </a:solidFill>
              </a:rPr>
              <a:t>3. После того как </a:t>
            </a:r>
            <a:r>
              <a:rPr lang="ru-Ru" sz="1100" b="1" i="0" u="none" baseline="0">
                <a:solidFill>
                  <a:srgbClr val="000000"/>
                </a:solidFill>
              </a:rPr>
              <a:t>15 июля</a:t>
            </a:r>
            <a:r>
              <a:rPr lang="ru-Ru" sz="1100" b="0" i="0" u="none" baseline="0">
                <a:solidFill>
                  <a:srgbClr val="000000"/>
                </a:solidFill>
              </a:rPr>
              <a:t> 2021 года вакцина была извлечена из среды с температурой от </a:t>
            </a:r>
            <a:r>
              <a:rPr lang="ru-Ru" sz="1100" b="0" i="0" u="none" baseline="0"/>
              <a:t>-90 °C до -60 °C </a:t>
            </a:r>
            <a:r>
              <a:rPr lang="ru-Ru" sz="1100" b="0" i="0" u="none" baseline="0">
                <a:solidFill>
                  <a:srgbClr val="000000"/>
                </a:solidFill>
              </a:rPr>
              <a:t>и помещена на хранение в среду с температурой от </a:t>
            </a:r>
            <a:r>
              <a:rPr lang="ru-Ru" sz="1100" b="0" i="0" u="none" baseline="0"/>
              <a:t>-25 °C до -15 °C, </a:t>
            </a:r>
            <a:r>
              <a:rPr lang="ru-Ru" sz="1100" b="0" i="0" u="none" baseline="0">
                <a:solidFill>
                  <a:srgbClr val="000000"/>
                </a:solidFill>
              </a:rPr>
              <a:t>новым сроком годности стало </a:t>
            </a:r>
            <a:r>
              <a:rPr lang="ru-Ru" sz="1100" b="1" i="0" u="none" baseline="0">
                <a:solidFill>
                  <a:srgbClr val="000000"/>
                </a:solidFill>
              </a:rPr>
              <a:t>26 августа 2021 г. </a:t>
            </a:r>
            <a:r>
              <a:rPr lang="ru-Ru" sz="1100" b="0" i="0" u="none" baseline="0">
                <a:solidFill>
                  <a:srgbClr val="000000"/>
                </a:solidFill>
              </a:rPr>
              <a:t>(новый срок годности вычислен путем сложения оставшихся </a:t>
            </a:r>
            <a:r>
              <a:rPr lang="ru-Ru" sz="1100" b="0" i="0" u="none" baseline="0"/>
              <a:t>15 дней хранения при температуре от -25 °C до -15 °C и 31 дня хранения при температуре от +2 °C до +8 °C</a:t>
            </a:r>
            <a:r>
              <a:rPr lang="ru-Ru" sz="1100" b="0" i="0" u="none" baseline="0">
                <a:solidFill>
                  <a:srgbClr val="000000"/>
                </a:solidFill>
              </a:rPr>
              <a:t>). </a:t>
            </a:r>
            <a:r>
              <a:rPr lang="ru-Ru" sz="1100" b="1" i="0" u="none" baseline="0">
                <a:solidFill>
                  <a:srgbClr val="000000"/>
                </a:solidFill>
              </a:rPr>
              <a:t>НО</a:t>
            </a:r>
            <a:r>
              <a:rPr lang="ru-Ru" sz="1100" b="0" i="0" u="none" baseline="0">
                <a:solidFill>
                  <a:srgbClr val="000000"/>
                </a:solidFill>
              </a:rPr>
              <a:t>, если на 5-й день хранения при температуре от </a:t>
            </a:r>
            <a:r>
              <a:rPr lang="ru-Ru" sz="1100" b="0" i="0" u="none" baseline="0"/>
              <a:t>-25 °C до -15 °C</a:t>
            </a:r>
            <a:r>
              <a:rPr lang="ru-Ru" sz="1100" b="0" i="0" u="none" baseline="0">
                <a:solidFill>
                  <a:srgbClr val="000000"/>
                </a:solidFill>
              </a:rPr>
              <a:t> (&lt;15 дней) вакцина была разморожена и помещена на хранение при температуре от </a:t>
            </a:r>
            <a:r>
              <a:rPr lang="ru-Ru" sz="1100" b="0" i="0" u="none" baseline="0"/>
              <a:t>+2 °C до +8 °C, </a:t>
            </a:r>
            <a:r>
              <a:rPr lang="ru-Ru" sz="1100" b="1" i="0" u="none" baseline="0"/>
              <a:t>срок годности вновь необходимо обновить,</a:t>
            </a:r>
            <a:r>
              <a:rPr lang="ru-Ru" sz="1100" b="0" i="0" u="none" baseline="0"/>
              <a:t> </a:t>
            </a:r>
            <a:r>
              <a:rPr lang="ru-Ru" sz="1100" b="1" i="0" u="none" baseline="0"/>
              <a:t>перенеся его на 20 августа 2021 г. </a:t>
            </a:r>
            <a:r>
              <a:rPr lang="ru-Ru" sz="1100" b="0" i="0" u="none" baseline="0"/>
              <a:t>(</a:t>
            </a:r>
            <a:r>
              <a:rPr lang="ru-Ru" sz="1100" b="0" i="0" u="none" baseline="0">
                <a:solidFill>
                  <a:srgbClr val="000000"/>
                </a:solidFill>
              </a:rPr>
              <a:t>что соответствует </a:t>
            </a:r>
            <a:r>
              <a:rPr lang="ru-Ru" sz="1100" b="0" i="0" u="none" baseline="0"/>
              <a:t>15 дням при температуре от -25 °C до -15 °C плюс 31 день при температуре от +2 °C до +8 °C).  </a:t>
            </a:r>
            <a:r>
              <a:rPr lang="ru-Ru" sz="1100" b="1" i="0" u="none" baseline="0">
                <a:solidFill>
                  <a:srgbClr val="FF0000"/>
                </a:solidFill>
              </a:rPr>
              <a:t>Не использовать после 20 августа. </a:t>
            </a:r>
          </a:p>
          <a:p>
            <a:pPr lvl="1" algn="l" rtl="0">
              <a:lnSpc>
                <a:spcPct val="107000"/>
              </a:lnSpc>
              <a:spcAft>
                <a:spcPts val="800"/>
              </a:spcAft>
              <a:defRPr/>
            </a:pPr>
            <a:endParaRPr kumimoji="0" lang="ru-Ru" sz="1100" b="1" i="0" u="none" strike="noStrike" kern="1200" cap="none" spc="0" normalizeH="0" baseline="0" noProof="0" dirty="0">
              <a:ln>
                <a:noFill/>
              </a:ln>
              <a:solidFill>
                <a:srgbClr val="FF0000"/>
              </a:solidFill>
              <a:effectLst/>
              <a:uLnTx/>
              <a:uFillTx/>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ru-Ru" sz="1100" b="0" i="0" u="none" strike="noStrike" kern="1200" cap="none" spc="0" normalizeH="0" baseline="0">
                <a:ln>
                  <a:noFill/>
                </a:ln>
                <a:solidFill>
                  <a:srgbClr val="000000"/>
                </a:solidFill>
                <a:effectLst/>
                <a:uLnTx/>
                <a:uFillTx/>
                <a:ea typeface="+mn-ea"/>
                <a:cs typeface="+mn-cs"/>
              </a:rPr>
              <a:t> </a:t>
            </a:r>
          </a:p>
        </p:txBody>
      </p:sp>
      <p:sp>
        <p:nvSpPr>
          <p:cNvPr id="8" name="Text Box 11">
            <a:extLst>
              <a:ext uri="{FF2B5EF4-FFF2-40B4-BE49-F238E27FC236}">
                <a16:creationId xmlns:a16="http://schemas.microsoft.com/office/drawing/2014/main" id="{591A7B2D-9146-45F0-B7B4-08B850F5D710}"/>
              </a:ext>
            </a:extLst>
          </p:cNvPr>
          <p:cNvSpPr txBox="1"/>
          <p:nvPr/>
        </p:nvSpPr>
        <p:spPr>
          <a:xfrm>
            <a:off x="9438459" y="4052197"/>
            <a:ext cx="2574576" cy="682192"/>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ru-Ru" sz="1000" b="0" i="1"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Использовать до: </a:t>
            </a:r>
            <a:r>
              <a:rPr kumimoji="0" lang="ru-Ru" sz="100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a:t>
            </a:r>
            <a:endParaRPr kumimoji="0" lang="ro-RO" sz="100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ro-RO" sz="1000" dirty="0">
                <a:solidFill>
                  <a:srgbClr val="000000"/>
                </a:solidFill>
                <a:ea typeface="Calibri" panose="020F0502020204030204" pitchFamily="34" charset="0"/>
                <a:cs typeface="Times New Roman" panose="02020603050405020304" pitchFamily="18" charset="0"/>
              </a:rPr>
              <a:t>	</a:t>
            </a:r>
            <a:r>
              <a:rPr kumimoji="0" lang="ru-Ru" sz="1000" b="0" i="0" u="none" strike="dbl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31 августа 2021 г.</a:t>
            </a:r>
            <a:endParaRPr kumimoji="0" lang="ru-Ru" sz="10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ru-Ru" sz="100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26 августа 2021 г.</a:t>
            </a:r>
          </a:p>
        </p:txBody>
      </p:sp>
      <p:sp>
        <p:nvSpPr>
          <p:cNvPr id="9" name="Text Box 13">
            <a:extLst>
              <a:ext uri="{FF2B5EF4-FFF2-40B4-BE49-F238E27FC236}">
                <a16:creationId xmlns:a16="http://schemas.microsoft.com/office/drawing/2014/main" id="{1148BE6F-1FD2-4EB8-876E-B694D480BD4D}"/>
              </a:ext>
            </a:extLst>
          </p:cNvPr>
          <p:cNvSpPr txBox="1"/>
          <p:nvPr/>
        </p:nvSpPr>
        <p:spPr>
          <a:xfrm>
            <a:off x="9438459" y="3022424"/>
            <a:ext cx="2574576" cy="682192"/>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ru-Ru" sz="1000" b="0" i="1"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Использовать до:</a:t>
            </a:r>
            <a:r>
              <a:rPr kumimoji="0" lang="ru-Ru" sz="100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a:t>
            </a:r>
            <a:endParaRPr kumimoji="0" lang="ro-RO" sz="100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ro-RO" sz="1000" dirty="0">
                <a:solidFill>
                  <a:srgbClr val="000000"/>
                </a:solidFill>
                <a:ea typeface="Calibri" panose="020F0502020204030204" pitchFamily="34" charset="0"/>
                <a:cs typeface="Times New Roman" panose="02020603050405020304" pitchFamily="18" charset="0"/>
              </a:rPr>
              <a:t>	</a:t>
            </a:r>
            <a:r>
              <a:rPr kumimoji="0" lang="ru-Ru" sz="1000" b="0" i="0" u="none" strike="dbl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31 августа 2021 г.</a:t>
            </a:r>
            <a:endParaRPr kumimoji="0" lang="ru-Ru" sz="10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ru-Ru" sz="100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14 августа 2021 г.</a:t>
            </a:r>
          </a:p>
        </p:txBody>
      </p:sp>
      <p:sp>
        <p:nvSpPr>
          <p:cNvPr id="10" name="Title 1">
            <a:extLst>
              <a:ext uri="{FF2B5EF4-FFF2-40B4-BE49-F238E27FC236}">
                <a16:creationId xmlns:a16="http://schemas.microsoft.com/office/drawing/2014/main" id="{6AEE598C-755D-43B8-A9C1-153FC8B4D7BB}"/>
              </a:ext>
            </a:extLst>
          </p:cNvPr>
          <p:cNvSpPr txBox="1">
            <a:spLocks/>
          </p:cNvSpPr>
          <p:nvPr/>
        </p:nvSpPr>
        <p:spPr>
          <a:xfrm>
            <a:off x="253066" y="239406"/>
            <a:ext cx="12191999" cy="276999"/>
          </a:xfrm>
          <a:prstGeom prst="rect">
            <a:avLst/>
          </a:prstGeom>
        </p:spPr>
        <p:txBody>
          <a:bodyPr vert="horz" wrap="square" lIns="0" tIns="0" rIns="0" bIns="0" rtlCol="0" anchor="t" anchorCtr="0">
            <a:spAutoFit/>
          </a:bodyPr>
          <a:lstStyle>
            <a:lvl1pPr>
              <a:lnSpc>
                <a:spcPct val="100000"/>
              </a:lnSpc>
              <a:spcBef>
                <a:spcPct val="0"/>
              </a:spcBef>
              <a:buNone/>
              <a:defRPr lang="ru-Ru" sz="2400" b="1"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l" rtl="0"/>
            <a:r>
              <a:rPr lang="ru-Ru" sz="1800" b="1" i="0" u="none" baseline="0"/>
              <a:t>Динамическая маркировка вакцины при изменении температурного режима хранения</a:t>
            </a:r>
          </a:p>
        </p:txBody>
      </p:sp>
      <p:sp>
        <p:nvSpPr>
          <p:cNvPr id="2" name="Oval 1">
            <a:extLst>
              <a:ext uri="{FF2B5EF4-FFF2-40B4-BE49-F238E27FC236}">
                <a16:creationId xmlns:a16="http://schemas.microsoft.com/office/drawing/2014/main" id="{469AB71C-69C1-4714-A4F8-99588B10522D}"/>
              </a:ext>
            </a:extLst>
          </p:cNvPr>
          <p:cNvSpPr/>
          <p:nvPr/>
        </p:nvSpPr>
        <p:spPr>
          <a:xfrm>
            <a:off x="9265841" y="2858053"/>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r>
              <a:rPr lang="ru-Ru" sz="1200" b="0" i="0" u="none" baseline="0">
                <a:solidFill>
                  <a:schemeClr val="bg1"/>
                </a:solidFill>
              </a:rPr>
              <a:t>1</a:t>
            </a:r>
          </a:p>
        </p:txBody>
      </p:sp>
      <p:sp>
        <p:nvSpPr>
          <p:cNvPr id="11" name="Oval 10">
            <a:extLst>
              <a:ext uri="{FF2B5EF4-FFF2-40B4-BE49-F238E27FC236}">
                <a16:creationId xmlns:a16="http://schemas.microsoft.com/office/drawing/2014/main" id="{4F68752F-106C-4062-B1A8-1CF29DBCBAA3}"/>
              </a:ext>
            </a:extLst>
          </p:cNvPr>
          <p:cNvSpPr/>
          <p:nvPr/>
        </p:nvSpPr>
        <p:spPr>
          <a:xfrm>
            <a:off x="9261643" y="3803901"/>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r>
              <a:rPr lang="ru-Ru" sz="1200" b="0" i="0" u="none" baseline="0">
                <a:solidFill>
                  <a:schemeClr val="bg1"/>
                </a:solidFill>
              </a:rPr>
              <a:t>2</a:t>
            </a:r>
          </a:p>
        </p:txBody>
      </p:sp>
      <p:sp>
        <p:nvSpPr>
          <p:cNvPr id="13" name="Text Box 11">
            <a:extLst>
              <a:ext uri="{FF2B5EF4-FFF2-40B4-BE49-F238E27FC236}">
                <a16:creationId xmlns:a16="http://schemas.microsoft.com/office/drawing/2014/main" id="{CABDB37D-B7DE-49CC-98E4-23F35FF59028}"/>
              </a:ext>
            </a:extLst>
          </p:cNvPr>
          <p:cNvSpPr txBox="1"/>
          <p:nvPr/>
        </p:nvSpPr>
        <p:spPr>
          <a:xfrm>
            <a:off x="9438459" y="5059940"/>
            <a:ext cx="2574576" cy="1015531"/>
          </a:xfrm>
          <a:prstGeom prst="rect">
            <a:avLst/>
          </a:prstGeom>
          <a:solidFill>
            <a:srgbClr val="F7EBDB"/>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ru-Ru" sz="1000" b="0" i="1"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Использовать до: </a:t>
            </a:r>
            <a:r>
              <a:rPr kumimoji="0" lang="ru-Ru" sz="100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a:t>
            </a:r>
            <a:endParaRPr kumimoji="0" lang="ro-RO" sz="100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ro-RO" sz="1000" dirty="0">
                <a:solidFill>
                  <a:srgbClr val="000000"/>
                </a:solidFill>
                <a:ea typeface="Calibri" panose="020F0502020204030204" pitchFamily="34" charset="0"/>
                <a:cs typeface="Times New Roman" panose="02020603050405020304" pitchFamily="18" charset="0"/>
              </a:rPr>
              <a:t>	</a:t>
            </a:r>
            <a:r>
              <a:rPr kumimoji="0" lang="ru-Ru" sz="1000" b="0" i="0" u="none" strike="dbl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31 августа 2021 г.</a:t>
            </a:r>
            <a:endParaRPr kumimoji="0" lang="ru-Ru" sz="10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ru-Ru" sz="1000" b="0" i="0" u="none" strike="no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	</a:t>
            </a:r>
            <a:r>
              <a:rPr kumimoji="0" lang="ru-Ru" sz="1000" b="0" i="0" u="none" strike="dblStrike" kern="1200" cap="none" spc="0" normalizeH="0" baseline="0" dirty="0">
                <a:ln>
                  <a:noFill/>
                </a:ln>
                <a:solidFill>
                  <a:srgbClr val="000000"/>
                </a:solidFill>
                <a:effectLst/>
                <a:uLnTx/>
                <a:uFillTx/>
                <a:ea typeface="Calibri" panose="020F0502020204030204" pitchFamily="34" charset="0"/>
                <a:cs typeface="Times New Roman" panose="02020603050405020304" pitchFamily="18" charset="0"/>
              </a:rPr>
              <a:t>26 августа 2021 г.</a:t>
            </a:r>
          </a:p>
          <a:p>
            <a:pPr marL="0" marR="0" lvl="0" indent="0" algn="l" defTabSz="914400" rtl="0" eaLnBrk="1" fontAlgn="auto" latinLnBrk="0" hangingPunct="1">
              <a:lnSpc>
                <a:spcPct val="107000"/>
              </a:lnSpc>
              <a:spcBef>
                <a:spcPts val="0"/>
              </a:spcBef>
              <a:spcAft>
                <a:spcPts val="600"/>
              </a:spcAft>
              <a:buClrTx/>
              <a:buSzTx/>
              <a:buFontTx/>
              <a:buNone/>
              <a:tabLst/>
              <a:defRPr/>
            </a:pPr>
            <a:r>
              <a:rPr lang="ru-Ru" sz="1000" b="0" i="0" u="none" baseline="0" dirty="0">
                <a:solidFill>
                  <a:srgbClr val="000000"/>
                </a:solidFill>
                <a:ea typeface="Calibri" panose="020F0502020204030204" pitchFamily="34" charset="0"/>
                <a:cs typeface="Times New Roman" panose="02020603050405020304" pitchFamily="18" charset="0"/>
              </a:rPr>
              <a:t>	20 августа 2021 г.</a:t>
            </a:r>
            <a:endParaRPr kumimoji="0" lang="ru-Ru" sz="10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F27B881E-A486-490E-8F8E-3CFF108C7081}"/>
              </a:ext>
            </a:extLst>
          </p:cNvPr>
          <p:cNvSpPr/>
          <p:nvPr/>
        </p:nvSpPr>
        <p:spPr>
          <a:xfrm>
            <a:off x="9357719" y="4820071"/>
            <a:ext cx="345236" cy="307910"/>
          </a:xfrm>
          <a:prstGeom prst="ellipse">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r>
              <a:rPr lang="ru-Ru" sz="1200" b="0" i="0" u="none" baseline="0">
                <a:solidFill>
                  <a:schemeClr val="bg1"/>
                </a:solidFill>
              </a:rPr>
              <a:t>3</a:t>
            </a:r>
          </a:p>
        </p:txBody>
      </p:sp>
      <p:sp>
        <p:nvSpPr>
          <p:cNvPr id="3" name="TextBox 2">
            <a:extLst>
              <a:ext uri="{FF2B5EF4-FFF2-40B4-BE49-F238E27FC236}">
                <a16:creationId xmlns:a16="http://schemas.microsoft.com/office/drawing/2014/main" id="{54A7DAD5-CA81-4AB5-AD76-870F58CC39DA}"/>
              </a:ext>
            </a:extLst>
          </p:cNvPr>
          <p:cNvSpPr txBox="1"/>
          <p:nvPr/>
        </p:nvSpPr>
        <p:spPr>
          <a:xfrm>
            <a:off x="9702955" y="2696873"/>
            <a:ext cx="1207441" cy="265150"/>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ru-Ru" sz="1200" b="1" i="0" u="none" baseline="0">
                <a:solidFill>
                  <a:srgbClr val="0070C0"/>
                </a:solidFill>
              </a:rPr>
              <a:t>Примеры: </a:t>
            </a:r>
          </a:p>
        </p:txBody>
      </p:sp>
    </p:spTree>
    <p:extLst>
      <p:ext uri="{BB962C8B-B14F-4D97-AF65-F5344CB8AC3E}">
        <p14:creationId xmlns:p14="http://schemas.microsoft.com/office/powerpoint/2010/main" val="210633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A05056-631C-4D3D-AF18-5BF4AA80AAD5}"/>
              </a:ext>
            </a:extLst>
          </p:cNvPr>
          <p:cNvSpPr txBox="1"/>
          <p:nvPr>
            <p:custDataLst>
              <p:tags r:id="rId1"/>
            </p:custDataLst>
          </p:nvPr>
        </p:nvSpPr>
        <p:spPr>
          <a:xfrm>
            <a:off x="585561" y="711589"/>
            <a:ext cx="11020877" cy="55271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1000"/>
              </a:spcBef>
              <a:spcAft>
                <a:spcPts val="300"/>
              </a:spcAft>
              <a:buClr>
                <a:srgbClr val="000000"/>
              </a:buClr>
              <a:buSzPct val="110000"/>
              <a:buNone/>
              <a:tabLst/>
              <a:defRPr/>
            </a:pPr>
            <a:r>
              <a:rPr kumimoji="0" lang="ru-Ru"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На данный момент: </a:t>
            </a:r>
          </a:p>
          <a:p>
            <a:pPr marR="0" lvl="1"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ru-Ru"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Флаконный </a:t>
            </a:r>
            <a:r>
              <a:rPr kumimoji="0" lang="ru-Ru" b="0" i="0" u="none" strike="noStrike" kern="1200" cap="none" spc="0" normalizeH="0" baseline="0" dirty="0" err="1">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термоиндикатор</a:t>
            </a:r>
            <a:r>
              <a:rPr kumimoji="0" lang="ru-Ru"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(ФТИ) отсутствует </a:t>
            </a:r>
          </a:p>
          <a:p>
            <a:pPr marR="0" lvl="1"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ru-Ru"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Номер партии и срок годности указаны на этикетке. </a:t>
            </a:r>
          </a:p>
          <a:p>
            <a:pPr marL="0" marR="0" lvl="1" indent="0" algn="l" defTabSz="914400" rtl="0" eaLnBrk="1" fontAlgn="auto" latinLnBrk="0" hangingPunct="1">
              <a:lnSpc>
                <a:spcPct val="100000"/>
              </a:lnSpc>
              <a:spcBef>
                <a:spcPts val="1000"/>
              </a:spcBef>
              <a:spcAft>
                <a:spcPts val="300"/>
              </a:spcAft>
              <a:buClr>
                <a:srgbClr val="000000"/>
              </a:buClr>
              <a:buSzPct val="110000"/>
              <a:buNone/>
              <a:tabLst/>
              <a:defRPr/>
            </a:pPr>
            <a:r>
              <a:rPr kumimoji="0" lang="ru-Ru"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Вторичная упаковка </a:t>
            </a:r>
          </a:p>
          <a:p>
            <a:pPr marL="438912" marR="0" lvl="2" indent="-210312"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ru-Ru"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Вакцина: лотки, содержащие 195 флаконов с вакциной (1170 доз); объем на дозу = 1,8 см³ </a:t>
            </a:r>
          </a:p>
          <a:p>
            <a:pPr lvl="2" algn="l" rtl="0">
              <a:spcBef>
                <a:spcPts val="1000"/>
              </a:spcBef>
              <a:buClr>
                <a:srgbClr val="000000"/>
              </a:buClr>
              <a:defRPr/>
            </a:pPr>
            <a:r>
              <a:rPr kumimoji="0" lang="ru-Ru"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Разбавитель: картонная упаковка, содержащая 25 флаконов с разбавителем (флаконы на 10 мл). Также выпускается в 2 мл </a:t>
            </a:r>
            <a:r>
              <a:rPr lang="ru-Ru" b="0" i="0" u="none" baseline="0" dirty="0">
                <a:solidFill>
                  <a:srgbClr val="000000"/>
                </a:solidFill>
              </a:rPr>
              <a:t> флаконах. </a:t>
            </a:r>
            <a:r>
              <a:rPr lang="ru-Ru" b="0" i="1" u="none" baseline="0" dirty="0">
                <a:solidFill>
                  <a:srgbClr val="000000"/>
                </a:solidFill>
              </a:rPr>
              <a:t>(</a:t>
            </a:r>
            <a:r>
              <a:rPr lang="ru-Ru" b="0" i="1" u="none" baseline="0" dirty="0"/>
              <a:t>ЮНИСЕФ будет поставлять разбавители только в 10 мл флаконах)</a:t>
            </a:r>
            <a:endParaRPr lang="ru-Ru" i="1" dirty="0">
              <a:solidFill>
                <a:srgbClr val="000000"/>
              </a:solidFill>
            </a:endParaRPr>
          </a:p>
          <a:p>
            <a:pPr marL="0" lvl="1" indent="0" algn="l" rtl="0">
              <a:spcBef>
                <a:spcPts val="1000"/>
              </a:spcBef>
              <a:buClr>
                <a:srgbClr val="000000"/>
              </a:buClr>
              <a:buNone/>
              <a:defRPr/>
            </a:pPr>
            <a:r>
              <a:rPr kumimoji="0" lang="ru-Ru"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Третичная упаковка </a:t>
            </a:r>
          </a:p>
          <a:p>
            <a:pPr marL="438912" marR="0" lvl="2" indent="-210312"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ru-Ru"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Вакцина: изотермический контейнер с 5-ю вторичными картонными упаковками, в которых в общей сложности содержится 975 флаконов с вакциной (5850 доз)</a:t>
            </a:r>
          </a:p>
          <a:p>
            <a:pPr marL="438912" marR="0" lvl="2" indent="-210312" algn="l" defTabSz="914400" rtl="0" eaLnBrk="1" fontAlgn="auto" latinLnBrk="0" hangingPunct="1">
              <a:lnSpc>
                <a:spcPct val="100000"/>
              </a:lnSpc>
              <a:spcBef>
                <a:spcPts val="1000"/>
              </a:spcBef>
              <a:spcAft>
                <a:spcPts val="300"/>
              </a:spcAft>
              <a:buClr>
                <a:srgbClr val="000000"/>
              </a:buClr>
              <a:buSzPct val="110000"/>
              <a:buFont typeface="Arial" panose="020B0604020202020204" pitchFamily="34" charset="0"/>
              <a:buChar char="‒"/>
              <a:tabLst/>
              <a:defRPr/>
            </a:pPr>
            <a:r>
              <a:rPr kumimoji="0" lang="ru-Ru"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 Разбавитель: короб с 16-ю вторичными картонными упаковками, в которых в общей сложности содержится 400 флаконов с разбавителем</a:t>
            </a:r>
            <a:endParaRPr lang="ru-Ru" dirty="0">
              <a:solidFill>
                <a:srgbClr val="000000"/>
              </a:solidFill>
              <a:latin typeface="Arial"/>
            </a:endParaRPr>
          </a:p>
          <a:p>
            <a:pPr marL="18288" lvl="1" indent="0" algn="l" rtl="0">
              <a:spcBef>
                <a:spcPts val="1000"/>
              </a:spcBef>
              <a:buClr>
                <a:srgbClr val="000000"/>
              </a:buClr>
              <a:buNone/>
            </a:pPr>
            <a:r>
              <a:rPr lang="ru-Ru" b="1" i="0" u="none" baseline="0" dirty="0">
                <a:solidFill>
                  <a:srgbClr val="000000"/>
                </a:solidFill>
              </a:rPr>
              <a:t>Упаковочный объем</a:t>
            </a:r>
          </a:p>
          <a:p>
            <a:pPr lvl="1" indent="-210312" algn="l" rtl="0">
              <a:spcBef>
                <a:spcPts val="1000"/>
              </a:spcBef>
              <a:buClr>
                <a:srgbClr val="000000"/>
              </a:buClr>
              <a:buFont typeface="Arial" panose="020B0604020202020204" pitchFamily="34" charset="0"/>
              <a:buChar char="‒"/>
            </a:pPr>
            <a:r>
              <a:rPr lang="ru-Ru" b="0" i="0" u="none" baseline="0" dirty="0">
                <a:solidFill>
                  <a:srgbClr val="000000"/>
                </a:solidFill>
              </a:rPr>
              <a:t> Вакцина: 10,75 см</a:t>
            </a:r>
            <a:r>
              <a:rPr lang="ru-Ru" b="0" i="0" u="none" baseline="30000" dirty="0">
                <a:solidFill>
                  <a:srgbClr val="000000"/>
                </a:solidFill>
              </a:rPr>
              <a:t>3</a:t>
            </a:r>
            <a:r>
              <a:rPr lang="ru-Ru" b="0" i="0" u="none" baseline="0" dirty="0">
                <a:solidFill>
                  <a:srgbClr val="000000"/>
                </a:solidFill>
              </a:rPr>
              <a:t> / на флакон или 1,8 см</a:t>
            </a:r>
            <a:r>
              <a:rPr lang="ru-Ru" b="0" i="0" u="none" baseline="30000" dirty="0">
                <a:solidFill>
                  <a:srgbClr val="000000"/>
                </a:solidFill>
              </a:rPr>
              <a:t>3</a:t>
            </a:r>
            <a:r>
              <a:rPr lang="ru-Ru" b="0" i="0" u="none" baseline="0" dirty="0">
                <a:solidFill>
                  <a:srgbClr val="000000"/>
                </a:solidFill>
              </a:rPr>
              <a:t> / на дозу</a:t>
            </a:r>
          </a:p>
          <a:p>
            <a:pPr lvl="1" indent="-210312" algn="l" rtl="0">
              <a:spcBef>
                <a:spcPts val="1000"/>
              </a:spcBef>
              <a:buClr>
                <a:srgbClr val="000000"/>
              </a:buClr>
              <a:buFont typeface="Arial" panose="020B0604020202020204" pitchFamily="34" charset="0"/>
              <a:buChar char="‒"/>
            </a:pPr>
            <a:r>
              <a:rPr lang="ru-Ru" b="0" i="0" u="none" baseline="0" dirty="0">
                <a:solidFill>
                  <a:srgbClr val="000000"/>
                </a:solidFill>
              </a:rPr>
              <a:t>Разбавитель: 34,55 см</a:t>
            </a:r>
            <a:r>
              <a:rPr lang="ru-Ru" b="0" i="0" u="none" baseline="30000" dirty="0">
                <a:solidFill>
                  <a:srgbClr val="000000"/>
                </a:solidFill>
              </a:rPr>
              <a:t>3</a:t>
            </a:r>
            <a:r>
              <a:rPr lang="ru-Ru" b="0" i="0" u="none" baseline="0" dirty="0">
                <a:solidFill>
                  <a:srgbClr val="000000"/>
                </a:solidFill>
              </a:rPr>
              <a:t> / на 10 мл флакон; 12,63 см</a:t>
            </a:r>
            <a:r>
              <a:rPr lang="ru-Ru" b="0" i="0" u="none" baseline="30000" dirty="0">
                <a:solidFill>
                  <a:srgbClr val="000000"/>
                </a:solidFill>
              </a:rPr>
              <a:t>3</a:t>
            </a:r>
            <a:r>
              <a:rPr lang="ru-Ru" b="0" i="0" u="none" baseline="0" dirty="0">
                <a:solidFill>
                  <a:srgbClr val="000000"/>
                </a:solidFill>
              </a:rPr>
              <a:t> / на 2 мл флакон</a:t>
            </a:r>
          </a:p>
        </p:txBody>
      </p:sp>
      <p:sp>
        <p:nvSpPr>
          <p:cNvPr id="8" name="Title 1">
            <a:extLst>
              <a:ext uri="{FF2B5EF4-FFF2-40B4-BE49-F238E27FC236}">
                <a16:creationId xmlns:a16="http://schemas.microsoft.com/office/drawing/2014/main" id="{DC8BCDFC-0E2E-400A-9D38-573EDA46E52C}"/>
              </a:ext>
            </a:extLst>
          </p:cNvPr>
          <p:cNvSpPr txBox="1">
            <a:spLocks/>
          </p:cNvSpPr>
          <p:nvPr/>
        </p:nvSpPr>
        <p:spPr>
          <a:xfrm>
            <a:off x="466726" y="213377"/>
            <a:ext cx="12191999" cy="369332"/>
          </a:xfrm>
          <a:prstGeom prst="rect">
            <a:avLst/>
          </a:prstGeom>
        </p:spPr>
        <p:txBody>
          <a:bodyPr vert="horz" wrap="square" lIns="0" tIns="0" rIns="0" bIns="0" rtlCol="0" anchor="t" anchorCtr="0">
            <a:spAutoFit/>
          </a:bodyPr>
          <a:lstStyle>
            <a:defPPr>
              <a:defRPr lang="ru-Ru"/>
            </a:defPPr>
            <a:lvl1pPr>
              <a:lnSpc>
                <a:spcPct val="100000"/>
              </a:lnSpc>
              <a:spcBef>
                <a:spcPct val="0"/>
              </a:spcBef>
              <a:buNone/>
              <a:defRPr sz="2400" b="1" spc="0" baseline="0">
                <a:ln w="6350" cap="flat">
                  <a:noFill/>
                  <a:miter lim="800000"/>
                </a:ln>
                <a:solidFill>
                  <a:schemeClr val="accent1"/>
                </a:solidFill>
                <a:latin typeface="Arial" panose="020B0604020202020204" pitchFamily="34" charset="0"/>
                <a:ea typeface="+mj-ea"/>
                <a:cs typeface="Arial" panose="020B0604020202020204" pitchFamily="34" charset="0"/>
              </a:defRPr>
            </a:lvl1pPr>
          </a:lstStyle>
          <a:p>
            <a:pPr algn="l" rtl="0"/>
            <a:r>
              <a:rPr lang="ru-Ru" b="1" i="0" u="none" baseline="0"/>
              <a:t>Маркировка и упаковка</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667795" y="2180778"/>
            <a:ext cx="6966994" cy="984885"/>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ru-Ru"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479425" indent="-479425" algn="l" rtl="0"/>
            <a:r>
              <a:rPr lang="ru-Ru" sz="3200" b="1" i="0" u="none" baseline="0"/>
              <a:t>2.</a:t>
            </a:r>
            <a:r>
              <a:rPr lang="ru-Ru" sz="3200" b="0" i="0" u="none" baseline="0"/>
              <a:t>	</a:t>
            </a:r>
            <a:r>
              <a:rPr lang="ru-Ru" sz="3200" b="1" i="0" u="none" baseline="0"/>
              <a:t>Безопасность вакцины и нормативно-правовые аспекты</a:t>
            </a:r>
          </a:p>
        </p:txBody>
      </p:sp>
    </p:spTree>
    <p:extLst>
      <p:ext uri="{BB962C8B-B14F-4D97-AF65-F5344CB8AC3E}">
        <p14:creationId xmlns:p14="http://schemas.microsoft.com/office/powerpoint/2010/main" val="179908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238473"/>
            <a:ext cx="11082528" cy="369332"/>
          </a:xfrm>
        </p:spPr>
        <p:txBody>
          <a:bodyPr/>
          <a:lstStyle/>
          <a:p>
            <a:pPr algn="l" rtl="0"/>
            <a:r>
              <a:rPr lang="ru-Ru" sz="2400" b="1" i="0" u="none" baseline="0"/>
              <a:t>Информация о безопасности </a:t>
            </a:r>
            <a:br>
              <a:rPr lang="ru-Ru" sz="2400"/>
            </a:br>
            <a:endParaRPr lang="ru-Ru" sz="2400" dirty="0"/>
          </a:p>
        </p:txBody>
      </p:sp>
      <p:graphicFrame>
        <p:nvGraphicFramePr>
          <p:cNvPr id="5" name="Table 4"/>
          <p:cNvGraphicFramePr>
            <a:graphicFrameLocks noGrp="1"/>
          </p:cNvGraphicFramePr>
          <p:nvPr>
            <p:extLst>
              <p:ext uri="{D42A27DB-BD31-4B8C-83A1-F6EECF244321}">
                <p14:modId xmlns:p14="http://schemas.microsoft.com/office/powerpoint/2010/main" val="1911520108"/>
              </p:ext>
            </p:extLst>
          </p:nvPr>
        </p:nvGraphicFramePr>
        <p:xfrm>
          <a:off x="457613" y="1025809"/>
          <a:ext cx="11011939" cy="4698213"/>
        </p:xfrm>
        <a:graphic>
          <a:graphicData uri="http://schemas.openxmlformats.org/drawingml/2006/table">
            <a:tbl>
              <a:tblPr/>
              <a:tblGrid>
                <a:gridCol w="2989410">
                  <a:extLst>
                    <a:ext uri="{9D8B030D-6E8A-4147-A177-3AD203B41FA5}">
                      <a16:colId xmlns:a16="http://schemas.microsoft.com/office/drawing/2014/main" val="20000"/>
                    </a:ext>
                  </a:extLst>
                </a:gridCol>
                <a:gridCol w="8022529">
                  <a:extLst>
                    <a:ext uri="{9D8B030D-6E8A-4147-A177-3AD203B41FA5}">
                      <a16:colId xmlns:a16="http://schemas.microsoft.com/office/drawing/2014/main" val="20001"/>
                    </a:ext>
                  </a:extLst>
                </a:gridCol>
              </a:tblGrid>
              <a:tr h="283261">
                <a:tc gridSpan="2">
                  <a:txBody>
                    <a:bodyPr/>
                    <a:lstStyle/>
                    <a:p>
                      <a:pPr algn="l" rtl="0">
                        <a:lnSpc>
                          <a:spcPct val="115000"/>
                        </a:lnSpc>
                        <a:spcAft>
                          <a:spcPts val="0"/>
                        </a:spcAft>
                      </a:pPr>
                      <a:r>
                        <a:rPr lang="ru-Ru" sz="1800" b="1" i="0" u="none" baseline="0">
                          <a:solidFill>
                            <a:schemeClr val="tx1"/>
                          </a:solidFill>
                          <a:latin typeface="+mn-lt"/>
                          <a:ea typeface="Arial"/>
                          <a:cs typeface="Times New Roman"/>
                        </a:rPr>
                        <a:t>Возможные реакции </a:t>
                      </a:r>
                      <a:r>
                        <a:rPr lang="ru-Ru" sz="1600" b="0" i="0" u="none" baseline="0">
                          <a:solidFill>
                            <a:schemeClr val="tx1"/>
                          </a:solidFill>
                          <a:latin typeface="+mn-lt"/>
                          <a:ea typeface="Arial"/>
                          <a:cs typeface="Times New Roman"/>
                        </a:rPr>
                        <a:t>(по частоте)</a:t>
                      </a:r>
                      <a:endParaRPr lang="ru-Ru" sz="1600" b="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pPr algn="l" rtl="0">
                        <a:lnSpc>
                          <a:spcPct val="115000"/>
                        </a:lnSpc>
                        <a:spcAft>
                          <a:spcPts val="0"/>
                        </a:spcAft>
                      </a:pP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706971"/>
                  </a:ext>
                </a:extLst>
              </a:tr>
              <a:tr h="5816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800" b="1" i="0" u="none" baseline="0">
                          <a:solidFill>
                            <a:schemeClr val="tx1"/>
                          </a:solidFill>
                          <a:latin typeface="+mn-lt"/>
                          <a:ea typeface="Arial"/>
                          <a:cs typeface="Times New Roman"/>
                        </a:rPr>
                        <a:t>Очень часто </a:t>
                      </a:r>
                    </a:p>
                    <a:p>
                      <a:pPr marL="0" marR="0" lvl="0" indent="0" algn="l" defTabSz="914400" rtl="0" eaLnBrk="1" fontAlgn="auto" latinLnBrk="0" hangingPunct="1">
                        <a:lnSpc>
                          <a:spcPct val="115000"/>
                        </a:lnSpc>
                        <a:spcBef>
                          <a:spcPts val="0"/>
                        </a:spcBef>
                        <a:spcAft>
                          <a:spcPts val="0"/>
                        </a:spcAft>
                        <a:buClrTx/>
                        <a:buSzTx/>
                        <a:buFontTx/>
                        <a:buNone/>
                        <a:tabLst/>
                        <a:defRPr/>
                      </a:pPr>
                      <a:r>
                        <a:rPr lang="ru-Ru" sz="1800" b="1" i="0" u="none" baseline="0">
                          <a:solidFill>
                            <a:schemeClr val="tx1"/>
                          </a:solidFill>
                          <a:latin typeface="+mn-lt"/>
                          <a:ea typeface="Arial"/>
                          <a:cs typeface="Times New Roman"/>
                        </a:rPr>
                        <a:t>(≥1/10)</a:t>
                      </a:r>
                      <a:endParaRPr lang="ru-Ru"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ru-Ru" sz="1600" b="0" i="0" u="none" baseline="0">
                          <a:solidFill>
                            <a:srgbClr val="000000"/>
                          </a:solidFill>
                          <a:latin typeface="Arial"/>
                          <a:ea typeface="Arial"/>
                          <a:cs typeface="Times New Roman"/>
                        </a:rPr>
                        <a:t>головная боль, артралгия, миалгия, боль в месте инъекции, усталость, озноб, повышение температуры (чаще после 2-й дозы), отек в месте инъекции</a:t>
                      </a:r>
                      <a:endParaRPr lang="ru-Ru"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6114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800" b="1" i="0" u="none" baseline="0">
                          <a:solidFill>
                            <a:schemeClr val="tx1"/>
                          </a:solidFill>
                          <a:latin typeface="+mn-lt"/>
                          <a:ea typeface="Arial"/>
                          <a:cs typeface="Times New Roman"/>
                        </a:rPr>
                        <a:t>Часто </a:t>
                      </a:r>
                    </a:p>
                    <a:p>
                      <a:pPr marL="0" marR="0" lvl="0" indent="0" algn="l" defTabSz="914400" rtl="0" eaLnBrk="1" fontAlgn="auto" latinLnBrk="0" hangingPunct="1">
                        <a:lnSpc>
                          <a:spcPct val="115000"/>
                        </a:lnSpc>
                        <a:spcBef>
                          <a:spcPts val="0"/>
                        </a:spcBef>
                        <a:spcAft>
                          <a:spcPts val="0"/>
                        </a:spcAft>
                        <a:buClrTx/>
                        <a:buSzTx/>
                        <a:buFontTx/>
                        <a:buNone/>
                        <a:tabLst/>
                        <a:defRPr/>
                      </a:pPr>
                      <a:r>
                        <a:rPr lang="ru-Ru" sz="1800" b="1" i="0" u="none" baseline="0">
                          <a:solidFill>
                            <a:schemeClr val="tx1"/>
                          </a:solidFill>
                          <a:latin typeface="+mn-lt"/>
                          <a:ea typeface="Arial"/>
                          <a:cs typeface="Times New Roman"/>
                        </a:rPr>
                        <a:t>(≥1/100 to ˂1/10)</a:t>
                      </a:r>
                      <a:endParaRPr lang="ru-Ru"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ru-Ru" sz="1600" b="0" i="0" u="none" baseline="0">
                          <a:solidFill>
                            <a:srgbClr val="000000"/>
                          </a:solidFill>
                          <a:latin typeface="+mn-lt"/>
                          <a:ea typeface="Arial"/>
                          <a:cs typeface="Times New Roman"/>
                        </a:rPr>
                        <a:t>тошнота, покраснение в месте инъекции</a:t>
                      </a:r>
                      <a:endParaRPr lang="ru-Ru" sz="1600" dirty="0">
                        <a:latin typeface="Calibri"/>
                        <a:ea typeface="Calibri"/>
                        <a:cs typeface="Times New Roman"/>
                      </a:endParaRPr>
                    </a:p>
                    <a:p>
                      <a:pPr algn="l" rtl="0">
                        <a:lnSpc>
                          <a:spcPct val="115000"/>
                        </a:lnSpc>
                        <a:spcAft>
                          <a:spcPts val="0"/>
                        </a:spcAft>
                      </a:pPr>
                      <a:endParaRPr lang="ru-Ru"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63675991"/>
                  </a:ext>
                </a:extLst>
              </a:tr>
              <a:tr h="6114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800" b="1" i="0" u="none" baseline="0">
                          <a:solidFill>
                            <a:schemeClr val="tx1"/>
                          </a:solidFill>
                          <a:latin typeface="+mn-lt"/>
                          <a:ea typeface="Arial"/>
                          <a:cs typeface="Times New Roman"/>
                        </a:rPr>
                        <a:t>Нечасто </a:t>
                      </a:r>
                    </a:p>
                    <a:p>
                      <a:pPr marL="0" marR="0" lvl="0" indent="0" algn="l" defTabSz="914400" rtl="0" eaLnBrk="1" fontAlgn="auto" latinLnBrk="0" hangingPunct="1">
                        <a:lnSpc>
                          <a:spcPct val="115000"/>
                        </a:lnSpc>
                        <a:spcBef>
                          <a:spcPts val="0"/>
                        </a:spcBef>
                        <a:spcAft>
                          <a:spcPts val="0"/>
                        </a:spcAft>
                        <a:buClrTx/>
                        <a:buSzTx/>
                        <a:buFontTx/>
                        <a:buNone/>
                        <a:tabLst/>
                        <a:defRPr/>
                      </a:pPr>
                      <a:r>
                        <a:rPr lang="ru-Ru" sz="1800" b="1" i="0" u="none" baseline="0">
                          <a:solidFill>
                            <a:schemeClr val="tx1"/>
                          </a:solidFill>
                          <a:latin typeface="+mn-lt"/>
                          <a:ea typeface="Arial"/>
                          <a:cs typeface="Times New Roman"/>
                        </a:rPr>
                        <a:t>(≥1/1000 to ˂1/100)</a:t>
                      </a:r>
                      <a:endParaRPr lang="ru-Ru"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ru-Ru" sz="1600" b="0" i="0" u="none" baseline="0">
                          <a:solidFill>
                            <a:srgbClr val="000000"/>
                          </a:solidFill>
                          <a:latin typeface="+mn-lt"/>
                          <a:ea typeface="Arial"/>
                          <a:cs typeface="Times New Roman"/>
                        </a:rPr>
                        <a:t>лимфаденопатия, бессонница, боль в конечностях, недомогание, зуд в месте инъекции</a:t>
                      </a:r>
                      <a:endParaRPr lang="ru-Ru" sz="1600" dirty="0">
                        <a:latin typeface="Calibri"/>
                        <a:ea typeface="Calibri"/>
                        <a:cs typeface="Times New Roman"/>
                      </a:endParaRPr>
                    </a:p>
                    <a:p>
                      <a:pPr algn="l" rtl="0">
                        <a:lnSpc>
                          <a:spcPct val="115000"/>
                        </a:lnSpc>
                        <a:spcAft>
                          <a:spcPts val="0"/>
                        </a:spcAft>
                      </a:pPr>
                      <a:endParaRPr lang="ru-Ru"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71959352"/>
                  </a:ext>
                </a:extLst>
              </a:tr>
              <a:tr h="6114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800" b="1" i="0" u="none" baseline="0">
                          <a:solidFill>
                            <a:schemeClr val="tx1"/>
                          </a:solidFill>
                          <a:latin typeface="+mn-lt"/>
                          <a:ea typeface="Arial"/>
                          <a:cs typeface="Times New Roman"/>
                        </a:rPr>
                        <a:t>Редко </a:t>
                      </a:r>
                    </a:p>
                    <a:p>
                      <a:pPr marL="0" marR="0" lvl="0" indent="0" algn="l" defTabSz="914400" rtl="0" eaLnBrk="1" fontAlgn="auto" latinLnBrk="0" hangingPunct="1">
                        <a:lnSpc>
                          <a:spcPct val="115000"/>
                        </a:lnSpc>
                        <a:spcBef>
                          <a:spcPts val="0"/>
                        </a:spcBef>
                        <a:spcAft>
                          <a:spcPts val="0"/>
                        </a:spcAft>
                        <a:buClrTx/>
                        <a:buSzTx/>
                        <a:buFontTx/>
                        <a:buNone/>
                        <a:tabLst/>
                        <a:defRPr/>
                      </a:pPr>
                      <a:r>
                        <a:rPr lang="ru-Ru" sz="1800" b="1" i="0" u="none" baseline="0">
                          <a:solidFill>
                            <a:schemeClr val="tx1"/>
                          </a:solidFill>
                          <a:latin typeface="+mn-lt"/>
                          <a:ea typeface="Arial"/>
                          <a:cs typeface="Times New Roman"/>
                        </a:rPr>
                        <a:t>(≥1/10 000 to ˂ 1/1000)</a:t>
                      </a:r>
                      <a:endParaRPr lang="ru-Ru" sz="180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ru-Ru" sz="1600" b="0" i="0" u="none" baseline="0">
                          <a:solidFill>
                            <a:srgbClr val="000000"/>
                          </a:solidFill>
                          <a:latin typeface="+mn-lt"/>
                          <a:ea typeface="Arial"/>
                          <a:cs typeface="Times New Roman"/>
                        </a:rPr>
                        <a:t>Паралич Белла (острый периферический паралич лицевого нерва)</a:t>
                      </a:r>
                      <a:endParaRPr lang="ru-Ru" sz="1600" dirty="0">
                        <a:latin typeface="Calibri"/>
                        <a:ea typeface="Calibri"/>
                        <a:cs typeface="Times New Roman"/>
                      </a:endParaRPr>
                    </a:p>
                    <a:p>
                      <a:pPr algn="l" rtl="0">
                        <a:lnSpc>
                          <a:spcPct val="115000"/>
                        </a:lnSpc>
                        <a:spcAft>
                          <a:spcPts val="0"/>
                        </a:spcAft>
                      </a:pPr>
                      <a:endParaRPr lang="ru-Ru"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47484705"/>
                  </a:ext>
                </a:extLst>
              </a:tr>
              <a:tr h="61145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800" b="1" i="0" u="none" kern="1200" baseline="0">
                          <a:solidFill>
                            <a:schemeClr val="tx1"/>
                          </a:solidFill>
                          <a:latin typeface="+mn-lt"/>
                          <a:ea typeface="Calibri"/>
                          <a:cs typeface="Times New Roman"/>
                        </a:rPr>
                        <a:t>Очень редко</a:t>
                      </a:r>
                    </a:p>
                    <a:p>
                      <a:pPr marL="0" marR="0" lvl="0" indent="0" algn="l" defTabSz="914400" rtl="0" eaLnBrk="1" fontAlgn="auto" latinLnBrk="0" hangingPunct="1">
                        <a:lnSpc>
                          <a:spcPct val="115000"/>
                        </a:lnSpc>
                        <a:spcBef>
                          <a:spcPts val="0"/>
                        </a:spcBef>
                        <a:spcAft>
                          <a:spcPts val="0"/>
                        </a:spcAft>
                        <a:buClrTx/>
                        <a:buSzTx/>
                        <a:buFontTx/>
                        <a:buNone/>
                        <a:tabLst/>
                        <a:defRPr/>
                      </a:pPr>
                      <a:r>
                        <a:rPr lang="ru-Ru" sz="1800" b="1" i="0" u="none" kern="1200" baseline="0">
                          <a:solidFill>
                            <a:schemeClr val="tx1"/>
                          </a:solidFill>
                          <a:latin typeface="+mn-lt"/>
                          <a:ea typeface="Calibri"/>
                          <a:cs typeface="Times New Roman"/>
                        </a:rPr>
                        <a:t>(&lt;1/10 000)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ru-Ru" sz="1600" b="0" i="0" u="none" baseline="0">
                          <a:latin typeface="Calibri"/>
                          <a:ea typeface="Calibri"/>
                          <a:cs typeface="Times New Roman"/>
                        </a:rPr>
                        <a:t>миокардит</a:t>
                      </a:r>
                      <a:endParaRPr lang="ru-Ru"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101744872"/>
                  </a:ext>
                </a:extLst>
              </a:tr>
              <a:tr h="103674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1800" b="1" i="0" u="none" baseline="0">
                          <a:solidFill>
                            <a:schemeClr val="tx1"/>
                          </a:solidFill>
                          <a:latin typeface="+mn-lt"/>
                          <a:ea typeface="Arial"/>
                          <a:cs typeface="Times New Roman"/>
                        </a:rPr>
                        <a:t>Неизвестно</a:t>
                      </a:r>
                    </a:p>
                    <a:p>
                      <a:pPr marL="0" marR="0" lvl="0" indent="0" algn="l" defTabSz="914400" rtl="0" eaLnBrk="1" fontAlgn="auto" latinLnBrk="0" hangingPunct="1">
                        <a:lnSpc>
                          <a:spcPct val="115000"/>
                        </a:lnSpc>
                        <a:spcBef>
                          <a:spcPts val="0"/>
                        </a:spcBef>
                        <a:spcAft>
                          <a:spcPts val="0"/>
                        </a:spcAft>
                        <a:buClrTx/>
                        <a:buSzTx/>
                        <a:buFontTx/>
                        <a:buNone/>
                        <a:tabLst/>
                        <a:defRPr/>
                      </a:pPr>
                      <a:r>
                        <a:rPr lang="ru-Ru" sz="1600" b="0" i="0" u="none" baseline="0">
                          <a:solidFill>
                            <a:schemeClr val="tx1"/>
                          </a:solidFill>
                          <a:latin typeface="+mn-lt"/>
                          <a:ea typeface="Arial"/>
                          <a:cs typeface="Times New Roman"/>
                        </a:rPr>
                        <a:t>(невозможно оценить на основании имеющихся данных)</a:t>
                      </a:r>
                      <a:endParaRPr lang="ru-Ru" sz="1600" b="0" dirty="0">
                        <a:solidFill>
                          <a:schemeClr val="tx1"/>
                        </a:solidFill>
                        <a:latin typeface="Calibri"/>
                        <a:ea typeface="Calibri"/>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rtl="0">
                        <a:lnSpc>
                          <a:spcPct val="115000"/>
                        </a:lnSpc>
                        <a:spcAft>
                          <a:spcPts val="0"/>
                        </a:spcAft>
                      </a:pPr>
                      <a:r>
                        <a:rPr lang="ru-Ru" sz="1600" b="0" i="0" u="none" baseline="0">
                          <a:solidFill>
                            <a:srgbClr val="000000"/>
                          </a:solidFill>
                          <a:latin typeface="+mn-lt"/>
                          <a:ea typeface="Arial"/>
                          <a:cs typeface="Times New Roman"/>
                        </a:rPr>
                        <a:t>анафилаксия, гиперчувствительность</a:t>
                      </a:r>
                      <a:endParaRPr lang="ru-Ru" sz="1600" dirty="0">
                        <a:latin typeface="Calibri"/>
                        <a:ea typeface="Calibri"/>
                        <a:cs typeface="Times New Roman"/>
                      </a:endParaRPr>
                    </a:p>
                    <a:p>
                      <a:pPr algn="l" rtl="0">
                        <a:lnSpc>
                          <a:spcPct val="115000"/>
                        </a:lnSpc>
                        <a:spcAft>
                          <a:spcPts val="0"/>
                        </a:spcAft>
                      </a:pPr>
                      <a:endParaRPr lang="ru-Ru" sz="1600" dirty="0">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40993019"/>
                  </a:ext>
                </a:extLst>
              </a:tr>
            </a:tbl>
          </a:graphicData>
        </a:graphic>
      </p:graphicFrame>
      <p:sp>
        <p:nvSpPr>
          <p:cNvPr id="4" name="TextBox 3"/>
          <p:cNvSpPr txBox="1"/>
          <p:nvPr/>
        </p:nvSpPr>
        <p:spPr>
          <a:xfrm>
            <a:off x="543338" y="5826868"/>
            <a:ext cx="11078818" cy="914400"/>
          </a:xfrm>
          <a:prstGeom prst="rect">
            <a:avLst/>
          </a:prstGeom>
          <a:ln w="6350">
            <a:noFill/>
            <a:miter lim="800000"/>
          </a:ln>
        </p:spPr>
        <p:txBody>
          <a:bodyPr vert="horz" wrap="none" lIns="0" tIns="0" rIns="0" bIns="0" rtlCol="0">
            <a:noAutofit/>
          </a:bodyPr>
          <a:lstStyle/>
          <a:p>
            <a:pPr algn="l" rtl="0">
              <a:spcBef>
                <a:spcPts val="300"/>
              </a:spcBef>
              <a:spcAft>
                <a:spcPts val="300"/>
              </a:spcAft>
              <a:buNone/>
            </a:pPr>
            <a:r>
              <a:rPr lang="ru-Ru" sz="1600" b="1" i="0" u="none" baseline="0" dirty="0"/>
              <a:t>Одновременное введение вакцин</a:t>
            </a:r>
          </a:p>
          <a:p>
            <a:pPr algn="l" rtl="0">
              <a:spcBef>
                <a:spcPts val="300"/>
              </a:spcBef>
              <a:spcAft>
                <a:spcPts val="300"/>
              </a:spcAft>
            </a:pPr>
            <a:r>
              <a:rPr lang="ru-Ru" sz="1600" b="0" i="0" u="none" baseline="0" dirty="0">
                <a:solidFill>
                  <a:srgbClr val="000000"/>
                </a:solidFill>
                <a:ea typeface="Arial"/>
                <a:cs typeface="Times New Roman"/>
              </a:rPr>
              <a:t>Между введением данной и любой другой вакцины (от других заболеваний) следует соблюдать интервал</a:t>
            </a:r>
            <a:endParaRPr lang="ro-RO" sz="1600" b="0" i="0" u="none" baseline="0" dirty="0">
              <a:solidFill>
                <a:srgbClr val="000000"/>
              </a:solidFill>
              <a:ea typeface="Arial"/>
              <a:cs typeface="Times New Roman"/>
            </a:endParaRPr>
          </a:p>
          <a:p>
            <a:pPr algn="l" rtl="0">
              <a:spcBef>
                <a:spcPts val="300"/>
              </a:spcBef>
              <a:spcAft>
                <a:spcPts val="300"/>
              </a:spcAft>
            </a:pPr>
            <a:r>
              <a:rPr lang="ru-Ru" sz="1600" b="0" i="0" u="none" baseline="0" dirty="0">
                <a:solidFill>
                  <a:srgbClr val="000000"/>
                </a:solidFill>
                <a:ea typeface="Arial"/>
                <a:cs typeface="Times New Roman"/>
              </a:rPr>
              <a:t>как минимум в 14 дней.</a:t>
            </a:r>
            <a:endParaRPr lang="ru-Ru" sz="1600" dirty="0">
              <a:ea typeface="Calibri"/>
              <a:cs typeface="Times New Roman"/>
            </a:endParaRPr>
          </a:p>
          <a:p>
            <a:pPr algn="l" rtl="0">
              <a:spcBef>
                <a:spcPts val="300"/>
              </a:spcBef>
              <a:spcAft>
                <a:spcPts val="300"/>
              </a:spcAft>
              <a:buNone/>
            </a:pPr>
            <a:endParaRPr lang="ru-Ru" sz="1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8A26867-37FD-455D-B26C-36B2652A9902}"/>
              </a:ext>
            </a:extLst>
          </p:cNvPr>
          <p:cNvPicPr>
            <a:picLocks noChangeAspect="1"/>
          </p:cNvPicPr>
          <p:nvPr/>
        </p:nvPicPr>
        <p:blipFill>
          <a:blip r:embed="rId4"/>
          <a:srcRect/>
          <a:stretch/>
        </p:blipFill>
        <p:spPr>
          <a:xfrm>
            <a:off x="561784" y="892683"/>
            <a:ext cx="11182240" cy="3979899"/>
          </a:xfrm>
          <a:prstGeom prst="rect">
            <a:avLst/>
          </a:prstGeom>
        </p:spPr>
      </p:pic>
      <p:pic>
        <p:nvPicPr>
          <p:cNvPr id="17" name="Picture 2">
            <a:extLst>
              <a:ext uri="{FF2B5EF4-FFF2-40B4-BE49-F238E27FC236}">
                <a16:creationId xmlns:a16="http://schemas.microsoft.com/office/drawing/2014/main" id="{C748442E-EFA7-4694-AAF3-8E985A9FB5A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33656" y="3314699"/>
            <a:ext cx="3710368" cy="317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A250BC03-C840-4106-BD31-E8B0FC76610A}"/>
              </a:ext>
            </a:extLst>
          </p:cNvPr>
          <p:cNvSpPr/>
          <p:nvPr/>
        </p:nvSpPr>
        <p:spPr>
          <a:xfrm>
            <a:off x="8555573" y="4438701"/>
            <a:ext cx="2342870" cy="923330"/>
          </a:xfrm>
          <a:prstGeom prst="rect">
            <a:avLst/>
          </a:prstGeom>
        </p:spPr>
        <p:txBody>
          <a:bodyPr vert="horz" wrap="square" lIns="0" tIns="0" rIns="0" bIns="0" rtlCol="0" anchor="ctr" anchorCtr="0">
            <a:spAutoFit/>
          </a:bodyPr>
          <a:lstStyle/>
          <a:p>
            <a:pPr algn="ctr" rtl="0">
              <a:spcBef>
                <a:spcPts val="300"/>
              </a:spcBef>
              <a:spcAft>
                <a:spcPts val="300"/>
              </a:spcAft>
              <a:buClr>
                <a:schemeClr val="tx1"/>
              </a:buClr>
              <a:buSzPct val="100000"/>
              <a:buFont typeface="Segoe UI" panose="020B0502040204020203" pitchFamily="34" charset="0"/>
              <a:buChar char="​"/>
            </a:pPr>
            <a:r>
              <a:rPr lang="ru-Ru" sz="2000" b="1" i="0" u="none" baseline="0">
                <a:latin typeface="Arial" panose="020B0604020202020204" pitchFamily="34" charset="0"/>
                <a:cs typeface="Arial" panose="020B0604020202020204" pitchFamily="34" charset="0"/>
              </a:rPr>
              <a:t>Цикл</a:t>
            </a:r>
            <a:br>
              <a:rPr lang="ru-Ru" sz="2000" b="1">
                <a:latin typeface="Arial" panose="020B0604020202020204" pitchFamily="34" charset="0"/>
                <a:cs typeface="Arial" panose="020B0604020202020204" pitchFamily="34" charset="0"/>
              </a:rPr>
            </a:br>
            <a:r>
              <a:rPr lang="ru-Ru" sz="2000" b="1" i="0" u="none" baseline="0">
                <a:latin typeface="Arial" panose="020B0604020202020204" pitchFamily="34" charset="0"/>
                <a:cs typeface="Arial" panose="020B0604020202020204" pitchFamily="34" charset="0"/>
              </a:rPr>
              <a:t>эпиднадзора</a:t>
            </a:r>
            <a:br>
              <a:rPr lang="ru-Ru" sz="2000" b="1">
                <a:latin typeface="Arial" panose="020B0604020202020204" pitchFamily="34" charset="0"/>
                <a:cs typeface="Arial" panose="020B0604020202020204" pitchFamily="34" charset="0"/>
              </a:rPr>
            </a:br>
            <a:r>
              <a:rPr lang="ru-Ru" sz="2000" b="1" i="0" u="none" baseline="0">
                <a:latin typeface="Arial" panose="020B0604020202020204" pitchFamily="34" charset="0"/>
                <a:cs typeface="Arial" panose="020B0604020202020204" pitchFamily="34" charset="0"/>
              </a:rPr>
              <a:t>за ПППИ</a:t>
            </a:r>
          </a:p>
        </p:txBody>
      </p:sp>
      <p:sp>
        <p:nvSpPr>
          <p:cNvPr id="4" name="TextBox 3">
            <a:extLst>
              <a:ext uri="{FF2B5EF4-FFF2-40B4-BE49-F238E27FC236}">
                <a16:creationId xmlns:a16="http://schemas.microsoft.com/office/drawing/2014/main" id="{44CAFB88-A64F-481F-BA43-70FCB965B170}"/>
              </a:ext>
            </a:extLst>
          </p:cNvPr>
          <p:cNvSpPr txBox="1"/>
          <p:nvPr/>
        </p:nvSpPr>
        <p:spPr>
          <a:xfrm>
            <a:off x="389558" y="4778341"/>
            <a:ext cx="7537574" cy="1438068"/>
          </a:xfrm>
          <a:prstGeom prst="rect">
            <a:avLst/>
          </a:prstGeom>
          <a:solidFill>
            <a:srgbClr val="E6E6E6"/>
          </a:solidFill>
          <a:ln>
            <a:noFill/>
          </a:ln>
        </p:spPr>
        <p:txBody>
          <a:bodyPr wrap="square" lIns="72000" tIns="72000" rIns="72000" bIns="72000" rtlCol="0">
            <a:spAutoFit/>
          </a:bodyPr>
          <a:lstStyle/>
          <a:p>
            <a:pPr algn="l" rtl="0"/>
            <a:r>
              <a:rPr lang="ru-Ru" sz="1400" b="1" i="0" u="none" baseline="0" dirty="0">
                <a:solidFill>
                  <a:srgbClr val="FF0000"/>
                </a:solidFill>
              </a:rPr>
              <a:t>Важно: </a:t>
            </a:r>
            <a:r>
              <a:rPr lang="ru-Ru" sz="1400" b="0" i="0" u="none" baseline="0" dirty="0"/>
              <a:t>Более подробная информация имеется в следующих источниках: </a:t>
            </a:r>
          </a:p>
          <a:p>
            <a:pPr marL="285750" indent="-285750" algn="l" rtl="0">
              <a:buClr>
                <a:schemeClr val="tx1"/>
              </a:buClr>
              <a:buSzPct val="110000"/>
              <a:buFont typeface="Wingdings" panose="05000000000000000000" pitchFamily="2" charset="2"/>
              <a:buChar char=""/>
            </a:pPr>
            <a:r>
              <a:rPr lang="ru-Ru" sz="1400" b="0" i="0" u="none" baseline="0" dirty="0">
                <a:hlinkClick r:id="rId6"/>
              </a:rPr>
              <a:t>Курс обучения по проведению вакцинации от COVID-19 для медицинских работников </a:t>
            </a:r>
            <a:r>
              <a:rPr lang="ru-Ru" sz="1400" b="0" i="0" u="none" baseline="0" dirty="0"/>
              <a:t> Модуль 4 – Мониторинг ПППИ при проведении вакцинации от COVID-19 </a:t>
            </a:r>
          </a:p>
          <a:p>
            <a:pPr marL="285750" indent="-285750" algn="l" rtl="0">
              <a:buClr>
                <a:schemeClr val="tx1"/>
              </a:buClr>
              <a:buSzPct val="110000"/>
              <a:buFont typeface="Wingdings" panose="05000000000000000000" pitchFamily="2" charset="2"/>
              <a:buChar char=""/>
            </a:pPr>
            <a:r>
              <a:rPr lang="ru-Ru" sz="1400" b="0" i="0" u="none" baseline="0" dirty="0"/>
              <a:t>Руководство по ведению </a:t>
            </a:r>
            <a:r>
              <a:rPr lang="ru-Ru" sz="1400" b="0" i="0" u="none" baseline="0" dirty="0" err="1"/>
              <a:t>эпиднадзора</a:t>
            </a:r>
            <a:r>
              <a:rPr lang="ru-Ru" sz="1400" b="0" i="0" u="none" baseline="0" dirty="0"/>
              <a:t> за безопасностью вакцин от COVID-19: </a:t>
            </a:r>
            <a:br>
              <a:rPr lang="ru-Ru" sz="1400" dirty="0"/>
            </a:br>
            <a:r>
              <a:rPr lang="ru-Ru" sz="1400" b="0" i="0" u="none" baseline="0" dirty="0">
                <a:hlinkClick r:id="rId7"/>
              </a:rPr>
              <a:t>https://apps.who.int/iris/bitstream/handle/10665/338400/9789240018280-eng.pdf?sequence=1&amp;isAllowed=y</a:t>
            </a:r>
            <a:endParaRPr lang="ru-Ru" sz="1400" dirty="0"/>
          </a:p>
        </p:txBody>
      </p:sp>
      <p:sp>
        <p:nvSpPr>
          <p:cNvPr id="24" name="Title 23">
            <a:extLst>
              <a:ext uri="{FF2B5EF4-FFF2-40B4-BE49-F238E27FC236}">
                <a16:creationId xmlns:a16="http://schemas.microsoft.com/office/drawing/2014/main" id="{3F17425F-5EFB-4B14-832B-3C639526D79D}"/>
              </a:ext>
            </a:extLst>
          </p:cNvPr>
          <p:cNvSpPr>
            <a:spLocks noGrp="1"/>
          </p:cNvSpPr>
          <p:nvPr>
            <p:ph type="title"/>
          </p:nvPr>
        </p:nvSpPr>
        <p:spPr/>
        <p:txBody>
          <a:bodyPr/>
          <a:lstStyle/>
          <a:p>
            <a:pPr algn="l" rtl="0"/>
            <a:r>
              <a:rPr lang="ru-Ru" sz="2400" b="1" i="0" u="none" baseline="0"/>
              <a:t>Безопасность вакцин</a:t>
            </a:r>
          </a:p>
        </p:txBody>
      </p:sp>
      <p:sp>
        <p:nvSpPr>
          <p:cNvPr id="25" name="Subtitle 24">
            <a:extLst>
              <a:ext uri="{FF2B5EF4-FFF2-40B4-BE49-F238E27FC236}">
                <a16:creationId xmlns:a16="http://schemas.microsoft.com/office/drawing/2014/main" id="{DA8753B0-3366-4F00-9CE3-DB803E587213}"/>
              </a:ext>
            </a:extLst>
          </p:cNvPr>
          <p:cNvSpPr>
            <a:spLocks noGrp="1"/>
          </p:cNvSpPr>
          <p:nvPr>
            <p:ph type="subTitle" idx="1"/>
          </p:nvPr>
        </p:nvSpPr>
        <p:spPr>
          <a:xfrm>
            <a:off x="547688" y="636689"/>
            <a:ext cx="11082528" cy="276999"/>
          </a:xfrm>
        </p:spPr>
        <p:txBody>
          <a:bodyPr/>
          <a:lstStyle/>
          <a:p>
            <a:pPr algn="l" rtl="0"/>
            <a:r>
              <a:rPr lang="ru-Ru" sz="1600" b="0" i="0" u="none" baseline="0"/>
              <a:t>Профилактика, выявление, составление отчетности и лечение случаев ПППИ</a:t>
            </a:r>
          </a:p>
          <a:p>
            <a:endParaRPr lang="ru-Ru" sz="1600" dirty="0"/>
          </a:p>
          <a:p>
            <a:endParaRPr lang="ru-Ru" sz="1600" dirty="0"/>
          </a:p>
        </p:txBody>
      </p:sp>
      <p:grpSp>
        <p:nvGrpSpPr>
          <p:cNvPr id="28" name="Group 27">
            <a:extLst>
              <a:ext uri="{FF2B5EF4-FFF2-40B4-BE49-F238E27FC236}">
                <a16:creationId xmlns:a16="http://schemas.microsoft.com/office/drawing/2014/main" id="{99EBA012-407C-48F9-B2CB-9C6795130D90}"/>
              </a:ext>
            </a:extLst>
          </p:cNvPr>
          <p:cNvGrpSpPr/>
          <p:nvPr/>
        </p:nvGrpSpPr>
        <p:grpSpPr>
          <a:xfrm>
            <a:off x="11541436" y="6348749"/>
            <a:ext cx="417306" cy="417306"/>
            <a:chOff x="11541436" y="6348749"/>
            <a:chExt cx="417306" cy="417306"/>
          </a:xfrm>
        </p:grpSpPr>
        <p:sp>
          <p:nvSpPr>
            <p:cNvPr id="29" name="Oval 28">
              <a:extLst>
                <a:ext uri="{FF2B5EF4-FFF2-40B4-BE49-F238E27FC236}">
                  <a16:creationId xmlns:a16="http://schemas.microsoft.com/office/drawing/2014/main" id="{39AFE470-032A-4602-8DFE-C5FE78A1A1FB}"/>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b="0" i="0" dirty="0">
                <a:latin typeface="Arial" panose="020B0604020202020204" pitchFamily="34" charset="0"/>
                <a:cs typeface="Arial" panose="020B0604020202020204" pitchFamily="34" charset="0"/>
                <a:sym typeface="Arial" panose="020B0604020202020204" pitchFamily="34" charset="0"/>
              </a:endParaRPr>
            </a:p>
          </p:txBody>
        </p:sp>
        <p:sp>
          <p:nvSpPr>
            <p:cNvPr id="30" name="Slide Number">
              <a:extLst>
                <a:ext uri="{FF2B5EF4-FFF2-40B4-BE49-F238E27FC236}">
                  <a16:creationId xmlns:a16="http://schemas.microsoft.com/office/drawing/2014/main" id="{38B053F5-350E-440E-B79A-1F505BBCDF4C}"/>
                </a:ext>
              </a:extLst>
            </p:cNvPr>
            <p:cNvSpPr>
              <a:spLocks noChangeArrowheads="1"/>
            </p:cNvSpPr>
            <p:nvPr>
              <p:custDataLst>
                <p:tags r:id="rId1"/>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sz="9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18</a:t>
              </a:fld>
              <a:endParaRPr lang="ru-Ru"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12" name="Group 11">
            <a:extLst>
              <a:ext uri="{FF2B5EF4-FFF2-40B4-BE49-F238E27FC236}">
                <a16:creationId xmlns:a16="http://schemas.microsoft.com/office/drawing/2014/main" id="{2649D239-4606-40E1-ABB1-3DA9CD5A1E51}"/>
              </a:ext>
            </a:extLst>
          </p:cNvPr>
          <p:cNvGrpSpPr/>
          <p:nvPr/>
        </p:nvGrpSpPr>
        <p:grpSpPr>
          <a:xfrm>
            <a:off x="7239700" y="3314699"/>
            <a:ext cx="4611683" cy="3381331"/>
            <a:chOff x="7239700" y="3314699"/>
            <a:chExt cx="4611683" cy="3381331"/>
          </a:xfrm>
        </p:grpSpPr>
        <p:pic>
          <p:nvPicPr>
            <p:cNvPr id="13" name="Picture 2">
              <a:extLst>
                <a:ext uri="{FF2B5EF4-FFF2-40B4-BE49-F238E27FC236}">
                  <a16:creationId xmlns:a16="http://schemas.microsoft.com/office/drawing/2014/main" id="{415E5821-AC5B-437D-A2E0-4F608036BB7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33656" y="3314699"/>
              <a:ext cx="3710368" cy="317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a:extLst>
                <a:ext uri="{FF2B5EF4-FFF2-40B4-BE49-F238E27FC236}">
                  <a16:creationId xmlns:a16="http://schemas.microsoft.com/office/drawing/2014/main" id="{2EA91294-1632-4D85-A635-B05A6610B842}"/>
                </a:ext>
              </a:extLst>
            </p:cNvPr>
            <p:cNvSpPr/>
            <p:nvPr/>
          </p:nvSpPr>
          <p:spPr>
            <a:xfrm>
              <a:off x="8555573" y="4438701"/>
              <a:ext cx="2342870" cy="923330"/>
            </a:xfrm>
            <a:prstGeom prst="rect">
              <a:avLst/>
            </a:prstGeom>
          </p:spPr>
          <p:txBody>
            <a:bodyPr vert="horz" wrap="square" lIns="0" tIns="0" rIns="0" bIns="0" rtlCol="0" anchor="ctr" anchorCtr="0">
              <a:spAutoFit/>
            </a:bodyPr>
            <a:lstStyle/>
            <a:p>
              <a:pPr algn="ctr" rtl="0">
                <a:spcBef>
                  <a:spcPts val="300"/>
                </a:spcBef>
                <a:spcAft>
                  <a:spcPts val="300"/>
                </a:spcAft>
                <a:buClr>
                  <a:schemeClr val="tx1"/>
                </a:buClr>
                <a:buSzPct val="100000"/>
                <a:buFont typeface="Segoe UI" panose="020B0502040204020203" pitchFamily="34" charset="0"/>
                <a:buChar char="​"/>
              </a:pPr>
              <a:r>
                <a:rPr lang="ru-Ru" sz="2000" b="1" i="0" u="none" baseline="0">
                  <a:latin typeface="Arial" panose="020B0604020202020204" pitchFamily="34" charset="0"/>
                  <a:cs typeface="Arial" panose="020B0604020202020204" pitchFamily="34" charset="0"/>
                </a:rPr>
                <a:t>Цикл</a:t>
              </a:r>
              <a:br>
                <a:rPr lang="ru-Ru" sz="2000" b="1">
                  <a:latin typeface="Arial" panose="020B0604020202020204" pitchFamily="34" charset="0"/>
                  <a:cs typeface="Arial" panose="020B0604020202020204" pitchFamily="34" charset="0"/>
                </a:rPr>
              </a:br>
              <a:r>
                <a:rPr lang="ru-Ru" sz="2000" b="1" i="0" u="none" baseline="0">
                  <a:latin typeface="Arial" panose="020B0604020202020204" pitchFamily="34" charset="0"/>
                  <a:cs typeface="Arial" panose="020B0604020202020204" pitchFamily="34" charset="0"/>
                </a:rPr>
                <a:t>эпиднадзора</a:t>
              </a:r>
              <a:br>
                <a:rPr lang="ru-Ru" sz="2000" b="1">
                  <a:latin typeface="Arial" panose="020B0604020202020204" pitchFamily="34" charset="0"/>
                  <a:cs typeface="Arial" panose="020B0604020202020204" pitchFamily="34" charset="0"/>
                </a:rPr>
              </a:br>
              <a:r>
                <a:rPr lang="ru-Ru" sz="2000" b="1" i="0" u="none" baseline="0">
                  <a:latin typeface="Arial" panose="020B0604020202020204" pitchFamily="34" charset="0"/>
                  <a:cs typeface="Arial" panose="020B0604020202020204" pitchFamily="34" charset="0"/>
                </a:rPr>
                <a:t>за ПППИ</a:t>
              </a:r>
            </a:p>
          </p:txBody>
        </p:sp>
        <p:sp>
          <p:nvSpPr>
            <p:cNvPr id="15" name="TextBox 14">
              <a:extLst>
                <a:ext uri="{FF2B5EF4-FFF2-40B4-BE49-F238E27FC236}">
                  <a16:creationId xmlns:a16="http://schemas.microsoft.com/office/drawing/2014/main" id="{505200F0-B9E0-401A-8071-5AFC0D2B40AB}"/>
                </a:ext>
              </a:extLst>
            </p:cNvPr>
            <p:cNvSpPr txBox="1"/>
            <p:nvPr/>
          </p:nvSpPr>
          <p:spPr>
            <a:xfrm>
              <a:off x="8707771" y="3349314"/>
              <a:ext cx="763399" cy="276999"/>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r>
                <a:rPr lang="ru-RU" sz="1200" dirty="0"/>
                <a:t>Обратная связь</a:t>
              </a:r>
              <a:endParaRPr lang="en-GB" sz="1200" dirty="0"/>
            </a:p>
          </p:txBody>
        </p:sp>
        <p:sp>
          <p:nvSpPr>
            <p:cNvPr id="16" name="TextBox 15">
              <a:extLst>
                <a:ext uri="{FF2B5EF4-FFF2-40B4-BE49-F238E27FC236}">
                  <a16:creationId xmlns:a16="http://schemas.microsoft.com/office/drawing/2014/main" id="{48C8E4FD-B5BC-4CDC-8361-6C15C1F46E7D}"/>
                </a:ext>
              </a:extLst>
            </p:cNvPr>
            <p:cNvSpPr txBox="1"/>
            <p:nvPr/>
          </p:nvSpPr>
          <p:spPr>
            <a:xfrm>
              <a:off x="10183952" y="3415444"/>
              <a:ext cx="864349" cy="276999"/>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r>
                <a:rPr lang="ru-RU" sz="1200" dirty="0"/>
                <a:t>Выявление ПППИ</a:t>
              </a:r>
              <a:endParaRPr lang="en-GB" sz="1200" dirty="0"/>
            </a:p>
          </p:txBody>
        </p:sp>
        <p:sp>
          <p:nvSpPr>
            <p:cNvPr id="18" name="TextBox 17">
              <a:extLst>
                <a:ext uri="{FF2B5EF4-FFF2-40B4-BE49-F238E27FC236}">
                  <a16:creationId xmlns:a16="http://schemas.microsoft.com/office/drawing/2014/main" id="{617C3091-5C86-40AB-8988-9321E61D7093}"/>
                </a:ext>
              </a:extLst>
            </p:cNvPr>
            <p:cNvSpPr txBox="1"/>
            <p:nvPr/>
          </p:nvSpPr>
          <p:spPr>
            <a:xfrm>
              <a:off x="10826690" y="4438700"/>
              <a:ext cx="1024693" cy="276999"/>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r>
                <a:rPr lang="ru-RU" sz="1200" dirty="0"/>
                <a:t>Уведомление</a:t>
              </a:r>
              <a:endParaRPr lang="en-GB" sz="1200" dirty="0"/>
            </a:p>
          </p:txBody>
        </p:sp>
        <p:sp>
          <p:nvSpPr>
            <p:cNvPr id="19" name="TextBox 18">
              <a:extLst>
                <a:ext uri="{FF2B5EF4-FFF2-40B4-BE49-F238E27FC236}">
                  <a16:creationId xmlns:a16="http://schemas.microsoft.com/office/drawing/2014/main" id="{DAD40B2A-D318-4A8A-91E1-766C4B915736}"/>
                </a:ext>
              </a:extLst>
            </p:cNvPr>
            <p:cNvSpPr txBox="1"/>
            <p:nvPr/>
          </p:nvSpPr>
          <p:spPr>
            <a:xfrm>
              <a:off x="10575021" y="5731019"/>
              <a:ext cx="946560" cy="276999"/>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r>
                <a:rPr lang="ru-RU" sz="1200" dirty="0"/>
                <a:t>Отчетность</a:t>
              </a:r>
              <a:endParaRPr lang="en-GB" sz="1200" dirty="0"/>
            </a:p>
          </p:txBody>
        </p:sp>
        <p:sp>
          <p:nvSpPr>
            <p:cNvPr id="20" name="TextBox 19">
              <a:extLst>
                <a:ext uri="{FF2B5EF4-FFF2-40B4-BE49-F238E27FC236}">
                  <a16:creationId xmlns:a16="http://schemas.microsoft.com/office/drawing/2014/main" id="{C59F4E97-391C-42EF-88BA-67B01D829FD9}"/>
                </a:ext>
              </a:extLst>
            </p:cNvPr>
            <p:cNvSpPr txBox="1"/>
            <p:nvPr/>
          </p:nvSpPr>
          <p:spPr>
            <a:xfrm>
              <a:off x="9392455" y="6349504"/>
              <a:ext cx="1178134" cy="346526"/>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r>
                <a:rPr lang="ru-RU" sz="1200" dirty="0"/>
                <a:t>Расследование</a:t>
              </a:r>
              <a:endParaRPr lang="en-GB" sz="1200" dirty="0"/>
            </a:p>
          </p:txBody>
        </p:sp>
        <p:sp>
          <p:nvSpPr>
            <p:cNvPr id="21" name="TextBox 20">
              <a:extLst>
                <a:ext uri="{FF2B5EF4-FFF2-40B4-BE49-F238E27FC236}">
                  <a16:creationId xmlns:a16="http://schemas.microsoft.com/office/drawing/2014/main" id="{CB2D365F-2976-44CD-BDF7-7B3109339C37}"/>
                </a:ext>
              </a:extLst>
            </p:cNvPr>
            <p:cNvSpPr txBox="1"/>
            <p:nvPr/>
          </p:nvSpPr>
          <p:spPr>
            <a:xfrm>
              <a:off x="8292764" y="5731019"/>
              <a:ext cx="946560" cy="234298"/>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r>
                <a:rPr lang="ru-RU" sz="1200" dirty="0"/>
                <a:t>Анализ</a:t>
              </a:r>
              <a:endParaRPr lang="en-GB" sz="1200" dirty="0"/>
            </a:p>
          </p:txBody>
        </p:sp>
        <p:sp>
          <p:nvSpPr>
            <p:cNvPr id="22" name="TextBox 21">
              <a:extLst>
                <a:ext uri="{FF2B5EF4-FFF2-40B4-BE49-F238E27FC236}">
                  <a16:creationId xmlns:a16="http://schemas.microsoft.com/office/drawing/2014/main" id="{409814F2-43D8-4288-B288-23F0C0D76DBD}"/>
                </a:ext>
              </a:extLst>
            </p:cNvPr>
            <p:cNvSpPr txBox="1"/>
            <p:nvPr/>
          </p:nvSpPr>
          <p:spPr>
            <a:xfrm>
              <a:off x="7239700" y="4407690"/>
              <a:ext cx="2063692" cy="390813"/>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r>
                <a:rPr lang="ru-RU" sz="1050" dirty="0"/>
                <a:t>Оценка достоверности причинно-следственной связи</a:t>
              </a:r>
              <a:endParaRPr lang="en-GB" sz="1050" dirty="0"/>
            </a:p>
          </p:txBody>
        </p:sp>
      </p:grpSp>
    </p:spTree>
    <p:extLst>
      <p:ext uri="{BB962C8B-B14F-4D97-AF65-F5344CB8AC3E}">
        <p14:creationId xmlns:p14="http://schemas.microsoft.com/office/powerpoint/2010/main" val="2731013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061615" y="2085339"/>
            <a:ext cx="6966994" cy="984885"/>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ru-Ru"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479425" indent="-479425" algn="l" rtl="0"/>
            <a:r>
              <a:rPr lang="ru-Ru" sz="3200" b="1" i="0" u="none" baseline="0"/>
              <a:t>3.</a:t>
            </a:r>
            <a:r>
              <a:rPr lang="ru-Ru" sz="3200" b="0" i="0" u="none" baseline="0"/>
              <a:t>	</a:t>
            </a:r>
            <a:r>
              <a:rPr lang="ru-Ru" sz="3200" b="1" i="0" u="none" baseline="0"/>
              <a:t>Процедура введения вакцины от COVID-19 Pfizer–BioNTech</a:t>
            </a:r>
          </a:p>
        </p:txBody>
      </p:sp>
    </p:spTree>
    <p:extLst>
      <p:ext uri="{BB962C8B-B14F-4D97-AF65-F5344CB8AC3E}">
        <p14:creationId xmlns:p14="http://schemas.microsoft.com/office/powerpoint/2010/main" val="352679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888B55-2D32-4BB8-85F6-B1FA0E4DA389}"/>
              </a:ext>
            </a:extLst>
          </p:cNvPr>
          <p:cNvSpPr/>
          <p:nvPr/>
        </p:nvSpPr>
        <p:spPr>
          <a:xfrm>
            <a:off x="37745"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grpSp>
        <p:nvGrpSpPr>
          <p:cNvPr id="5" name="Group 4">
            <a:extLst>
              <a:ext uri="{FF2B5EF4-FFF2-40B4-BE49-F238E27FC236}">
                <a16:creationId xmlns:a16="http://schemas.microsoft.com/office/drawing/2014/main" id="{B406417F-A0D5-4865-A14D-37389251229A}"/>
              </a:ext>
            </a:extLst>
          </p:cNvPr>
          <p:cNvGrpSpPr/>
          <p:nvPr/>
        </p:nvGrpSpPr>
        <p:grpSpPr>
          <a:xfrm>
            <a:off x="3962311" y="1978950"/>
            <a:ext cx="7672477" cy="3323256"/>
            <a:chOff x="3962311" y="1122377"/>
            <a:chExt cx="7672477" cy="3897839"/>
          </a:xfrm>
        </p:grpSpPr>
        <p:sp>
          <p:nvSpPr>
            <p:cNvPr id="11" name="TextBox 10">
              <a:extLst>
                <a:ext uri="{FF2B5EF4-FFF2-40B4-BE49-F238E27FC236}">
                  <a16:creationId xmlns:a16="http://schemas.microsoft.com/office/drawing/2014/main" id="{C6A33163-2091-4140-A954-6C24B3AAF402}"/>
                </a:ext>
              </a:extLst>
            </p:cNvPr>
            <p:cNvSpPr txBox="1">
              <a:spLocks/>
            </p:cNvSpPr>
            <p:nvPr/>
          </p:nvSpPr>
          <p:spPr>
            <a:xfrm>
              <a:off x="3965848" y="1122377"/>
              <a:ext cx="5825851" cy="25269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1" i="0" u="none" baseline="0">
                  <a:solidFill>
                    <a:schemeClr val="accent1"/>
                  </a:solidFill>
                </a:rPr>
                <a:t>Раздел</a:t>
              </a:r>
            </a:p>
          </p:txBody>
        </p:sp>
        <p:sp>
          <p:nvSpPr>
            <p:cNvPr id="12" name="TextBox 11">
              <a:extLst>
                <a:ext uri="{FF2B5EF4-FFF2-40B4-BE49-F238E27FC236}">
                  <a16:creationId xmlns:a16="http://schemas.microsoft.com/office/drawing/2014/main" id="{1FFB40D7-DE90-40CB-9609-D845E237C0AC}"/>
                </a:ext>
              </a:extLst>
            </p:cNvPr>
            <p:cNvSpPr txBox="1">
              <a:spLocks/>
            </p:cNvSpPr>
            <p:nvPr/>
          </p:nvSpPr>
          <p:spPr>
            <a:xfrm>
              <a:off x="9925050" y="1122377"/>
              <a:ext cx="1709738" cy="25269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ru-Ru" sz="1400" b="1" i="0" u="none" baseline="0">
                  <a:solidFill>
                    <a:schemeClr val="accent1"/>
                  </a:solidFill>
                </a:rPr>
                <a:t>Номер слайда</a:t>
              </a:r>
            </a:p>
          </p:txBody>
        </p:sp>
        <p:cxnSp>
          <p:nvCxnSpPr>
            <p:cNvPr id="18" name="Straight Connector 17">
              <a:extLst>
                <a:ext uri="{FF2B5EF4-FFF2-40B4-BE49-F238E27FC236}">
                  <a16:creationId xmlns:a16="http://schemas.microsoft.com/office/drawing/2014/main" id="{AC8EB4D7-5084-4489-B242-2ADAB3619E40}"/>
                </a:ext>
              </a:extLst>
            </p:cNvPr>
            <p:cNvCxnSpPr>
              <a:cxnSpLocks/>
            </p:cNvCxnSpPr>
            <p:nvPr/>
          </p:nvCxnSpPr>
          <p:spPr>
            <a:xfrm>
              <a:off x="3988540" y="2066925"/>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49A0B03-EB4C-4D7C-956D-0719CF7B62ED}"/>
                </a:ext>
              </a:extLst>
            </p:cNvPr>
            <p:cNvCxnSpPr>
              <a:cxnSpLocks/>
            </p:cNvCxnSpPr>
            <p:nvPr/>
          </p:nvCxnSpPr>
          <p:spPr>
            <a:xfrm>
              <a:off x="3988540" y="2665954"/>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73EAC1A-D7C1-4D05-B2F7-32644D8B66F8}"/>
                </a:ext>
              </a:extLst>
            </p:cNvPr>
            <p:cNvCxnSpPr>
              <a:cxnSpLocks/>
            </p:cNvCxnSpPr>
            <p:nvPr/>
          </p:nvCxnSpPr>
          <p:spPr>
            <a:xfrm>
              <a:off x="3988540" y="4463041"/>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C6B3E55-A0C1-4484-BE43-41A675CABA9D}"/>
                </a:ext>
              </a:extLst>
            </p:cNvPr>
            <p:cNvCxnSpPr>
              <a:cxnSpLocks/>
            </p:cNvCxnSpPr>
            <p:nvPr/>
          </p:nvCxnSpPr>
          <p:spPr>
            <a:xfrm>
              <a:off x="3962311" y="5020216"/>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202594C7-FDBC-4515-B794-CE53B36671E7}"/>
                </a:ext>
              </a:extLst>
            </p:cNvPr>
            <p:cNvCxnSpPr>
              <a:cxnSpLocks/>
            </p:cNvCxnSpPr>
            <p:nvPr/>
          </p:nvCxnSpPr>
          <p:spPr>
            <a:xfrm>
              <a:off x="3988540" y="3864012"/>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ContentSeparatorStrong 18">
              <a:extLst>
                <a:ext uri="{FF2B5EF4-FFF2-40B4-BE49-F238E27FC236}">
                  <a16:creationId xmlns:a16="http://schemas.microsoft.com/office/drawing/2014/main" id="{A72E9BD6-159F-4D43-B591-650A901BE784}"/>
                </a:ext>
              </a:extLst>
            </p:cNvPr>
            <p:cNvCxnSpPr>
              <a:cxnSpLocks/>
            </p:cNvCxnSpPr>
            <p:nvPr>
              <p:custDataLst>
                <p:tags r:id="rId3"/>
              </p:custDataLst>
            </p:nvPr>
          </p:nvCxnSpPr>
          <p:spPr>
            <a:xfrm>
              <a:off x="3988540" y="1393004"/>
              <a:ext cx="764624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A9507BEC-E0B9-44D9-8DCA-8BD2DF639263}"/>
                </a:ext>
              </a:extLst>
            </p:cNvPr>
            <p:cNvGrpSpPr/>
            <p:nvPr/>
          </p:nvGrpSpPr>
          <p:grpSpPr>
            <a:xfrm>
              <a:off x="3965848" y="1628911"/>
              <a:ext cx="7668940" cy="252694"/>
              <a:chOff x="3965848" y="1628911"/>
              <a:chExt cx="7668940" cy="252694"/>
            </a:xfrm>
          </p:grpSpPr>
          <p:sp>
            <p:nvSpPr>
              <p:cNvPr id="7" name="TextBox 6">
                <a:extLst>
                  <a:ext uri="{FF2B5EF4-FFF2-40B4-BE49-F238E27FC236}">
                    <a16:creationId xmlns:a16="http://schemas.microsoft.com/office/drawing/2014/main" id="{8570CE66-FF80-4288-A63A-D928D7DEAB80}"/>
                  </a:ext>
                </a:extLst>
              </p:cNvPr>
              <p:cNvSpPr txBox="1">
                <a:spLocks/>
              </p:cNvSpPr>
              <p:nvPr/>
            </p:nvSpPr>
            <p:spPr>
              <a:xfrm>
                <a:off x="3965848" y="1628911"/>
                <a:ext cx="5825851" cy="25269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1" i="0" u="none" baseline="0" dirty="0">
                    <a:latin typeface="+mn-lt"/>
                  </a:rPr>
                  <a:t>Цели обучения</a:t>
                </a:r>
              </a:p>
            </p:txBody>
          </p:sp>
          <p:sp>
            <p:nvSpPr>
              <p:cNvPr id="234" name="TextBox 233">
                <a:extLst>
                  <a:ext uri="{FF2B5EF4-FFF2-40B4-BE49-F238E27FC236}">
                    <a16:creationId xmlns:a16="http://schemas.microsoft.com/office/drawing/2014/main" id="{8F0C28D1-87A9-486F-B446-2924E38BD478}"/>
                  </a:ext>
                </a:extLst>
              </p:cNvPr>
              <p:cNvSpPr txBox="1">
                <a:spLocks/>
              </p:cNvSpPr>
              <p:nvPr/>
            </p:nvSpPr>
            <p:spPr>
              <a:xfrm>
                <a:off x="9925050" y="1628911"/>
                <a:ext cx="1709738" cy="25269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ru-Ru" sz="1400" b="0" i="0" u="none" baseline="0">
                    <a:latin typeface="+mn-lt"/>
                  </a:rPr>
                  <a:t>3</a:t>
                </a:r>
              </a:p>
            </p:txBody>
          </p:sp>
        </p:grpSp>
        <p:grpSp>
          <p:nvGrpSpPr>
            <p:cNvPr id="93" name="Group 92">
              <a:extLst>
                <a:ext uri="{FF2B5EF4-FFF2-40B4-BE49-F238E27FC236}">
                  <a16:creationId xmlns:a16="http://schemas.microsoft.com/office/drawing/2014/main" id="{66DF22FC-9608-477D-8E49-9BC7328AE7E0}"/>
                </a:ext>
              </a:extLst>
            </p:cNvPr>
            <p:cNvGrpSpPr/>
            <p:nvPr/>
          </p:nvGrpSpPr>
          <p:grpSpPr>
            <a:xfrm>
              <a:off x="3962311" y="2117810"/>
              <a:ext cx="7672477" cy="505386"/>
              <a:chOff x="3962311" y="2117810"/>
              <a:chExt cx="7672477" cy="505386"/>
            </a:xfrm>
          </p:grpSpPr>
          <p:sp>
            <p:nvSpPr>
              <p:cNvPr id="28" name="TextBox 27">
                <a:extLst>
                  <a:ext uri="{FF2B5EF4-FFF2-40B4-BE49-F238E27FC236}">
                    <a16:creationId xmlns:a16="http://schemas.microsoft.com/office/drawing/2014/main" id="{56966E94-7F0A-4ED2-A175-0149995BB3A8}"/>
                  </a:ext>
                </a:extLst>
              </p:cNvPr>
              <p:cNvSpPr txBox="1">
                <a:spLocks/>
              </p:cNvSpPr>
              <p:nvPr/>
            </p:nvSpPr>
            <p:spPr>
              <a:xfrm>
                <a:off x="3962311" y="2117810"/>
                <a:ext cx="6545558" cy="5053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1" i="0" u="none" baseline="0" dirty="0">
                    <a:latin typeface="+mn-lt"/>
                  </a:rPr>
                  <a:t>1. Общие сведения о вакцине от COVID-19 производства компании Pfizer-BioNTech </a:t>
                </a:r>
              </a:p>
            </p:txBody>
          </p:sp>
          <p:sp>
            <p:nvSpPr>
              <p:cNvPr id="244" name="TextBox 243">
                <a:extLst>
                  <a:ext uri="{FF2B5EF4-FFF2-40B4-BE49-F238E27FC236}">
                    <a16:creationId xmlns:a16="http://schemas.microsoft.com/office/drawing/2014/main" id="{CB7072FA-9280-44A7-9CCD-623DF21614F0}"/>
                  </a:ext>
                </a:extLst>
              </p:cNvPr>
              <p:cNvSpPr txBox="1">
                <a:spLocks/>
              </p:cNvSpPr>
              <p:nvPr/>
            </p:nvSpPr>
            <p:spPr>
              <a:xfrm>
                <a:off x="9925050" y="2227940"/>
                <a:ext cx="1709738" cy="25269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ru-Ru" sz="1400" b="0" i="0" u="none" baseline="0">
                    <a:latin typeface="+mn-lt"/>
                  </a:rPr>
                  <a:t>4</a:t>
                </a:r>
              </a:p>
            </p:txBody>
          </p:sp>
        </p:grpSp>
        <p:grpSp>
          <p:nvGrpSpPr>
            <p:cNvPr id="94" name="Group 93">
              <a:extLst>
                <a:ext uri="{FF2B5EF4-FFF2-40B4-BE49-F238E27FC236}">
                  <a16:creationId xmlns:a16="http://schemas.microsoft.com/office/drawing/2014/main" id="{A65C1674-E3EA-4CCB-9DB2-6CE52513D88B}"/>
                </a:ext>
              </a:extLst>
            </p:cNvPr>
            <p:cNvGrpSpPr/>
            <p:nvPr/>
          </p:nvGrpSpPr>
          <p:grpSpPr>
            <a:xfrm>
              <a:off x="3962311" y="3316771"/>
              <a:ext cx="7672477" cy="505386"/>
              <a:chOff x="3962311" y="3316771"/>
              <a:chExt cx="7672477" cy="505386"/>
            </a:xfrm>
          </p:grpSpPr>
          <p:sp>
            <p:nvSpPr>
              <p:cNvPr id="33" name="TextBox 32">
                <a:extLst>
                  <a:ext uri="{FF2B5EF4-FFF2-40B4-BE49-F238E27FC236}">
                    <a16:creationId xmlns:a16="http://schemas.microsoft.com/office/drawing/2014/main" id="{2C20597D-0E79-436C-9958-9B4ED2091800}"/>
                  </a:ext>
                </a:extLst>
              </p:cNvPr>
              <p:cNvSpPr txBox="1">
                <a:spLocks/>
              </p:cNvSpPr>
              <p:nvPr/>
            </p:nvSpPr>
            <p:spPr>
              <a:xfrm>
                <a:off x="3962311" y="3316771"/>
                <a:ext cx="5825851" cy="5053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1" i="0" u="none" baseline="0" dirty="0">
                    <a:latin typeface="+mn-lt"/>
                  </a:rPr>
                  <a:t>3. Процедура введения вакцины от COVID-19 производства компании Pfizer-BioNTech</a:t>
                </a:r>
              </a:p>
            </p:txBody>
          </p:sp>
          <p:sp>
            <p:nvSpPr>
              <p:cNvPr id="245" name="TextBox 244">
                <a:extLst>
                  <a:ext uri="{FF2B5EF4-FFF2-40B4-BE49-F238E27FC236}">
                    <a16:creationId xmlns:a16="http://schemas.microsoft.com/office/drawing/2014/main" id="{92C44D50-B849-4C0A-AA3A-922A46308A29}"/>
                  </a:ext>
                </a:extLst>
              </p:cNvPr>
              <p:cNvSpPr txBox="1">
                <a:spLocks/>
              </p:cNvSpPr>
              <p:nvPr/>
            </p:nvSpPr>
            <p:spPr>
              <a:xfrm>
                <a:off x="9925050" y="3425998"/>
                <a:ext cx="1709738" cy="25269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ru-Ru" sz="1400" b="0" i="0" u="none" baseline="0">
                    <a:latin typeface="+mn-lt"/>
                  </a:rPr>
                  <a:t>20</a:t>
                </a:r>
              </a:p>
            </p:txBody>
          </p:sp>
        </p:grpSp>
        <p:sp>
          <p:nvSpPr>
            <p:cNvPr id="246" name="TextBox 245">
              <a:extLst>
                <a:ext uri="{FF2B5EF4-FFF2-40B4-BE49-F238E27FC236}">
                  <a16:creationId xmlns:a16="http://schemas.microsoft.com/office/drawing/2014/main" id="{3CE09FC2-1E31-466A-8D2E-6A2D9E7B7409}"/>
                </a:ext>
              </a:extLst>
            </p:cNvPr>
            <p:cNvSpPr txBox="1">
              <a:spLocks/>
            </p:cNvSpPr>
            <p:nvPr/>
          </p:nvSpPr>
          <p:spPr>
            <a:xfrm>
              <a:off x="9925050" y="4025026"/>
              <a:ext cx="1709738" cy="25269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ru-Ru" sz="1400" b="0" i="0" u="none" baseline="0">
                  <a:latin typeface="+mn-lt"/>
                </a:rPr>
                <a:t>26</a:t>
              </a:r>
            </a:p>
          </p:txBody>
        </p:sp>
        <p:grpSp>
          <p:nvGrpSpPr>
            <p:cNvPr id="96" name="Group 95">
              <a:extLst>
                <a:ext uri="{FF2B5EF4-FFF2-40B4-BE49-F238E27FC236}">
                  <a16:creationId xmlns:a16="http://schemas.microsoft.com/office/drawing/2014/main" id="{C5C2EC04-73D7-41A7-A6EC-C5CCFBACA9F0}"/>
                </a:ext>
              </a:extLst>
            </p:cNvPr>
            <p:cNvGrpSpPr/>
            <p:nvPr/>
          </p:nvGrpSpPr>
          <p:grpSpPr>
            <a:xfrm>
              <a:off x="3988540" y="4034152"/>
              <a:ext cx="7646248" cy="842598"/>
              <a:chOff x="3988540" y="4034155"/>
              <a:chExt cx="7646248" cy="842598"/>
            </a:xfrm>
          </p:grpSpPr>
          <p:sp>
            <p:nvSpPr>
              <p:cNvPr id="48" name="TextBox 47">
                <a:extLst>
                  <a:ext uri="{FF2B5EF4-FFF2-40B4-BE49-F238E27FC236}">
                    <a16:creationId xmlns:a16="http://schemas.microsoft.com/office/drawing/2014/main" id="{BACCF2B9-CC38-4B05-AD7F-6F9AC20E1B14}"/>
                  </a:ext>
                </a:extLst>
              </p:cNvPr>
              <p:cNvSpPr txBox="1">
                <a:spLocks/>
              </p:cNvSpPr>
              <p:nvPr/>
            </p:nvSpPr>
            <p:spPr>
              <a:xfrm>
                <a:off x="3988540" y="4034155"/>
                <a:ext cx="5825851" cy="25269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1" i="0" u="none" baseline="0">
                    <a:latin typeface="+mn-lt"/>
                  </a:rPr>
                  <a:t>4. </a:t>
                </a:r>
                <a:r>
                  <a:rPr lang="ru-Ru" sz="1400" b="1" i="0" u="none" baseline="0"/>
                  <a:t>Возмещение ущерба и ответственность</a:t>
                </a:r>
                <a:endParaRPr lang="ru-Ru" sz="1400" b="1" dirty="0">
                  <a:latin typeface="+mn-lt"/>
                </a:endParaRPr>
              </a:p>
            </p:txBody>
          </p:sp>
          <p:sp>
            <p:nvSpPr>
              <p:cNvPr id="247" name="TextBox 246">
                <a:extLst>
                  <a:ext uri="{FF2B5EF4-FFF2-40B4-BE49-F238E27FC236}">
                    <a16:creationId xmlns:a16="http://schemas.microsoft.com/office/drawing/2014/main" id="{71B6B539-9F2C-4FFF-9C7C-E585C21F4D82}"/>
                  </a:ext>
                </a:extLst>
              </p:cNvPr>
              <p:cNvSpPr txBox="1">
                <a:spLocks/>
              </p:cNvSpPr>
              <p:nvPr/>
            </p:nvSpPr>
            <p:spPr>
              <a:xfrm>
                <a:off x="9925050" y="4624059"/>
                <a:ext cx="1709738" cy="25269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ru-Ru" sz="1400" b="0" i="0" u="none" baseline="0">
                    <a:latin typeface="+mn-lt"/>
                  </a:rPr>
                  <a:t>30</a:t>
                </a:r>
              </a:p>
            </p:txBody>
          </p:sp>
        </p:grpSp>
        <p:sp>
          <p:nvSpPr>
            <p:cNvPr id="166" name="TextBox 165">
              <a:extLst>
                <a:ext uri="{FF2B5EF4-FFF2-40B4-BE49-F238E27FC236}">
                  <a16:creationId xmlns:a16="http://schemas.microsoft.com/office/drawing/2014/main" id="{74A2B3A5-115D-4FB4-A1E7-E04FD49A1153}"/>
                </a:ext>
              </a:extLst>
            </p:cNvPr>
            <p:cNvSpPr txBox="1">
              <a:spLocks/>
            </p:cNvSpPr>
            <p:nvPr/>
          </p:nvSpPr>
          <p:spPr>
            <a:xfrm>
              <a:off x="3988540" y="4600110"/>
              <a:ext cx="5825851" cy="252694"/>
            </a:xfrm>
            <a:prstGeom prst="rect">
              <a:avLst/>
            </a:prstGeom>
          </p:spPr>
          <p:txBody>
            <a:bodyPr vert="horz" wrap="square" lIns="0" tIns="0" rIns="0" bIns="0" rtlCol="0" anchor="t" anchorCtr="0">
              <a:spAutoFit/>
            </a:bodyPr>
            <a:lstStyle>
              <a:defPPr>
                <a:defRPr lang="ru-Ru"/>
              </a:defPPr>
              <a:lvl1pPr lvl="0" indent="0">
                <a:lnSpc>
                  <a:spcPct val="100000"/>
                </a:lnSpc>
                <a:spcBef>
                  <a:spcPts val="300"/>
                </a:spcBef>
                <a:spcAft>
                  <a:spcPts val="300"/>
                </a:spcAft>
                <a:buClr>
                  <a:schemeClr val="tx1"/>
                </a:buClr>
                <a:buSzPct val="100000"/>
                <a:buFont typeface="Segoe UI" panose="020B0502040204020203" pitchFamily="34" charset="0"/>
                <a:buChar char="​"/>
                <a:defRPr sz="1000" b="1">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1" i="0" u="none" baseline="0"/>
                <a:t>5. Уровень принятия и использование </a:t>
              </a:r>
            </a:p>
          </p:txBody>
        </p:sp>
        <p:grpSp>
          <p:nvGrpSpPr>
            <p:cNvPr id="99" name="Group 98">
              <a:extLst>
                <a:ext uri="{FF2B5EF4-FFF2-40B4-BE49-F238E27FC236}">
                  <a16:creationId xmlns:a16="http://schemas.microsoft.com/office/drawing/2014/main" id="{74657416-94ED-4A35-B2C1-7B68912BFFCF}"/>
                </a:ext>
              </a:extLst>
            </p:cNvPr>
            <p:cNvGrpSpPr/>
            <p:nvPr/>
          </p:nvGrpSpPr>
          <p:grpSpPr>
            <a:xfrm>
              <a:off x="3965848" y="2826969"/>
              <a:ext cx="7668940" cy="252694"/>
              <a:chOff x="3965848" y="2826968"/>
              <a:chExt cx="7668940" cy="252694"/>
            </a:xfrm>
          </p:grpSpPr>
          <p:sp>
            <p:nvSpPr>
              <p:cNvPr id="212" name="TextBox 211">
                <a:extLst>
                  <a:ext uri="{FF2B5EF4-FFF2-40B4-BE49-F238E27FC236}">
                    <a16:creationId xmlns:a16="http://schemas.microsoft.com/office/drawing/2014/main" id="{BE612A10-CDDE-42BA-B4A1-665EA76940B9}"/>
                  </a:ext>
                </a:extLst>
              </p:cNvPr>
              <p:cNvSpPr txBox="1">
                <a:spLocks/>
              </p:cNvSpPr>
              <p:nvPr/>
            </p:nvSpPr>
            <p:spPr>
              <a:xfrm>
                <a:off x="3965848" y="2826968"/>
                <a:ext cx="5825851" cy="25269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1" i="0" u="none" baseline="0">
                    <a:latin typeface="+mn-lt"/>
                  </a:rPr>
                  <a:t>2. Безопасность вакцины и нормативно-правовые аспекты</a:t>
                </a:r>
              </a:p>
            </p:txBody>
          </p:sp>
          <p:sp>
            <p:nvSpPr>
              <p:cNvPr id="249" name="TextBox 248">
                <a:extLst>
                  <a:ext uri="{FF2B5EF4-FFF2-40B4-BE49-F238E27FC236}">
                    <a16:creationId xmlns:a16="http://schemas.microsoft.com/office/drawing/2014/main" id="{094F0E2D-4485-4931-8CAE-56A408FBF213}"/>
                  </a:ext>
                </a:extLst>
              </p:cNvPr>
              <p:cNvSpPr txBox="1">
                <a:spLocks/>
              </p:cNvSpPr>
              <p:nvPr/>
            </p:nvSpPr>
            <p:spPr>
              <a:xfrm>
                <a:off x="9925050" y="2826968"/>
                <a:ext cx="1709738" cy="25269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ru-Ru" sz="1400" b="0" i="0" u="none" baseline="0">
                    <a:latin typeface="+mn-lt"/>
                  </a:rPr>
                  <a:t>16</a:t>
                </a:r>
              </a:p>
            </p:txBody>
          </p:sp>
        </p:grpSp>
        <p:cxnSp>
          <p:nvCxnSpPr>
            <p:cNvPr id="253" name="Straight Connector 252">
              <a:extLst>
                <a:ext uri="{FF2B5EF4-FFF2-40B4-BE49-F238E27FC236}">
                  <a16:creationId xmlns:a16="http://schemas.microsoft.com/office/drawing/2014/main" id="{3A99AC3B-9AF6-41E8-8A6E-883C58A1250B}"/>
                </a:ext>
              </a:extLst>
            </p:cNvPr>
            <p:cNvCxnSpPr>
              <a:cxnSpLocks/>
            </p:cNvCxnSpPr>
            <p:nvPr/>
          </p:nvCxnSpPr>
          <p:spPr>
            <a:xfrm>
              <a:off x="3988540" y="3264983"/>
              <a:ext cx="764624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58" name="2. Slide Title">
            <a:extLst>
              <a:ext uri="{FF2B5EF4-FFF2-40B4-BE49-F238E27FC236}">
                <a16:creationId xmlns:a16="http://schemas.microsoft.com/office/drawing/2014/main" id="{AB48094F-82A9-462E-B7C2-1AB21EF080ED}"/>
              </a:ext>
            </a:extLst>
          </p:cNvPr>
          <p:cNvSpPr txBox="1">
            <a:spLocks/>
          </p:cNvSpPr>
          <p:nvPr>
            <p:custDataLst>
              <p:tags r:id="rId1"/>
            </p:custDataLst>
          </p:nvPr>
        </p:nvSpPr>
        <p:spPr>
          <a:xfrm>
            <a:off x="837131" y="207245"/>
            <a:ext cx="2182905" cy="380049"/>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ru-Ru"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ctr" rtl="0"/>
            <a:r>
              <a:rPr lang="ru-Ru" b="1" i="0" u="none" baseline="0" dirty="0"/>
              <a:t>Содержание</a:t>
            </a:r>
          </a:p>
        </p:txBody>
      </p:sp>
      <p:grpSp>
        <p:nvGrpSpPr>
          <p:cNvPr id="17" name="CustomIcon">
            <a:extLst>
              <a:ext uri="{FF2B5EF4-FFF2-40B4-BE49-F238E27FC236}">
                <a16:creationId xmlns:a16="http://schemas.microsoft.com/office/drawing/2014/main" id="{B669DC26-0DDB-4C1D-9EF4-B313EDB3CAAD}"/>
              </a:ext>
            </a:extLst>
          </p:cNvPr>
          <p:cNvGrpSpPr>
            <a:grpSpLocks noChangeAspect="1"/>
          </p:cNvGrpSpPr>
          <p:nvPr>
            <p:custDataLst>
              <p:tags r:id="rId2"/>
            </p:custDataLst>
          </p:nvPr>
        </p:nvGrpSpPr>
        <p:grpSpPr>
          <a:xfrm>
            <a:off x="964796" y="771740"/>
            <a:ext cx="1700466" cy="1700466"/>
            <a:chOff x="-200025" y="-207010"/>
            <a:chExt cx="1019810" cy="1019810"/>
          </a:xfrm>
        </p:grpSpPr>
        <p:sp>
          <p:nvSpPr>
            <p:cNvPr id="9" name="Oval 8">
              <a:extLst>
                <a:ext uri="{FF2B5EF4-FFF2-40B4-BE49-F238E27FC236}">
                  <a16:creationId xmlns:a16="http://schemas.microsoft.com/office/drawing/2014/main" id="{5392AF6A-C4F4-4C49-916C-15F102985DCA}"/>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err="1">
                <a:solidFill>
                  <a:schemeClr val="bg1"/>
                </a:solidFill>
              </a:endParaRPr>
            </a:p>
          </p:txBody>
        </p:sp>
        <p:pic>
          <p:nvPicPr>
            <p:cNvPr id="13" name="Graphic 12">
              <a:extLst>
                <a:ext uri="{FF2B5EF4-FFF2-40B4-BE49-F238E27FC236}">
                  <a16:creationId xmlns:a16="http://schemas.microsoft.com/office/drawing/2014/main" id="{E46A5EB0-90BC-4FBE-B9E2-2A67E563AA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0"/>
              <a:ext cx="609600" cy="609600"/>
            </a:xfrm>
            <a:prstGeom prst="rect">
              <a:avLst/>
            </a:prstGeom>
          </p:spPr>
        </p:pic>
      </p:grpSp>
      <p:sp>
        <p:nvSpPr>
          <p:cNvPr id="2" name="TextBox 1">
            <a:extLst>
              <a:ext uri="{FF2B5EF4-FFF2-40B4-BE49-F238E27FC236}">
                <a16:creationId xmlns:a16="http://schemas.microsoft.com/office/drawing/2014/main" id="{00AA16E0-6E24-4FF9-AC42-CCBAFD4A585C}"/>
              </a:ext>
            </a:extLst>
          </p:cNvPr>
          <p:cNvSpPr txBox="1"/>
          <p:nvPr/>
        </p:nvSpPr>
        <p:spPr>
          <a:xfrm>
            <a:off x="260059" y="2764167"/>
            <a:ext cx="3221372" cy="3625321"/>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ru-Ru" sz="1200" b="0" i="0" u="none" baseline="0" dirty="0"/>
              <a:t>Версия от 1 октября 2021 г. включает следующие обновления:</a:t>
            </a:r>
          </a:p>
          <a:p>
            <a:pPr marL="285750" indent="-285750" algn="l" rtl="0">
              <a:spcBef>
                <a:spcPts val="300"/>
              </a:spcBef>
              <a:spcAft>
                <a:spcPts val="300"/>
              </a:spcAft>
              <a:buFont typeface="Arial" panose="020B0604020202020204" pitchFamily="34" charset="0"/>
              <a:buChar char="•"/>
            </a:pPr>
            <a:r>
              <a:rPr lang="ru-Ru" sz="1200" b="0" i="0" u="none" baseline="0" dirty="0"/>
              <a:t>стратегию УХЦ и альтернативные условия хранения при температуре -20 °C и в диапазоне от +2 °C до +8 °C;</a:t>
            </a:r>
          </a:p>
          <a:p>
            <a:pPr marL="285750" indent="-285750" algn="l" rtl="0">
              <a:spcBef>
                <a:spcPts val="300"/>
              </a:spcBef>
              <a:spcAft>
                <a:spcPts val="300"/>
              </a:spcAft>
              <a:buFont typeface="Arial" panose="020B0604020202020204" pitchFamily="34" charset="0"/>
              <a:buChar char="•"/>
            </a:pPr>
            <a:r>
              <a:rPr lang="ru-Ru" sz="1200" b="0" i="0" u="none" baseline="0" dirty="0"/>
              <a:t>Рекомендуемый возраст для применения вакцины;</a:t>
            </a:r>
          </a:p>
          <a:p>
            <a:pPr marL="285750" indent="-285750" algn="l" rtl="0">
              <a:spcBef>
                <a:spcPts val="300"/>
              </a:spcBef>
              <a:spcAft>
                <a:spcPts val="300"/>
              </a:spcAft>
              <a:buFont typeface="Arial" panose="020B0604020202020204" pitchFamily="34" charset="0"/>
              <a:buChar char="•"/>
            </a:pPr>
            <a:r>
              <a:rPr lang="ru-Ru" sz="1200" b="0" i="0" u="none" baseline="0" dirty="0"/>
              <a:t>Применение динамической маркировки;</a:t>
            </a:r>
          </a:p>
          <a:p>
            <a:pPr marL="285750" indent="-285750" algn="l" rtl="0">
              <a:spcBef>
                <a:spcPts val="300"/>
              </a:spcBef>
              <a:spcAft>
                <a:spcPts val="300"/>
              </a:spcAft>
              <a:buFont typeface="Arial" panose="020B0604020202020204" pitchFamily="34" charset="0"/>
              <a:buChar char="•"/>
            </a:pPr>
            <a:r>
              <a:rPr lang="ru-Ru" sz="1200" b="0" i="0" u="none" baseline="0" dirty="0"/>
              <a:t>информацию об увеличении срока хранения замороженной вакцины и неразведенной размороженной вакцины в невскрытых флаконах; а также</a:t>
            </a:r>
          </a:p>
          <a:p>
            <a:pPr marL="285750" indent="-285750" algn="l" rtl="0">
              <a:spcBef>
                <a:spcPts val="300"/>
              </a:spcBef>
              <a:spcAft>
                <a:spcPts val="300"/>
              </a:spcAft>
              <a:buFont typeface="Arial" panose="020B0604020202020204" pitchFamily="34" charset="0"/>
              <a:buChar char="•"/>
            </a:pPr>
            <a:r>
              <a:rPr lang="ru-Ru" sz="1200" b="0" i="0" u="none" baseline="0" dirty="0"/>
              <a:t>требования к техническим характеристикам при выборе шприца в отсутствии шприцев на 0,3 мл с защитой от повторного использования (RUP).</a:t>
            </a:r>
          </a:p>
          <a:p>
            <a:pPr algn="l" rtl="0">
              <a:spcBef>
                <a:spcPts val="300"/>
              </a:spcBef>
              <a:spcAft>
                <a:spcPts val="300"/>
              </a:spcAft>
            </a:pPr>
            <a:endParaRPr lang="ru-Ru" sz="1200" dirty="0"/>
          </a:p>
        </p:txBody>
      </p:sp>
    </p:spTree>
    <p:extLst>
      <p:ext uri="{BB962C8B-B14F-4D97-AF65-F5344CB8AC3E}">
        <p14:creationId xmlns:p14="http://schemas.microsoft.com/office/powerpoint/2010/main" val="355422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
            <a:extLst>
              <a:ext uri="{FF2B5EF4-FFF2-40B4-BE49-F238E27FC236}">
                <a16:creationId xmlns:a16="http://schemas.microsoft.com/office/drawing/2014/main" id="{57281805-354D-41BE-BF73-E3072D3563DE}"/>
              </a:ext>
            </a:extLst>
          </p:cNvPr>
          <p:cNvSpPr/>
          <p:nvPr/>
        </p:nvSpPr>
        <p:spPr>
          <a:xfrm>
            <a:off x="8788400" y="0"/>
            <a:ext cx="34036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400" dirty="0">
              <a:solidFill>
                <a:schemeClr val="bg1"/>
              </a:solidFill>
            </a:endParaRPr>
          </a:p>
        </p:txBody>
      </p:sp>
      <p:sp>
        <p:nvSpPr>
          <p:cNvPr id="9" name="Title 8">
            <a:extLst>
              <a:ext uri="{FF2B5EF4-FFF2-40B4-BE49-F238E27FC236}">
                <a16:creationId xmlns:a16="http://schemas.microsoft.com/office/drawing/2014/main" id="{933FCA5D-E7FD-4B0F-9FA5-5F56CB264FF1}"/>
              </a:ext>
            </a:extLst>
          </p:cNvPr>
          <p:cNvSpPr>
            <a:spLocks noGrp="1"/>
          </p:cNvSpPr>
          <p:nvPr>
            <p:ph type="title"/>
          </p:nvPr>
        </p:nvSpPr>
        <p:spPr>
          <a:xfrm>
            <a:off x="554736" y="172212"/>
            <a:ext cx="7918704" cy="307777"/>
          </a:xfrm>
        </p:spPr>
        <p:txBody>
          <a:bodyPr/>
          <a:lstStyle/>
          <a:p>
            <a:pPr algn="l" rtl="0"/>
            <a:r>
              <a:rPr lang="ru-Ru" sz="2000" b="1" i="0" u="none" baseline="0"/>
              <a:t>Разведение вакцины: основные шаги</a:t>
            </a:r>
          </a:p>
        </p:txBody>
      </p:sp>
      <p:sp>
        <p:nvSpPr>
          <p:cNvPr id="5" name="Rectangle 1">
            <a:extLst>
              <a:ext uri="{FF2B5EF4-FFF2-40B4-BE49-F238E27FC236}">
                <a16:creationId xmlns:a16="http://schemas.microsoft.com/office/drawing/2014/main" id="{254A997F-9AC6-4D81-ADBC-DB756A2F7EB8}"/>
              </a:ext>
            </a:extLst>
          </p:cNvPr>
          <p:cNvSpPr>
            <a:spLocks noChangeArrowheads="1"/>
          </p:cNvSpPr>
          <p:nvPr/>
        </p:nvSpPr>
        <p:spPr bwMode="auto">
          <a:xfrm>
            <a:off x="547688" y="781878"/>
            <a:ext cx="7918704" cy="1389823"/>
          </a:xfrm>
          <a:prstGeom prst="rect">
            <a:avLst/>
          </a:prstGeom>
        </p:spPr>
        <p:txBody>
          <a:bodyPr vert="horz" wrap="square" lIns="0" tIns="0" rIns="0" bIns="0" rtlCol="0">
            <a:noAutofit/>
          </a:bodyPr>
          <a:lstStyle/>
          <a:p>
            <a:pPr algn="l" rtl="0">
              <a:spcBef>
                <a:spcPts val="300"/>
              </a:spcBef>
              <a:spcAft>
                <a:spcPts val="300"/>
              </a:spcAft>
              <a:buClr>
                <a:schemeClr val="tx1"/>
              </a:buClr>
              <a:buSzPct val="100000"/>
              <a:buFont typeface="Segoe UI" panose="020B0502040204020203" pitchFamily="34" charset="0"/>
              <a:buChar char="​"/>
            </a:pPr>
            <a:r>
              <a:rPr lang="ru-Ru" sz="1200" b="1" i="0" u="none" baseline="0">
                <a:latin typeface="Arial" panose="020B0604020202020204" pitchFamily="34" charset="0"/>
                <a:cs typeface="Arial" panose="020B0604020202020204" pitchFamily="34" charset="0"/>
              </a:rPr>
              <a:t>Разморозьте вакцину перед разведением:</a:t>
            </a:r>
          </a:p>
          <a:p>
            <a:pPr marL="228600" lvl="1" indent="-228600" algn="l" rtl="0">
              <a:spcAft>
                <a:spcPts val="300"/>
              </a:spcAft>
              <a:buClr>
                <a:schemeClr val="tx1"/>
              </a:buClr>
              <a:buSzPct val="110000"/>
              <a:buFont typeface="Wingdings" panose="05000000000000000000" pitchFamily="2" charset="2"/>
              <a:buChar char=""/>
            </a:pPr>
            <a:r>
              <a:rPr lang="ru-Ru" sz="1200" b="0" i="0" u="none" baseline="0"/>
              <a:t>Перед разведением замороженные флаконы с вакциной следует заблаговременно поместить в среду с температурой от +2 °C до +8 °C для размораживания.</a:t>
            </a:r>
          </a:p>
          <a:p>
            <a:pPr marL="228600" lvl="1" indent="-228600" algn="l" rtl="0">
              <a:spcAft>
                <a:spcPts val="300"/>
              </a:spcAft>
              <a:buClr>
                <a:schemeClr val="tx1"/>
              </a:buClr>
              <a:buSzPct val="110000"/>
              <a:buFont typeface="Wingdings" panose="05000000000000000000" pitchFamily="2" charset="2"/>
              <a:buChar char=""/>
            </a:pPr>
            <a:r>
              <a:rPr lang="ru-Ru" sz="1200" b="0" i="0" u="none" baseline="0"/>
              <a:t>Для размораживания упаковки со 195 флаконами может потребоваться до 3 часов.</a:t>
            </a:r>
          </a:p>
          <a:p>
            <a:pPr marL="228600" lvl="1" indent="-228600" algn="l" rtl="0">
              <a:spcAft>
                <a:spcPts val="300"/>
              </a:spcAft>
              <a:buClr>
                <a:schemeClr val="tx1"/>
              </a:buClr>
              <a:buSzPct val="110000"/>
              <a:buFont typeface="Wingdings" panose="05000000000000000000" pitchFamily="2" charset="2"/>
              <a:buChar char=""/>
            </a:pPr>
            <a:endParaRPr lang="ru-Ru" altLang="fr-FR" sz="1200" b="1" dirty="0">
              <a:latin typeface="Arial" panose="020B0604020202020204" pitchFamily="34" charset="0"/>
              <a:cs typeface="Arial" panose="020B0604020202020204" pitchFamily="34" charset="0"/>
            </a:endParaRPr>
          </a:p>
          <a:p>
            <a:pPr marL="228600" lvl="1" indent="-228600" algn="l" rtl="0">
              <a:spcAft>
                <a:spcPts val="300"/>
              </a:spcAft>
              <a:buClr>
                <a:schemeClr val="tx1"/>
              </a:buClr>
              <a:buSzPct val="110000"/>
              <a:buFont typeface="Wingdings" panose="05000000000000000000" pitchFamily="2" charset="2"/>
              <a:buChar char=""/>
            </a:pPr>
            <a:r>
              <a:rPr lang="ru-Ru" sz="1200" b="1" i="0" u="none" baseline="0">
                <a:latin typeface="Arial" panose="020B0604020202020204" pitchFamily="34" charset="0"/>
                <a:cs typeface="Arial" panose="020B0604020202020204" pitchFamily="34" charset="0"/>
              </a:rPr>
              <a:t>Разведите вакцину перед использованием:</a:t>
            </a:r>
          </a:p>
        </p:txBody>
      </p:sp>
      <p:sp>
        <p:nvSpPr>
          <p:cNvPr id="27" name="TextBox 26">
            <a:extLst>
              <a:ext uri="{FF2B5EF4-FFF2-40B4-BE49-F238E27FC236}">
                <a16:creationId xmlns:a16="http://schemas.microsoft.com/office/drawing/2014/main" id="{3B8F756F-CC43-4DBF-B12C-8B8785973956}"/>
              </a:ext>
            </a:extLst>
          </p:cNvPr>
          <p:cNvSpPr txBox="1">
            <a:spLocks/>
          </p:cNvSpPr>
          <p:nvPr/>
        </p:nvSpPr>
        <p:spPr>
          <a:xfrm>
            <a:off x="916373" y="2210229"/>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200" b="0" i="0" u="none" baseline="0"/>
              <a:t>Перед разведением аккуратно переверните флакон с вакциной 10 раз, </a:t>
            </a:r>
            <a:r>
              <a:rPr lang="ru-Ru" sz="1200" b="1" i="0" u="none" baseline="0"/>
              <a:t>не встряхивая.</a:t>
            </a:r>
            <a:r>
              <a:rPr lang="ru-Ru" sz="1000" b="0" i="0" u="none" baseline="0">
                <a:latin typeface="+mn-lt"/>
              </a:rPr>
              <a:t> </a:t>
            </a:r>
          </a:p>
        </p:txBody>
      </p:sp>
      <p:sp>
        <p:nvSpPr>
          <p:cNvPr id="47" name="Oval 46">
            <a:extLst>
              <a:ext uri="{FF2B5EF4-FFF2-40B4-BE49-F238E27FC236}">
                <a16:creationId xmlns:a16="http://schemas.microsoft.com/office/drawing/2014/main" id="{EEC64094-9AB9-41D2-B2F9-380105FF43AC}"/>
              </a:ext>
            </a:extLst>
          </p:cNvPr>
          <p:cNvSpPr>
            <a:spLocks/>
          </p:cNvSpPr>
          <p:nvPr/>
        </p:nvSpPr>
        <p:spPr>
          <a:xfrm>
            <a:off x="547688" y="2205057"/>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ru-Ru" sz="12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1</a:t>
            </a:r>
          </a:p>
        </p:txBody>
      </p:sp>
      <p:sp>
        <p:nvSpPr>
          <p:cNvPr id="33" name="TextBox 32">
            <a:extLst>
              <a:ext uri="{FF2B5EF4-FFF2-40B4-BE49-F238E27FC236}">
                <a16:creationId xmlns:a16="http://schemas.microsoft.com/office/drawing/2014/main" id="{CCE78400-3117-4EF5-8540-ABB247772249}"/>
              </a:ext>
            </a:extLst>
          </p:cNvPr>
          <p:cNvSpPr txBox="1">
            <a:spLocks/>
          </p:cNvSpPr>
          <p:nvPr/>
        </p:nvSpPr>
        <p:spPr>
          <a:xfrm>
            <a:off x="881119" y="3598665"/>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rtl="0"/>
            <a:r>
              <a:rPr lang="ru-Ru" sz="1200" b="0" i="0" u="none" baseline="0"/>
              <a:t>Поместите использованный шприц для разведения (повторное использование не допускается) и флакон от разбавителя в отдельные контейнеры для безопасного хранения.</a:t>
            </a:r>
          </a:p>
        </p:txBody>
      </p:sp>
      <p:sp>
        <p:nvSpPr>
          <p:cNvPr id="50" name="Oval 49">
            <a:extLst>
              <a:ext uri="{FF2B5EF4-FFF2-40B4-BE49-F238E27FC236}">
                <a16:creationId xmlns:a16="http://schemas.microsoft.com/office/drawing/2014/main" id="{A46FEFFA-FE72-436F-AD44-1713D094BA03}"/>
              </a:ext>
            </a:extLst>
          </p:cNvPr>
          <p:cNvSpPr>
            <a:spLocks/>
          </p:cNvSpPr>
          <p:nvPr/>
        </p:nvSpPr>
        <p:spPr>
          <a:xfrm>
            <a:off x="475131" y="3578968"/>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ru-Ru" sz="12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4</a:t>
            </a:r>
            <a:endParaRPr lang="ru-Ru" sz="12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5" name="TextBox 34">
            <a:extLst>
              <a:ext uri="{FF2B5EF4-FFF2-40B4-BE49-F238E27FC236}">
                <a16:creationId xmlns:a16="http://schemas.microsoft.com/office/drawing/2014/main" id="{CB27A859-6AE2-4415-9C7C-E00F3352D2B6}"/>
              </a:ext>
            </a:extLst>
          </p:cNvPr>
          <p:cNvSpPr txBox="1">
            <a:spLocks/>
          </p:cNvSpPr>
          <p:nvPr/>
        </p:nvSpPr>
        <p:spPr>
          <a:xfrm>
            <a:off x="881119" y="4143713"/>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rtl="0"/>
            <a:r>
              <a:rPr lang="ru-Ru" sz="1200" b="0" i="0" u="none" baseline="0"/>
              <a:t>Аккуратно переверните флакон с разведенной вакциной 10 раз для смешивания, </a:t>
            </a:r>
            <a:r>
              <a:rPr lang="ru-Ru" sz="1200" b="1" i="0" u="none" baseline="0"/>
              <a:t>не встряхивая.</a:t>
            </a:r>
            <a:endParaRPr lang="ru-Ru" sz="1200" dirty="0"/>
          </a:p>
        </p:txBody>
      </p:sp>
      <p:sp>
        <p:nvSpPr>
          <p:cNvPr id="51" name="Oval 50">
            <a:extLst>
              <a:ext uri="{FF2B5EF4-FFF2-40B4-BE49-F238E27FC236}">
                <a16:creationId xmlns:a16="http://schemas.microsoft.com/office/drawing/2014/main" id="{308E8E43-7681-4B74-AD53-78D0C8844714}"/>
              </a:ext>
            </a:extLst>
          </p:cNvPr>
          <p:cNvSpPr>
            <a:spLocks/>
          </p:cNvSpPr>
          <p:nvPr/>
        </p:nvSpPr>
        <p:spPr>
          <a:xfrm>
            <a:off x="493050" y="4133805"/>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ru-Ru" sz="12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5</a:t>
            </a:r>
            <a:endParaRPr lang="ru-Ru" sz="12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 name="TextBox 40">
            <a:extLst>
              <a:ext uri="{FF2B5EF4-FFF2-40B4-BE49-F238E27FC236}">
                <a16:creationId xmlns:a16="http://schemas.microsoft.com/office/drawing/2014/main" id="{4F0A851C-2519-4280-BA52-766014F6A874}"/>
              </a:ext>
            </a:extLst>
          </p:cNvPr>
          <p:cNvSpPr txBox="1">
            <a:spLocks/>
          </p:cNvSpPr>
          <p:nvPr/>
        </p:nvSpPr>
        <p:spPr>
          <a:xfrm>
            <a:off x="881121" y="5058781"/>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200" b="0" i="0" u="none" baseline="0"/>
              <a:t>Запишите дату и время разведения на этикетке флакона.</a:t>
            </a:r>
          </a:p>
          <a:p>
            <a:endParaRPr lang="ru-Ru" sz="1200" dirty="0">
              <a:latin typeface="+mn-lt"/>
            </a:endParaRPr>
          </a:p>
        </p:txBody>
      </p:sp>
      <p:sp>
        <p:nvSpPr>
          <p:cNvPr id="53" name="Oval 52">
            <a:extLst>
              <a:ext uri="{FF2B5EF4-FFF2-40B4-BE49-F238E27FC236}">
                <a16:creationId xmlns:a16="http://schemas.microsoft.com/office/drawing/2014/main" id="{116A7D29-C0D2-4159-AC98-D67CC4629D4B}"/>
              </a:ext>
            </a:extLst>
          </p:cNvPr>
          <p:cNvSpPr>
            <a:spLocks/>
          </p:cNvSpPr>
          <p:nvPr/>
        </p:nvSpPr>
        <p:spPr>
          <a:xfrm>
            <a:off x="493050" y="5006502"/>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ru-Ru" sz="12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7</a:t>
            </a:r>
            <a:endParaRPr lang="ru-Ru" sz="12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87" name="Oval 686">
            <a:extLst>
              <a:ext uri="{FF2B5EF4-FFF2-40B4-BE49-F238E27FC236}">
                <a16:creationId xmlns:a16="http://schemas.microsoft.com/office/drawing/2014/main" id="{7166F5A7-CECE-4005-B379-4E67BBBC352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sz="1200" b="0" i="0" dirty="0">
              <a:latin typeface="Arial" panose="020B0604020202020204" pitchFamily="34" charset="0"/>
              <a:cs typeface="Arial" panose="020B0604020202020204" pitchFamily="34" charset="0"/>
              <a:sym typeface="Arial" panose="020B0604020202020204" pitchFamily="34" charset="0"/>
            </a:endParaRPr>
          </a:p>
        </p:txBody>
      </p:sp>
      <p:sp>
        <p:nvSpPr>
          <p:cNvPr id="688" name="Slide Number">
            <a:extLst>
              <a:ext uri="{FF2B5EF4-FFF2-40B4-BE49-F238E27FC236}">
                <a16:creationId xmlns:a16="http://schemas.microsoft.com/office/drawing/2014/main" id="{E280ADBF-4DE6-4B5F-BB07-9759B5656CB9}"/>
              </a:ext>
            </a:extLst>
          </p:cNvPr>
          <p:cNvSpPr>
            <a:spLocks noChangeArrowheads="1"/>
          </p:cNvSpPr>
          <p:nvPr>
            <p:custDataLst>
              <p:tags r:id="rId1"/>
            </p:custDataLst>
          </p:nvPr>
        </p:nvSpPr>
        <p:spPr bwMode="black">
          <a:xfrm>
            <a:off x="11587339" y="6534319"/>
            <a:ext cx="325501" cy="92333"/>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sz="6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20</a:t>
            </a:fld>
            <a:endParaRPr lang="ru-Ru" sz="6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0" name="TextBox 29">
            <a:extLst>
              <a:ext uri="{FF2B5EF4-FFF2-40B4-BE49-F238E27FC236}">
                <a16:creationId xmlns:a16="http://schemas.microsoft.com/office/drawing/2014/main" id="{6EB3A5B1-768E-4C12-9970-B432851EC4C5}"/>
              </a:ext>
            </a:extLst>
          </p:cNvPr>
          <p:cNvSpPr txBox="1"/>
          <p:nvPr/>
        </p:nvSpPr>
        <p:spPr>
          <a:xfrm>
            <a:off x="9058762" y="2695796"/>
            <a:ext cx="2854077" cy="2209992"/>
          </a:xfrm>
          <a:prstGeom prst="rect">
            <a:avLst/>
          </a:prstGeom>
          <a:noFill/>
          <a:ln>
            <a:noFill/>
          </a:ln>
        </p:spPr>
        <p:txBody>
          <a:bodyPr vert="horz" wrap="square" lIns="90000" tIns="72000" rIns="90000" bIns="720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buClr>
                <a:srgbClr val="000000"/>
              </a:buClr>
            </a:pPr>
            <a:r>
              <a:rPr lang="ru-Ru" sz="1400" b="1" i="0" u="none" baseline="0" dirty="0">
                <a:solidFill>
                  <a:srgbClr val="000000"/>
                </a:solidFill>
              </a:rPr>
              <a:t>Помните о политике в отношении </a:t>
            </a:r>
            <a:r>
              <a:rPr lang="ru-Ru" sz="1400" b="1" i="0" u="none" baseline="0" dirty="0" err="1">
                <a:solidFill>
                  <a:srgbClr val="000000"/>
                </a:solidFill>
              </a:rPr>
              <a:t>многодозовых</a:t>
            </a:r>
            <a:r>
              <a:rPr lang="ru-Ru" sz="1400" b="1" i="0" u="none" baseline="0" dirty="0">
                <a:solidFill>
                  <a:srgbClr val="000000"/>
                </a:solidFill>
              </a:rPr>
              <a:t> флаконов!</a:t>
            </a:r>
          </a:p>
          <a:p>
            <a:pPr algn="l" rtl="0">
              <a:buClr>
                <a:srgbClr val="000000"/>
              </a:buClr>
            </a:pPr>
            <a:r>
              <a:rPr lang="ru-Ru" sz="1400" b="0" i="0" u="none" baseline="0" dirty="0">
                <a:solidFill>
                  <a:srgbClr val="000000"/>
                </a:solidFill>
              </a:rPr>
              <a:t>Неиспользованную вакцину следует выбросить через 6 часов после разведения или в конце сеанса иммунизации, в зависимости от того, что наступит раньше.</a:t>
            </a:r>
            <a:endParaRPr lang="ru-Ru" sz="1400" dirty="0">
              <a:solidFill>
                <a:srgbClr val="000000"/>
              </a:solidFill>
              <a:latin typeface="+mn-lt"/>
            </a:endParaRPr>
          </a:p>
        </p:txBody>
      </p:sp>
      <p:sp>
        <p:nvSpPr>
          <p:cNvPr id="24" name="TextBox 23">
            <a:extLst>
              <a:ext uri="{FF2B5EF4-FFF2-40B4-BE49-F238E27FC236}">
                <a16:creationId xmlns:a16="http://schemas.microsoft.com/office/drawing/2014/main" id="{25082C8A-2846-415B-A13A-AE4D4FF9721A}"/>
              </a:ext>
            </a:extLst>
          </p:cNvPr>
          <p:cNvSpPr txBox="1">
            <a:spLocks/>
          </p:cNvSpPr>
          <p:nvPr/>
        </p:nvSpPr>
        <p:spPr>
          <a:xfrm>
            <a:off x="9132052" y="5240545"/>
            <a:ext cx="2618037" cy="1332246"/>
          </a:xfrm>
          <a:prstGeom prst="rect">
            <a:avLst/>
          </a:prstGeom>
          <a:noFill/>
          <a:ln>
            <a:noFill/>
          </a:ln>
        </p:spPr>
        <p:txBody>
          <a:bodyPr vert="horz" wrap="square" lIns="72000" tIns="72000" rIns="72000" bIns="7200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200" b="0" i="0" u="none" baseline="0">
                <a:latin typeface="+mn-lt"/>
              </a:rPr>
              <a:t>Более подробную информацию вы найдете в </a:t>
            </a:r>
            <a:r>
              <a:rPr lang="ru-Ru" sz="1200" b="0" i="0" u="none" baseline="0">
                <a:hlinkClick r:id="rId4"/>
              </a:rPr>
              <a:t>Курсе обучения по проведению вакцинации от COVID-19 для медицинских работников — Модуль 3: Организация сеансов вакцинации от COVID-19</a:t>
            </a:r>
            <a:r>
              <a:rPr lang="ru-Ru" sz="1200" b="0" i="0" u="none" baseline="0">
                <a:hlinkClick r:id="rId5"/>
              </a:rPr>
              <a:t>. </a:t>
            </a:r>
            <a:endParaRPr lang="ru-Ru" sz="1200" dirty="0">
              <a:latin typeface="+mn-lt"/>
            </a:endParaRPr>
          </a:p>
        </p:txBody>
      </p:sp>
      <p:sp>
        <p:nvSpPr>
          <p:cNvPr id="48" name="Oval 47">
            <a:extLst>
              <a:ext uri="{FF2B5EF4-FFF2-40B4-BE49-F238E27FC236}">
                <a16:creationId xmlns:a16="http://schemas.microsoft.com/office/drawing/2014/main" id="{15B15C74-931F-4313-A1D3-878EB644CDFC}"/>
              </a:ext>
            </a:extLst>
          </p:cNvPr>
          <p:cNvSpPr>
            <a:spLocks/>
          </p:cNvSpPr>
          <p:nvPr/>
        </p:nvSpPr>
        <p:spPr>
          <a:xfrm>
            <a:off x="526241" y="2567201"/>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ru-Ru" sz="12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2</a:t>
            </a:r>
            <a:endParaRPr lang="ru-Ru" sz="12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6" name="TextBox 25">
            <a:extLst>
              <a:ext uri="{FF2B5EF4-FFF2-40B4-BE49-F238E27FC236}">
                <a16:creationId xmlns:a16="http://schemas.microsoft.com/office/drawing/2014/main" id="{3B8F756F-CC43-4DBF-B12C-8B8785973956}"/>
              </a:ext>
            </a:extLst>
          </p:cNvPr>
          <p:cNvSpPr txBox="1">
            <a:spLocks/>
          </p:cNvSpPr>
          <p:nvPr/>
        </p:nvSpPr>
        <p:spPr>
          <a:xfrm>
            <a:off x="916374" y="2567201"/>
            <a:ext cx="7557067" cy="48123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200" b="0" i="0" u="none" baseline="0"/>
              <a:t>После визуального осмотра разбавителя наберите из флакона с разбавителем в шприц для разведения 1,8 мл раствора, используя иглу 21 калибра или тоньше.</a:t>
            </a:r>
            <a:endParaRPr lang="ru-Ru" sz="1000" dirty="0">
              <a:latin typeface="+mn-lt"/>
            </a:endParaRPr>
          </a:p>
        </p:txBody>
      </p:sp>
      <p:sp>
        <p:nvSpPr>
          <p:cNvPr id="43" name="TextBox 42">
            <a:extLst>
              <a:ext uri="{FF2B5EF4-FFF2-40B4-BE49-F238E27FC236}">
                <a16:creationId xmlns:a16="http://schemas.microsoft.com/office/drawing/2014/main" id="{6EB3A5B1-768E-4C12-9970-B432851EC4C5}"/>
              </a:ext>
            </a:extLst>
          </p:cNvPr>
          <p:cNvSpPr txBox="1">
            <a:spLocks/>
          </p:cNvSpPr>
          <p:nvPr/>
        </p:nvSpPr>
        <p:spPr>
          <a:xfrm>
            <a:off x="823515" y="5886057"/>
            <a:ext cx="7557067" cy="52684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200" b="0" i="0" u="none" baseline="0"/>
              <a:t>Набор дозы вакцины в шприц следует производить непосредственно перед введением. Заранее набирать вакцину в шприц не рекомендуется. Всю вакцину во флаконе необходимо использовать в течение 6 часов после разведения.</a:t>
            </a:r>
            <a:endParaRPr lang="ru-Ru" sz="1200" dirty="0">
              <a:latin typeface="+mn-lt"/>
            </a:endParaRPr>
          </a:p>
        </p:txBody>
      </p:sp>
      <p:sp>
        <p:nvSpPr>
          <p:cNvPr id="28" name="Oval 27">
            <a:extLst>
              <a:ext uri="{FF2B5EF4-FFF2-40B4-BE49-F238E27FC236}">
                <a16:creationId xmlns:a16="http://schemas.microsoft.com/office/drawing/2014/main" id="{116A7D29-C0D2-4159-AC98-D67CC4629D4B}"/>
              </a:ext>
            </a:extLst>
          </p:cNvPr>
          <p:cNvSpPr>
            <a:spLocks/>
          </p:cNvSpPr>
          <p:nvPr/>
        </p:nvSpPr>
        <p:spPr>
          <a:xfrm>
            <a:off x="475131" y="5453715"/>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ru-Ru" sz="12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8</a:t>
            </a:r>
          </a:p>
        </p:txBody>
      </p:sp>
      <p:sp>
        <p:nvSpPr>
          <p:cNvPr id="34" name="TextBox 33">
            <a:extLst>
              <a:ext uri="{FF2B5EF4-FFF2-40B4-BE49-F238E27FC236}">
                <a16:creationId xmlns:a16="http://schemas.microsoft.com/office/drawing/2014/main" id="{A2D42F28-2B47-4D01-9C8E-E4E1FC91AD1C}"/>
              </a:ext>
            </a:extLst>
          </p:cNvPr>
          <p:cNvSpPr txBox="1">
            <a:spLocks/>
          </p:cNvSpPr>
          <p:nvPr/>
        </p:nvSpPr>
        <p:spPr>
          <a:xfrm>
            <a:off x="881118" y="3090442"/>
            <a:ext cx="7557067" cy="3693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200" b="0" i="0" u="none" baseline="0"/>
              <a:t>Добавьте 1,8 мл разбавителя во флакон с вакциной и перед тем как вынуть иглу выровняйте давление во флаконе с вакциной, набрав из него 1,8 мл воздуха в пустой шприц для разведения.</a:t>
            </a:r>
          </a:p>
        </p:txBody>
      </p:sp>
      <p:sp>
        <p:nvSpPr>
          <p:cNvPr id="36" name="Oval 35">
            <a:extLst>
              <a:ext uri="{FF2B5EF4-FFF2-40B4-BE49-F238E27FC236}">
                <a16:creationId xmlns:a16="http://schemas.microsoft.com/office/drawing/2014/main" id="{A330C609-39E5-4F4E-8B70-360CF1DAA703}"/>
              </a:ext>
            </a:extLst>
          </p:cNvPr>
          <p:cNvSpPr>
            <a:spLocks/>
          </p:cNvSpPr>
          <p:nvPr/>
        </p:nvSpPr>
        <p:spPr>
          <a:xfrm>
            <a:off x="510289" y="3078842"/>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ru-Ru" sz="12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3</a:t>
            </a:r>
          </a:p>
        </p:txBody>
      </p:sp>
      <p:sp>
        <p:nvSpPr>
          <p:cNvPr id="38" name="TextBox 37">
            <a:extLst>
              <a:ext uri="{FF2B5EF4-FFF2-40B4-BE49-F238E27FC236}">
                <a16:creationId xmlns:a16="http://schemas.microsoft.com/office/drawing/2014/main" id="{C451530C-5A25-482D-A130-F514A8C1381E}"/>
              </a:ext>
            </a:extLst>
          </p:cNvPr>
          <p:cNvSpPr txBox="1">
            <a:spLocks/>
          </p:cNvSpPr>
          <p:nvPr/>
        </p:nvSpPr>
        <p:spPr>
          <a:xfrm>
            <a:off x="881120" y="4498048"/>
            <a:ext cx="7557067" cy="3693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200" b="0" i="0" u="none" baseline="0"/>
              <a:t>Осмотрите флакон и убедитесь, что вакцина представляет собой однородную беловатую суспензию; обесцвеченная или содержащая частицы вакцина не подлежит использованию.</a:t>
            </a:r>
          </a:p>
        </p:txBody>
      </p:sp>
      <p:sp>
        <p:nvSpPr>
          <p:cNvPr id="39" name="Oval 38">
            <a:extLst>
              <a:ext uri="{FF2B5EF4-FFF2-40B4-BE49-F238E27FC236}">
                <a16:creationId xmlns:a16="http://schemas.microsoft.com/office/drawing/2014/main" id="{FBAD350E-859A-40A9-BCEE-144BE280B3C6}"/>
              </a:ext>
            </a:extLst>
          </p:cNvPr>
          <p:cNvSpPr>
            <a:spLocks/>
          </p:cNvSpPr>
          <p:nvPr/>
        </p:nvSpPr>
        <p:spPr>
          <a:xfrm>
            <a:off x="507712" y="4505819"/>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ru-Ru" sz="12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6</a:t>
            </a:r>
            <a:endParaRPr lang="ru-Ru" sz="1200" i="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29" name="Oval 28">
            <a:extLst>
              <a:ext uri="{FF2B5EF4-FFF2-40B4-BE49-F238E27FC236}">
                <a16:creationId xmlns:a16="http://schemas.microsoft.com/office/drawing/2014/main" id="{C7E671F9-EA6E-4581-8E08-CF7FDBD27DEB}"/>
              </a:ext>
            </a:extLst>
          </p:cNvPr>
          <p:cNvSpPr>
            <a:spLocks/>
          </p:cNvSpPr>
          <p:nvPr/>
        </p:nvSpPr>
        <p:spPr>
          <a:xfrm>
            <a:off x="468083" y="5893448"/>
            <a:ext cx="254952" cy="256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buClr>
                <a:srgbClr val="FFFFFF"/>
              </a:buClr>
            </a:pPr>
            <a:r>
              <a:rPr lang="ru-Ru" sz="1200" b="0" i="0" u="none" baseline="0">
                <a:solidFill>
                  <a:srgbClr val="FFFFFF"/>
                </a:solidFill>
                <a:latin typeface="Arial" panose="020B0604020202020204" pitchFamily="34" charset="0"/>
                <a:cs typeface="Arial" panose="020B0604020202020204" pitchFamily="34" charset="0"/>
                <a:sym typeface="Arial" panose="020B0604020202020204" pitchFamily="34" charset="0"/>
              </a:rPr>
              <a:t>9</a:t>
            </a:r>
          </a:p>
        </p:txBody>
      </p:sp>
      <p:sp>
        <p:nvSpPr>
          <p:cNvPr id="31" name="TextBox 30">
            <a:extLst>
              <a:ext uri="{FF2B5EF4-FFF2-40B4-BE49-F238E27FC236}">
                <a16:creationId xmlns:a16="http://schemas.microsoft.com/office/drawing/2014/main" id="{1E0AE256-3C3B-4A4F-87D0-45BBC1BC1EFB}"/>
              </a:ext>
            </a:extLst>
          </p:cNvPr>
          <p:cNvSpPr txBox="1">
            <a:spLocks/>
          </p:cNvSpPr>
          <p:nvPr/>
        </p:nvSpPr>
        <p:spPr>
          <a:xfrm>
            <a:off x="858170" y="5490148"/>
            <a:ext cx="7557067"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200" b="0" i="0" u="none" baseline="0"/>
              <a:t>Разведенная вакцина подлежит немедленному использованию или хранению при температуре от +2 °C до +8 °C в течение не более 6 часов после разведения.</a:t>
            </a:r>
          </a:p>
          <a:p>
            <a:endParaRPr lang="ru-Ru" sz="1200" dirty="0">
              <a:latin typeface="+mn-lt"/>
            </a:endParaRPr>
          </a:p>
        </p:txBody>
      </p:sp>
      <p:sp>
        <p:nvSpPr>
          <p:cNvPr id="32" name="TextBox 31">
            <a:extLst>
              <a:ext uri="{FF2B5EF4-FFF2-40B4-BE49-F238E27FC236}">
                <a16:creationId xmlns:a16="http://schemas.microsoft.com/office/drawing/2014/main" id="{25ADEA76-EE1A-404B-8A86-5FEEF786D231}"/>
              </a:ext>
            </a:extLst>
          </p:cNvPr>
          <p:cNvSpPr txBox="1"/>
          <p:nvPr/>
        </p:nvSpPr>
        <p:spPr>
          <a:xfrm>
            <a:off x="9058762" y="237073"/>
            <a:ext cx="2854077" cy="2209992"/>
          </a:xfrm>
          <a:prstGeom prst="rect">
            <a:avLst/>
          </a:prstGeom>
          <a:noFill/>
          <a:ln>
            <a:noFill/>
          </a:ln>
        </p:spPr>
        <p:txBody>
          <a:bodyPr vert="horz" wrap="square" lIns="90000" tIns="72000" rIns="90000" bIns="7200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buClr>
                <a:srgbClr val="000000"/>
              </a:buClr>
            </a:pPr>
            <a:r>
              <a:rPr lang="ru-Ru" sz="1400" b="1" i="0" u="none" baseline="0" dirty="0">
                <a:solidFill>
                  <a:srgbClr val="000000"/>
                </a:solidFill>
              </a:rPr>
              <a:t>Важная информация: </a:t>
            </a:r>
            <a:r>
              <a:rPr lang="ru-Ru" sz="1400" b="0" i="0" u="none" baseline="0" dirty="0"/>
              <a:t>Флаконы с разбавителем являются одноразовыми. Их следует выбрасывать после первого применения. Не сохраняйте использованный флакон с разбавителем для разведения вакцины в следующем флаконе.</a:t>
            </a:r>
            <a:endParaRPr lang="ru-Ru" sz="1400" dirty="0">
              <a:solidFill>
                <a:srgbClr val="000000"/>
              </a:solidFill>
              <a:latin typeface="+mn-lt"/>
            </a:endParaRPr>
          </a:p>
        </p:txBody>
      </p:sp>
    </p:spTree>
    <p:extLst>
      <p:ext uri="{BB962C8B-B14F-4D97-AF65-F5344CB8AC3E}">
        <p14:creationId xmlns:p14="http://schemas.microsoft.com/office/powerpoint/2010/main" val="3101649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
            <a:extLst>
              <a:ext uri="{FF2B5EF4-FFF2-40B4-BE49-F238E27FC236}">
                <a16:creationId xmlns:a16="http://schemas.microsoft.com/office/drawing/2014/main" id="{57281805-354D-41BE-BF73-E3072D3563DE}"/>
              </a:ext>
            </a:extLst>
          </p:cNvPr>
          <p:cNvSpPr/>
          <p:nvPr/>
        </p:nvSpPr>
        <p:spPr>
          <a:xfrm>
            <a:off x="8788400" y="0"/>
            <a:ext cx="34036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sp>
        <p:nvSpPr>
          <p:cNvPr id="9" name="Title 8">
            <a:extLst>
              <a:ext uri="{FF2B5EF4-FFF2-40B4-BE49-F238E27FC236}">
                <a16:creationId xmlns:a16="http://schemas.microsoft.com/office/drawing/2014/main" id="{933FCA5D-E7FD-4B0F-9FA5-5F56CB264FF1}"/>
              </a:ext>
            </a:extLst>
          </p:cNvPr>
          <p:cNvSpPr>
            <a:spLocks noGrp="1"/>
          </p:cNvSpPr>
          <p:nvPr>
            <p:ph type="title"/>
          </p:nvPr>
        </p:nvSpPr>
        <p:spPr>
          <a:xfrm>
            <a:off x="492294" y="288166"/>
            <a:ext cx="7918704" cy="738664"/>
          </a:xfrm>
        </p:spPr>
        <p:txBody>
          <a:bodyPr/>
          <a:lstStyle/>
          <a:p>
            <a:pPr algn="l" rtl="0"/>
            <a:r>
              <a:rPr lang="ru-Ru" sz="2400" b="1" i="0" u="none" baseline="0" dirty="0"/>
              <a:t>Как по максимуму использовать содержащееся во флаконе количество доз</a:t>
            </a:r>
          </a:p>
        </p:txBody>
      </p:sp>
      <p:sp>
        <p:nvSpPr>
          <p:cNvPr id="687" name="Oval 686">
            <a:extLst>
              <a:ext uri="{FF2B5EF4-FFF2-40B4-BE49-F238E27FC236}">
                <a16:creationId xmlns:a16="http://schemas.microsoft.com/office/drawing/2014/main" id="{7166F5A7-CECE-4005-B379-4E67BBBC352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sz="1400" b="0" i="0" dirty="0">
              <a:latin typeface="Arial" panose="020B0604020202020204" pitchFamily="34" charset="0"/>
              <a:cs typeface="Arial" panose="020B0604020202020204" pitchFamily="34" charset="0"/>
              <a:sym typeface="Arial" panose="020B0604020202020204" pitchFamily="34" charset="0"/>
            </a:endParaRPr>
          </a:p>
        </p:txBody>
      </p:sp>
      <p:sp>
        <p:nvSpPr>
          <p:cNvPr id="688" name="Slide Number">
            <a:extLst>
              <a:ext uri="{FF2B5EF4-FFF2-40B4-BE49-F238E27FC236}">
                <a16:creationId xmlns:a16="http://schemas.microsoft.com/office/drawing/2014/main" id="{E280ADBF-4DE6-4B5F-BB07-9759B5656CB9}"/>
              </a:ext>
            </a:extLst>
          </p:cNvPr>
          <p:cNvSpPr>
            <a:spLocks noChangeArrowheads="1"/>
          </p:cNvSpPr>
          <p:nvPr>
            <p:custDataLst>
              <p:tags r:id="rId1"/>
            </p:custDataLst>
          </p:nvPr>
        </p:nvSpPr>
        <p:spPr bwMode="black">
          <a:xfrm>
            <a:off x="11587339" y="6518930"/>
            <a:ext cx="325501" cy="107722"/>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sz="7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21</a:t>
            </a:fld>
            <a:endParaRPr lang="ru-Ru" sz="7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extBox 1">
            <a:extLst>
              <a:ext uri="{FF2B5EF4-FFF2-40B4-BE49-F238E27FC236}">
                <a16:creationId xmlns:a16="http://schemas.microsoft.com/office/drawing/2014/main" id="{22939D83-D2A7-4988-8985-580445FC5740}"/>
              </a:ext>
            </a:extLst>
          </p:cNvPr>
          <p:cNvSpPr txBox="1"/>
          <p:nvPr/>
        </p:nvSpPr>
        <p:spPr>
          <a:xfrm>
            <a:off x="333632" y="1050323"/>
            <a:ext cx="8077366" cy="5150179"/>
          </a:xfrm>
          <a:prstGeom prst="rect">
            <a:avLst/>
          </a:prstGeom>
          <a:ln w="6350">
            <a:noFill/>
            <a:miter lim="800000"/>
          </a:ln>
        </p:spPr>
        <p:txBody>
          <a:bodyPr vert="horz" wrap="square" lIns="0" tIns="0" rIns="0" bIns="0" rtlCol="0">
            <a:noAutofit/>
          </a:bodyPr>
          <a:lstStyle/>
          <a:p>
            <a:pPr marL="285750" indent="-285750" algn="l" rtl="0">
              <a:spcBef>
                <a:spcPts val="300"/>
              </a:spcBef>
              <a:spcAft>
                <a:spcPts val="300"/>
              </a:spcAft>
              <a:buFont typeface="Arial" panose="020B0604020202020204" pitchFamily="34" charset="0"/>
              <a:buChar char="•"/>
            </a:pPr>
            <a:r>
              <a:rPr lang="ru-Ru" sz="1600" b="0" i="0" u="none" baseline="0" dirty="0"/>
              <a:t>После разведения во флаконе содержится 2,25 мл готовой вакцины, из которой можно получить 6 доз по 0,3 мл. </a:t>
            </a:r>
          </a:p>
          <a:p>
            <a:pPr marL="285750" indent="-285750" algn="l" rtl="0">
              <a:spcBef>
                <a:spcPts val="300"/>
              </a:spcBef>
              <a:spcAft>
                <a:spcPts val="300"/>
              </a:spcAft>
              <a:buFont typeface="Arial" panose="020B0604020202020204" pitchFamily="34" charset="0"/>
              <a:buChar char="•"/>
            </a:pPr>
            <a:r>
              <a:rPr lang="ru-Ru" sz="1600" b="0" i="0" u="none" baseline="0" dirty="0"/>
              <a:t>Набирайте в шприц 0,3 мл вакцины от COVID-19 Pfizer–BioNTech.</a:t>
            </a:r>
          </a:p>
          <a:p>
            <a:pPr algn="l" rtl="0">
              <a:spcBef>
                <a:spcPts val="300"/>
              </a:spcBef>
              <a:spcAft>
                <a:spcPts val="300"/>
              </a:spcAft>
            </a:pPr>
            <a:endParaRPr lang="ru-Ru" sz="1600" dirty="0"/>
          </a:p>
          <a:p>
            <a:pPr algn="l" rtl="0">
              <a:spcBef>
                <a:spcPts val="300"/>
              </a:spcBef>
              <a:spcAft>
                <a:spcPts val="300"/>
              </a:spcAft>
            </a:pPr>
            <a:endParaRPr lang="ru-Ru" sz="1600" dirty="0"/>
          </a:p>
          <a:p>
            <a:pPr algn="l" rtl="0">
              <a:spcBef>
                <a:spcPts val="300"/>
              </a:spcBef>
              <a:spcAft>
                <a:spcPts val="300"/>
              </a:spcAft>
            </a:pPr>
            <a:endParaRPr lang="ru-Ru" sz="1600" dirty="0"/>
          </a:p>
          <a:p>
            <a:pPr algn="l" rtl="0">
              <a:spcBef>
                <a:spcPts val="300"/>
              </a:spcBef>
              <a:spcAft>
                <a:spcPts val="300"/>
              </a:spcAft>
            </a:pPr>
            <a:endParaRPr lang="ru-Ru" sz="1600" dirty="0"/>
          </a:p>
          <a:p>
            <a:pPr algn="l" rtl="0">
              <a:spcBef>
                <a:spcPts val="300"/>
              </a:spcBef>
              <a:spcAft>
                <a:spcPts val="300"/>
              </a:spcAft>
            </a:pPr>
            <a:endParaRPr lang="ru-Ru" sz="1600" dirty="0"/>
          </a:p>
          <a:p>
            <a:pPr algn="l" rtl="0">
              <a:spcBef>
                <a:spcPts val="300"/>
              </a:spcBef>
              <a:spcAft>
                <a:spcPts val="300"/>
              </a:spcAft>
            </a:pPr>
            <a:endParaRPr lang="ru-Ru" sz="1600" dirty="0"/>
          </a:p>
          <a:p>
            <a:pPr algn="l" rtl="0">
              <a:spcBef>
                <a:spcPts val="300"/>
              </a:spcBef>
              <a:spcAft>
                <a:spcPts val="300"/>
              </a:spcAft>
            </a:pPr>
            <a:endParaRPr lang="ru-Ru" sz="1600" dirty="0"/>
          </a:p>
          <a:p>
            <a:pPr algn="l" rtl="0">
              <a:spcBef>
                <a:spcPts val="300"/>
              </a:spcBef>
              <a:spcAft>
                <a:spcPts val="300"/>
              </a:spcAft>
            </a:pPr>
            <a:endParaRPr lang="ru-Ru" sz="1600" dirty="0"/>
          </a:p>
          <a:p>
            <a:pPr marL="285750" indent="-285750" algn="l" rtl="0">
              <a:spcBef>
                <a:spcPts val="300"/>
              </a:spcBef>
              <a:spcAft>
                <a:spcPts val="300"/>
              </a:spcAft>
              <a:buFont typeface="Arial" panose="020B0604020202020204" pitchFamily="34" charset="0"/>
              <a:buChar char="•"/>
            </a:pPr>
            <a:r>
              <a:rPr lang="ru-Ru" sz="1600" b="0" i="0" u="none" baseline="0" dirty="0"/>
              <a:t>Каждая доза должна содержать 0,3 мл вакцины. </a:t>
            </a:r>
          </a:p>
          <a:p>
            <a:pPr marL="285750" indent="-285750" algn="l" rtl="0">
              <a:spcBef>
                <a:spcPts val="300"/>
              </a:spcBef>
              <a:spcAft>
                <a:spcPts val="300"/>
              </a:spcAft>
              <a:buFont typeface="Arial" panose="020B0604020202020204" pitchFamily="34" charset="0"/>
              <a:buChar char="•"/>
            </a:pPr>
            <a:r>
              <a:rPr lang="ru-Ru" sz="1600" b="0" i="0" u="none" baseline="0" dirty="0"/>
              <a:t>Если вакцины, оставшейся во флаконе, не хватает на полную дозу в 0,3 мл, флакон следует выбросить вместе с оставшимся содержимым. </a:t>
            </a:r>
          </a:p>
          <a:p>
            <a:pPr marL="285750" indent="-285750" algn="l" rtl="0">
              <a:spcBef>
                <a:spcPts val="300"/>
              </a:spcBef>
              <a:spcAft>
                <a:spcPts val="300"/>
              </a:spcAft>
              <a:buFont typeface="Arial" panose="020B0604020202020204" pitchFamily="34" charset="0"/>
              <a:buChar char="•"/>
            </a:pPr>
            <a:r>
              <a:rPr lang="ru-Ru" sz="1600" b="0" i="0" u="none" baseline="0" dirty="0"/>
              <a:t>Запрещается сливать вместе остатки вакцины из разных флаконов.</a:t>
            </a:r>
          </a:p>
          <a:p>
            <a:pPr marL="285750" indent="-285750" algn="l" rtl="0">
              <a:spcBef>
                <a:spcPts val="300"/>
              </a:spcBef>
              <a:spcAft>
                <a:spcPts val="300"/>
              </a:spcAft>
              <a:buFont typeface="Arial" panose="020B0604020202020204" pitchFamily="34" charset="0"/>
              <a:buChar char="•"/>
            </a:pPr>
            <a:r>
              <a:rPr lang="ru-Ru" sz="1600" b="0" i="0" u="none" baseline="0" dirty="0"/>
              <a:t>Любую неиспользованную вакцину следует выбросить через 6 часов после разведения.</a:t>
            </a:r>
          </a:p>
        </p:txBody>
      </p:sp>
      <p:sp>
        <p:nvSpPr>
          <p:cNvPr id="6" name="TextBox 5">
            <a:extLst>
              <a:ext uri="{FF2B5EF4-FFF2-40B4-BE49-F238E27FC236}">
                <a16:creationId xmlns:a16="http://schemas.microsoft.com/office/drawing/2014/main" id="{FBC5621F-909C-4C2E-B9EB-6C69CFF7393E}"/>
              </a:ext>
            </a:extLst>
          </p:cNvPr>
          <p:cNvSpPr txBox="1"/>
          <p:nvPr/>
        </p:nvSpPr>
        <p:spPr>
          <a:xfrm>
            <a:off x="6190735" y="6695345"/>
            <a:ext cx="1952367" cy="753859"/>
          </a:xfrm>
          <a:prstGeom prst="rect">
            <a:avLst/>
          </a:prstGeom>
          <a:ln w="6350">
            <a:noFill/>
            <a:miter lim="800000"/>
          </a:ln>
        </p:spPr>
        <p:txBody>
          <a:bodyPr vert="horz" wrap="none" lIns="0" tIns="0" rIns="0" bIns="0" rtlCol="0">
            <a:noAutofit/>
          </a:bodyPr>
          <a:lstStyle/>
          <a:p>
            <a:pPr algn="l" rtl="0">
              <a:spcBef>
                <a:spcPts val="300"/>
              </a:spcBef>
              <a:spcAft>
                <a:spcPts val="300"/>
              </a:spcAft>
              <a:buNone/>
            </a:pPr>
            <a:endParaRPr lang="ru-Ru" sz="1600" dirty="0"/>
          </a:p>
        </p:txBody>
      </p:sp>
      <p:sp>
        <p:nvSpPr>
          <p:cNvPr id="8" name="TextBox 7">
            <a:extLst>
              <a:ext uri="{FF2B5EF4-FFF2-40B4-BE49-F238E27FC236}">
                <a16:creationId xmlns:a16="http://schemas.microsoft.com/office/drawing/2014/main" id="{50E83A01-FCE1-4F8C-819C-1577014991FC}"/>
              </a:ext>
            </a:extLst>
          </p:cNvPr>
          <p:cNvSpPr txBox="1"/>
          <p:nvPr/>
        </p:nvSpPr>
        <p:spPr>
          <a:xfrm>
            <a:off x="475405" y="2240810"/>
            <a:ext cx="7793820" cy="2115176"/>
          </a:xfrm>
          <a:prstGeom prst="rect">
            <a:avLst/>
          </a:prstGeom>
          <a:solidFill>
            <a:srgbClr val="E6E6E6"/>
          </a:solidFill>
          <a:ln>
            <a:noFill/>
          </a:ln>
        </p:spPr>
        <p:txBody>
          <a:bodyPr wrap="square" lIns="72000" tIns="72000" rIns="72000" bIns="72000" rtlCol="0">
            <a:spAutoFit/>
          </a:bodyPr>
          <a:lstStyle>
            <a:defPPr>
              <a:defRPr lang="ru-Ru"/>
            </a:defPPr>
            <a:lvl1pPr>
              <a:defRPr sz="1400" b="1">
                <a:solidFill>
                  <a:srgbClr val="FF0000"/>
                </a:solidFill>
              </a:defRPr>
            </a:lvl1pPr>
          </a:lstStyle>
          <a:p>
            <a:pPr algn="l" rtl="0"/>
            <a:r>
              <a:rPr lang="ru-Ru" sz="1600" b="0" i="0" u="none" baseline="0">
                <a:solidFill>
                  <a:schemeClr val="tx1"/>
                </a:solidFill>
              </a:rPr>
              <a:t>Для того чтобы извлечь 6 доз из одного флакона, следует использовать шприцы и/или иглы с низким мертвым объемом. При использовании как шприца, так и иглы с низким мертвым объемом их общий мертвый объем должен составить не более 0,035 мл. </a:t>
            </a:r>
          </a:p>
          <a:p>
            <a:endParaRPr lang="ru-Ru" sz="1600" b="0" dirty="0">
              <a:solidFill>
                <a:schemeClr val="tx1"/>
              </a:solidFill>
            </a:endParaRPr>
          </a:p>
          <a:p>
            <a:pPr algn="l" rtl="0"/>
            <a:r>
              <a:rPr lang="ru-Ru" sz="1600" b="0" i="0" u="none" baseline="0">
                <a:solidFill>
                  <a:schemeClr val="tx1"/>
                </a:solidFill>
              </a:rPr>
              <a:t>При использовании стандартных шприцев и игл содержимого флакона может оказаться недостаточно для извлечения шести доз. </a:t>
            </a:r>
          </a:p>
          <a:p>
            <a:endParaRPr lang="ru-Ru" sz="1600" b="0" dirty="0">
              <a:solidFill>
                <a:schemeClr val="tx1"/>
              </a:solidFill>
            </a:endParaRPr>
          </a:p>
        </p:txBody>
      </p:sp>
      <p:sp>
        <p:nvSpPr>
          <p:cNvPr id="3" name="TextBox 2">
            <a:extLst>
              <a:ext uri="{FF2B5EF4-FFF2-40B4-BE49-F238E27FC236}">
                <a16:creationId xmlns:a16="http://schemas.microsoft.com/office/drawing/2014/main" id="{AA6DD5BF-FE3D-407D-8365-F262B16607FB}"/>
              </a:ext>
            </a:extLst>
          </p:cNvPr>
          <p:cNvSpPr txBox="1"/>
          <p:nvPr/>
        </p:nvSpPr>
        <p:spPr>
          <a:xfrm>
            <a:off x="9038977" y="480446"/>
            <a:ext cx="2902446" cy="5197492"/>
          </a:xfrm>
          <a:prstGeom prst="rect">
            <a:avLst/>
          </a:prstGeom>
          <a:ln w="6350">
            <a:noFill/>
            <a:miter lim="800000"/>
          </a:ln>
        </p:spPr>
        <p:txBody>
          <a:bodyPr vert="horz" wrap="square" lIns="0" tIns="0" rIns="0" bIns="0" rtlCol="0">
            <a:noAutofit/>
          </a:bodyPr>
          <a:lstStyle/>
          <a:p>
            <a:pPr algn="l" rtl="0">
              <a:spcBef>
                <a:spcPts val="600"/>
              </a:spcBef>
              <a:spcAft>
                <a:spcPts val="600"/>
              </a:spcAft>
            </a:pPr>
            <a:r>
              <a:rPr lang="ru-Ru" sz="1400" b="0" i="0" u="none" baseline="0" dirty="0"/>
              <a:t>В отсутствие одобренных СБ-шприцев на 0,3 мл, можно использовать одобренные ВОЗ шприцы с защитой от повторного использования (RUP) на 1 мл или 2 мл, отвечающие следующим требованиям:</a:t>
            </a:r>
            <a:endParaRPr lang="ru-Ru" sz="1400" dirty="0"/>
          </a:p>
          <a:p>
            <a:pPr marL="287338" lvl="2" indent="-112713" algn="l" rtl="0">
              <a:spcBef>
                <a:spcPts val="600"/>
              </a:spcBef>
              <a:spcAft>
                <a:spcPts val="600"/>
              </a:spcAft>
              <a:buFont typeface="Arial" panose="020B0604020202020204" pitchFamily="34" charset="0"/>
              <a:buChar char="•"/>
            </a:pPr>
            <a:r>
              <a:rPr lang="ru-Ru" sz="1400" b="0" i="0" u="none" baseline="0" dirty="0"/>
              <a:t>Общее мертвое пространство шприца и иглы: ≤ 0,035 мл </a:t>
            </a:r>
          </a:p>
          <a:p>
            <a:pPr marL="287338" lvl="2" indent="-112713" algn="l" rtl="0">
              <a:spcBef>
                <a:spcPts val="600"/>
              </a:spcBef>
              <a:spcAft>
                <a:spcPts val="600"/>
              </a:spcAft>
              <a:buFont typeface="Arial" panose="020B0604020202020204" pitchFamily="34" charset="0"/>
              <a:buChar char="•"/>
            </a:pPr>
            <a:r>
              <a:rPr lang="ru-Ru" sz="1400" b="0" i="0" u="none" baseline="0" dirty="0"/>
              <a:t>Градуировка: деления по ≤ 0,1 мл</a:t>
            </a:r>
          </a:p>
          <a:p>
            <a:pPr marL="287338" lvl="2" indent="-112713" algn="l" rtl="0">
              <a:spcBef>
                <a:spcPts val="600"/>
              </a:spcBef>
              <a:spcAft>
                <a:spcPts val="600"/>
              </a:spcAft>
              <a:buFont typeface="Arial" panose="020B0604020202020204" pitchFamily="34" charset="0"/>
              <a:buChar char="•"/>
            </a:pPr>
            <a:r>
              <a:rPr lang="ru-Ru" sz="1400" b="0" i="0" u="none" baseline="0" dirty="0"/>
              <a:t>Игла: 23G x 1” (0,60 x 25 мм) </a:t>
            </a:r>
            <a:endParaRPr lang="ru-Ru" sz="1400" dirty="0"/>
          </a:p>
          <a:p>
            <a:pPr marL="287338" lvl="2" indent="-112713" algn="l" rtl="0">
              <a:spcBef>
                <a:spcPts val="600"/>
              </a:spcBef>
              <a:spcAft>
                <a:spcPts val="600"/>
              </a:spcAft>
              <a:buFont typeface="Arial" panose="020B0604020202020204" pitchFamily="34" charset="0"/>
              <a:buChar char="•"/>
            </a:pPr>
            <a:r>
              <a:rPr lang="ru-Ru" sz="1400" b="0" i="0" u="none" baseline="0" dirty="0"/>
              <a:t>Предпочтительная комплектация упаковки: Игла и шприц в одной упаковке</a:t>
            </a:r>
          </a:p>
          <a:p>
            <a:pPr marL="287338" indent="-112713" algn="l" rtl="0">
              <a:spcBef>
                <a:spcPts val="600"/>
              </a:spcBef>
              <a:buFont typeface="Arial" panose="020B0604020202020204" pitchFamily="34" charset="0"/>
              <a:buChar char="•"/>
            </a:pPr>
            <a:r>
              <a:rPr lang="ru-Ru" sz="1400" b="0" i="0" u="none" baseline="0" dirty="0"/>
              <a:t>Приоритезация при выборе иглы:</a:t>
            </a:r>
            <a:endParaRPr lang="ru-Ru" sz="1400" dirty="0"/>
          </a:p>
          <a:p>
            <a:pPr marL="800100" lvl="1" indent="-342900" algn="l" rtl="0">
              <a:spcBef>
                <a:spcPts val="600"/>
              </a:spcBef>
              <a:buFont typeface="+mj-lt"/>
              <a:buAutoNum type="arabicPeriod"/>
            </a:pPr>
            <a:r>
              <a:rPr lang="ru-Ru" sz="1400" b="0" i="0" u="none" baseline="0" dirty="0"/>
              <a:t>Фиксированная игла</a:t>
            </a:r>
          </a:p>
          <a:p>
            <a:pPr marL="800100" lvl="1" indent="-342900" algn="l" rtl="0">
              <a:spcBef>
                <a:spcPts val="600"/>
              </a:spcBef>
              <a:buFont typeface="+mj-lt"/>
              <a:buAutoNum type="arabicPeriod"/>
            </a:pPr>
            <a:r>
              <a:rPr lang="ru-Ru" sz="1400" b="0" i="0" u="none" baseline="0" dirty="0"/>
              <a:t>Безопасная </a:t>
            </a:r>
            <a:r>
              <a:rPr lang="ru-Ru" sz="1400" b="0" i="0" u="none" baseline="0" dirty="0" err="1"/>
              <a:t>люэровская</a:t>
            </a:r>
            <a:r>
              <a:rPr lang="ru-Ru" sz="1400" b="0" i="0" u="none" baseline="0" dirty="0"/>
              <a:t> игла</a:t>
            </a:r>
          </a:p>
          <a:p>
            <a:pPr marL="800100" lvl="1" indent="-342900" algn="l" rtl="0">
              <a:spcBef>
                <a:spcPts val="600"/>
              </a:spcBef>
              <a:buFont typeface="+mj-lt"/>
              <a:buAutoNum type="arabicPeriod"/>
            </a:pPr>
            <a:r>
              <a:rPr lang="ru-Ru" sz="1400" b="0" i="0" u="none" baseline="0" dirty="0"/>
              <a:t>Стандартная </a:t>
            </a:r>
            <a:r>
              <a:rPr lang="ru-Ru" sz="1400" b="0" i="0" u="none" baseline="0" dirty="0" err="1"/>
              <a:t>люэровская</a:t>
            </a:r>
            <a:r>
              <a:rPr lang="ru-Ru" sz="1400" b="0" i="0" u="none" baseline="0" dirty="0"/>
              <a:t> игла</a:t>
            </a:r>
          </a:p>
          <a:p>
            <a:pPr algn="l" rtl="0">
              <a:spcBef>
                <a:spcPts val="300"/>
              </a:spcBef>
              <a:spcAft>
                <a:spcPts val="300"/>
              </a:spcAft>
              <a:buNone/>
            </a:pPr>
            <a:endParaRPr lang="ru-Ru" sz="1400" dirty="0"/>
          </a:p>
        </p:txBody>
      </p:sp>
    </p:spTree>
    <p:extLst>
      <p:ext uri="{BB962C8B-B14F-4D97-AF65-F5344CB8AC3E}">
        <p14:creationId xmlns:p14="http://schemas.microsoft.com/office/powerpoint/2010/main" val="1030091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ru-Ru" sz="2400" b="1" i="0" u="none" baseline="0"/>
              <a:t>Безопасное введение вакцины</a:t>
            </a:r>
          </a:p>
        </p:txBody>
      </p:sp>
      <p:sp>
        <p:nvSpPr>
          <p:cNvPr id="7" name="TextBox 6"/>
          <p:cNvSpPr txBox="1">
            <a:spLocks/>
          </p:cNvSpPr>
          <p:nvPr/>
        </p:nvSpPr>
        <p:spPr>
          <a:xfrm>
            <a:off x="521183" y="867702"/>
            <a:ext cx="5825744" cy="760959"/>
          </a:xfrm>
          <a:prstGeom prst="rect">
            <a:avLst/>
          </a:prstGeom>
          <a:solidFill>
            <a:schemeClr val="accent1"/>
          </a:solidFill>
          <a:ln w="6350">
            <a:solidFill>
              <a:srgbClr val="4D4D4D"/>
            </a:solidFill>
            <a:miter lim="800000"/>
          </a:ln>
        </p:spPr>
        <p:txBody>
          <a:bodyPr vert="horz" wrap="square" lIns="72000" tIns="72000" rIns="72000" bIns="72000" rtlCol="0" anchor="ctr">
            <a:noAutofit/>
          </a:bodyPr>
          <a:lstStyle/>
          <a:p>
            <a:pPr algn="l" rtl="0">
              <a:spcBef>
                <a:spcPts val="300"/>
              </a:spcBef>
              <a:spcAft>
                <a:spcPts val="300"/>
              </a:spcAft>
              <a:buClr>
                <a:srgbClr val="FFFFFF"/>
              </a:buClr>
              <a:buNone/>
            </a:pPr>
            <a:r>
              <a:rPr lang="ru-Ru" sz="1600" b="1" i="0" u="none" baseline="0">
                <a:solidFill>
                  <a:srgbClr val="FFFFFF"/>
                </a:solidFill>
              </a:rPr>
              <a:t>Вакцинацию следует проводить только при наличии условий для немедленного оказания медицинской помощи при анафилаксии.</a:t>
            </a:r>
          </a:p>
        </p:txBody>
      </p:sp>
      <p:sp>
        <p:nvSpPr>
          <p:cNvPr id="5" name="TextBox 4">
            <a:extLst>
              <a:ext uri="{FF2B5EF4-FFF2-40B4-BE49-F238E27FC236}">
                <a16:creationId xmlns:a16="http://schemas.microsoft.com/office/drawing/2014/main" id="{E48D1200-47F3-4DF2-B141-A4CA08DBC6B9}"/>
              </a:ext>
            </a:extLst>
          </p:cNvPr>
          <p:cNvSpPr txBox="1"/>
          <p:nvPr/>
        </p:nvSpPr>
        <p:spPr>
          <a:xfrm>
            <a:off x="10249468" y="5281682"/>
            <a:ext cx="68239" cy="163773"/>
          </a:xfrm>
          <a:prstGeom prst="rect">
            <a:avLst/>
          </a:prstGeom>
          <a:ln w="6350">
            <a:noFill/>
            <a:miter lim="800000"/>
          </a:ln>
        </p:spPr>
        <p:txBody>
          <a:bodyPr vert="horz" wrap="square" lIns="0" tIns="0" rIns="0" bIns="0" rtlCol="0">
            <a:noAutofit/>
          </a:bodyPr>
          <a:lstStyle/>
          <a:p>
            <a:pPr algn="l" rtl="0">
              <a:spcBef>
                <a:spcPts val="300"/>
              </a:spcBef>
              <a:spcAft>
                <a:spcPts val="300"/>
              </a:spcAft>
              <a:buNone/>
            </a:pPr>
            <a:r>
              <a:rPr lang="ru-Ru" sz="1600" b="0" i="0" u="none" baseline="0"/>
              <a:t>*</a:t>
            </a:r>
          </a:p>
        </p:txBody>
      </p:sp>
      <p:sp>
        <p:nvSpPr>
          <p:cNvPr id="6" name="TextBox 5">
            <a:extLst>
              <a:ext uri="{FF2B5EF4-FFF2-40B4-BE49-F238E27FC236}">
                <a16:creationId xmlns:a16="http://schemas.microsoft.com/office/drawing/2014/main" id="{A94711C5-1294-4B87-9DF4-06F578BE79A2}"/>
              </a:ext>
            </a:extLst>
          </p:cNvPr>
          <p:cNvSpPr txBox="1"/>
          <p:nvPr/>
        </p:nvSpPr>
        <p:spPr>
          <a:xfrm>
            <a:off x="6617182" y="6432442"/>
            <a:ext cx="1176604" cy="153888"/>
          </a:xfrm>
          <a:prstGeom prst="rect">
            <a:avLst/>
          </a:prstGeom>
          <a:ln w="6350">
            <a:noFill/>
            <a:miter lim="800000"/>
          </a:ln>
        </p:spPr>
        <p:txBody>
          <a:bodyPr vert="horz" wrap="none" lIns="0" tIns="0" rIns="0" bIns="0" rtlCol="0">
            <a:spAutoFit/>
          </a:bodyPr>
          <a:lstStyle/>
          <a:p>
            <a:pPr algn="l" rtl="0">
              <a:spcBef>
                <a:spcPts val="300"/>
              </a:spcBef>
              <a:spcAft>
                <a:spcPts val="300"/>
              </a:spcAft>
            </a:pPr>
            <a:r>
              <a:rPr lang="ru-Ru" sz="1000" b="0" i="0" u="none" baseline="0"/>
              <a:t>* Полиэтиленгликоль</a:t>
            </a:r>
          </a:p>
        </p:txBody>
      </p:sp>
      <p:sp>
        <p:nvSpPr>
          <p:cNvPr id="13" name="Subtitle 2">
            <a:extLst>
              <a:ext uri="{FF2B5EF4-FFF2-40B4-BE49-F238E27FC236}">
                <a16:creationId xmlns:a16="http://schemas.microsoft.com/office/drawing/2014/main" id="{037DF61A-E18E-4AD6-8FC0-86C5C6C68D2A}"/>
              </a:ext>
            </a:extLst>
          </p:cNvPr>
          <p:cNvSpPr txBox="1">
            <a:spLocks/>
          </p:cNvSpPr>
          <p:nvPr/>
        </p:nvSpPr>
        <p:spPr>
          <a:xfrm>
            <a:off x="521183" y="1782110"/>
            <a:ext cx="5825744" cy="316240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ru-Ru"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2738" indent="-312738" algn="l" rtl="0">
              <a:spcBef>
                <a:spcPts val="600"/>
              </a:spcBef>
              <a:buFont typeface="Segoe UI" panose="020B0502040204020203" pitchFamily="34" charset="0"/>
              <a:buNone/>
            </a:pPr>
            <a:r>
              <a:rPr lang="ru-Ru" sz="1400" b="0" i="0" u="none" baseline="0" dirty="0">
                <a:latin typeface="+mn-lt"/>
              </a:rPr>
              <a:t>1.	До, во время и после введения вакцины соблюдайте действующие санитарные и социальные противоэпидемические меры.</a:t>
            </a:r>
          </a:p>
          <a:p>
            <a:pPr marL="312738" indent="-312738" algn="l" rtl="0">
              <a:spcBef>
                <a:spcPts val="600"/>
              </a:spcBef>
              <a:buFont typeface="Segoe UI" panose="020B0502040204020203" pitchFamily="34" charset="0"/>
              <a:buNone/>
            </a:pPr>
            <a:r>
              <a:rPr lang="ru-Ru" sz="1400" b="0" i="0" u="none" baseline="0" dirty="0">
                <a:latin typeface="+mn-lt"/>
              </a:rPr>
              <a:t>2.	Встаньте сбоку от вакцинируемого.</a:t>
            </a:r>
          </a:p>
          <a:p>
            <a:pPr marL="312738" indent="-312738" algn="l" rtl="0">
              <a:spcBef>
                <a:spcPts val="600"/>
              </a:spcBef>
              <a:buFont typeface="Segoe UI" panose="020B0502040204020203" pitchFamily="34" charset="0"/>
              <a:buNone/>
            </a:pPr>
            <a:r>
              <a:rPr lang="ru-Ru" sz="1400" b="0" i="0" u="none" baseline="0" dirty="0">
                <a:latin typeface="+mn-lt"/>
              </a:rPr>
              <a:t>3.	Предусмотрите время для информирования вакцинируемого о вакцине и ответа на возможные вопросы.</a:t>
            </a:r>
          </a:p>
          <a:p>
            <a:pPr marL="312738" indent="-312738" algn="l" rtl="0">
              <a:spcBef>
                <a:spcPts val="600"/>
              </a:spcBef>
              <a:buFont typeface="Segoe UI" panose="020B0502040204020203" pitchFamily="34" charset="0"/>
              <a:buNone/>
            </a:pPr>
            <a:r>
              <a:rPr lang="ru-Ru" sz="1400" b="0" i="0" u="none" baseline="0" dirty="0">
                <a:latin typeface="+mn-lt"/>
              </a:rPr>
              <a:t>4.	Проверьте, нет ли у вакцинируемого противопоказаний или состояний, требующих особой предосторожности (см. диаграмму).</a:t>
            </a:r>
          </a:p>
          <a:p>
            <a:pPr marL="312738" indent="-312738" algn="l" rtl="0">
              <a:spcBef>
                <a:spcPts val="600"/>
              </a:spcBef>
              <a:buFont typeface="Segoe UI" panose="020B0502040204020203" pitchFamily="34" charset="0"/>
              <a:buNone/>
            </a:pPr>
            <a:r>
              <a:rPr lang="ru-Ru" sz="1400" b="0" i="0" u="none" baseline="0" dirty="0">
                <a:latin typeface="+mn-lt"/>
              </a:rPr>
              <a:t>5.	Убедитесь, что вакцинируемому удобно сидеть.</a:t>
            </a:r>
          </a:p>
          <a:p>
            <a:pPr marL="312738" indent="-312738" algn="l" rtl="0">
              <a:spcBef>
                <a:spcPts val="600"/>
              </a:spcBef>
              <a:buFont typeface="Segoe UI" panose="020B0502040204020203" pitchFamily="34" charset="0"/>
              <a:buNone/>
            </a:pPr>
            <a:r>
              <a:rPr lang="ru-Ru" sz="1400" b="0" i="0" u="none" baseline="0" dirty="0">
                <a:latin typeface="+mn-lt"/>
              </a:rPr>
              <a:t>6.	Введите подготовленную вакцину, следуя инструкции по выполнению внутримышечных инъекций.</a:t>
            </a:r>
          </a:p>
        </p:txBody>
      </p:sp>
      <p:sp>
        <p:nvSpPr>
          <p:cNvPr id="17" name="TextBox 16">
            <a:extLst>
              <a:ext uri="{FF2B5EF4-FFF2-40B4-BE49-F238E27FC236}">
                <a16:creationId xmlns:a16="http://schemas.microsoft.com/office/drawing/2014/main" id="{1C6CDB73-843C-460E-ACF2-272C504AFCB7}"/>
              </a:ext>
            </a:extLst>
          </p:cNvPr>
          <p:cNvSpPr txBox="1"/>
          <p:nvPr/>
        </p:nvSpPr>
        <p:spPr>
          <a:xfrm>
            <a:off x="513774" y="5184576"/>
            <a:ext cx="5912193" cy="1130291"/>
          </a:xfrm>
          <a:prstGeom prst="rect">
            <a:avLst/>
          </a:prstGeom>
          <a:solidFill>
            <a:srgbClr val="E6E6E6"/>
          </a:solidFill>
          <a:ln>
            <a:noFill/>
          </a:ln>
        </p:spPr>
        <p:txBody>
          <a:bodyPr vert="horz" wrap="square" lIns="72000" tIns="72000" rIns="72000" bIns="7200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b="0" i="0" u="none" baseline="0">
                <a:latin typeface="+mn-lt"/>
              </a:rPr>
              <a:t>Более подробную информацию вы найдете в </a:t>
            </a:r>
            <a:r>
              <a:rPr lang="ru-Ru" b="0" i="0" u="none" baseline="0">
                <a:latin typeface="+mn-lt"/>
                <a:hlinkClick r:id="rId4"/>
              </a:rPr>
              <a:t>Курсе обучения по проведению вакцинации от COVID-19 для медицинских работников — Модуль 3: Организация сеансов вакцинации от COVID-19. </a:t>
            </a:r>
            <a:endParaRPr lang="ru-Ru" dirty="0">
              <a:latin typeface="+mn-lt"/>
            </a:endParaRPr>
          </a:p>
        </p:txBody>
      </p:sp>
      <p:grpSp>
        <p:nvGrpSpPr>
          <p:cNvPr id="15" name="Group 14">
            <a:extLst>
              <a:ext uri="{FF2B5EF4-FFF2-40B4-BE49-F238E27FC236}">
                <a16:creationId xmlns:a16="http://schemas.microsoft.com/office/drawing/2014/main" id="{044477A7-CEEB-461E-9628-3ACAE68B1C44}"/>
              </a:ext>
            </a:extLst>
          </p:cNvPr>
          <p:cNvGrpSpPr/>
          <p:nvPr/>
        </p:nvGrpSpPr>
        <p:grpSpPr>
          <a:xfrm>
            <a:off x="11541436" y="6348749"/>
            <a:ext cx="417306" cy="417306"/>
            <a:chOff x="11541436" y="6348749"/>
            <a:chExt cx="417306" cy="417306"/>
          </a:xfrm>
        </p:grpSpPr>
        <p:sp>
          <p:nvSpPr>
            <p:cNvPr id="19" name="Oval 18">
              <a:extLst>
                <a:ext uri="{FF2B5EF4-FFF2-40B4-BE49-F238E27FC236}">
                  <a16:creationId xmlns:a16="http://schemas.microsoft.com/office/drawing/2014/main" id="{2A95354C-5F12-4DAA-A49A-BF3715F500D1}"/>
                </a:ext>
              </a:extLst>
            </p:cNvPr>
            <p:cNvSpPr/>
            <p:nvPr/>
          </p:nvSpPr>
          <p:spPr>
            <a:xfrm>
              <a:off x="11541436" y="6348749"/>
              <a:ext cx="417306" cy="417306"/>
            </a:xfrm>
            <a:prstGeom prst="ellipse">
              <a:avLst/>
            </a:prstGeom>
            <a:solidFill>
              <a:srgbClr val="F4F4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b="0" i="0" dirty="0">
                <a:latin typeface="Arial" panose="020B0604020202020204" pitchFamily="34" charset="0"/>
                <a:cs typeface="Arial" panose="020B0604020202020204" pitchFamily="34" charset="0"/>
                <a:sym typeface="Arial" panose="020B0604020202020204" pitchFamily="34" charset="0"/>
              </a:endParaRPr>
            </a:p>
          </p:txBody>
        </p:sp>
        <p:sp>
          <p:nvSpPr>
            <p:cNvPr id="18" name="Slide Number">
              <a:extLst>
                <a:ext uri="{FF2B5EF4-FFF2-40B4-BE49-F238E27FC236}">
                  <a16:creationId xmlns:a16="http://schemas.microsoft.com/office/drawing/2014/main" id="{806C7D2D-6268-4F77-ADF6-D30E9F3D7D21}"/>
                </a:ext>
              </a:extLst>
            </p:cNvPr>
            <p:cNvSpPr>
              <a:spLocks noChangeArrowheads="1"/>
            </p:cNvSpPr>
            <p:nvPr>
              <p:custDataLst>
                <p:tags r:id="rId1"/>
              </p:custDataLst>
            </p:nvPr>
          </p:nvSpPr>
          <p:spPr bwMode="black">
            <a:xfrm>
              <a:off x="11587339" y="6488153"/>
              <a:ext cx="325501" cy="138499"/>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sz="900" b="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ctr" defTabSz="610744" fontAlgn="auto">
                  <a:spcBef>
                    <a:spcPts val="0"/>
                  </a:spcBef>
                  <a:spcAft>
                    <a:spcPts val="0"/>
                  </a:spcAft>
                  <a:defRPr/>
                </a:pPr>
                <a:t>22</a:t>
              </a:fld>
              <a:endParaRPr lang="ru-Ru"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16" name="TextBox 15">
            <a:extLst>
              <a:ext uri="{FF2B5EF4-FFF2-40B4-BE49-F238E27FC236}">
                <a16:creationId xmlns:a16="http://schemas.microsoft.com/office/drawing/2014/main" id="{A94711C5-1294-4B87-9DF4-06F578BE79A2}"/>
              </a:ext>
            </a:extLst>
          </p:cNvPr>
          <p:cNvSpPr txBox="1"/>
          <p:nvPr/>
        </p:nvSpPr>
        <p:spPr>
          <a:xfrm>
            <a:off x="9711048" y="4876799"/>
            <a:ext cx="45719" cy="307777"/>
          </a:xfrm>
          <a:prstGeom prst="rect">
            <a:avLst/>
          </a:prstGeom>
          <a:ln w="6350">
            <a:noFill/>
            <a:miter lim="800000"/>
          </a:ln>
        </p:spPr>
        <p:txBody>
          <a:bodyPr vert="horz" wrap="square" lIns="0" tIns="0" rIns="0" bIns="0" rtlCol="0">
            <a:spAutoFit/>
          </a:bodyPr>
          <a:lstStyle/>
          <a:p>
            <a:pPr algn="l" rtl="0">
              <a:spcBef>
                <a:spcPts val="300"/>
              </a:spcBef>
              <a:spcAft>
                <a:spcPts val="300"/>
              </a:spcAft>
            </a:pPr>
            <a:r>
              <a:rPr lang="ru-Ru" sz="1000" b="0" i="0" u="none" baseline="0"/>
              <a:t>* </a:t>
            </a:r>
          </a:p>
        </p:txBody>
      </p:sp>
      <p:pic>
        <p:nvPicPr>
          <p:cNvPr id="14" name="Picture 13">
            <a:extLst>
              <a:ext uri="{FF2B5EF4-FFF2-40B4-BE49-F238E27FC236}">
                <a16:creationId xmlns:a16="http://schemas.microsoft.com/office/drawing/2014/main" id="{C9BCEC5B-74E3-49F9-97E7-5A7695359D1E}"/>
              </a:ext>
            </a:extLst>
          </p:cNvPr>
          <p:cNvPicPr>
            <a:picLocks noChangeAspect="1"/>
          </p:cNvPicPr>
          <p:nvPr/>
        </p:nvPicPr>
        <p:blipFill>
          <a:blip r:embed="rId5"/>
          <a:stretch>
            <a:fillRect/>
          </a:stretch>
        </p:blipFill>
        <p:spPr>
          <a:xfrm>
            <a:off x="6617182" y="0"/>
            <a:ext cx="5522148" cy="629303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80" y="104377"/>
            <a:ext cx="12192000" cy="545638"/>
          </a:xfrm>
        </p:spPr>
        <p:txBody>
          <a:bodyPr vert="horz" wrap="square" lIns="0" tIns="0" rIns="0" bIns="0" rtlCol="0" anchor="t" anchorCtr="0">
            <a:noAutofit/>
          </a:bodyPr>
          <a:lstStyle/>
          <a:p>
            <a:pPr algn="l" rtl="0"/>
            <a:r>
              <a:rPr lang="ru-Ru" sz="2400" b="1" i="0" u="none" baseline="0" dirty="0"/>
              <a:t>Оказание помощи при анафилаксии</a:t>
            </a:r>
          </a:p>
        </p:txBody>
      </p:sp>
      <p:sp>
        <p:nvSpPr>
          <p:cNvPr id="3" name="Subtitle 2"/>
          <p:cNvSpPr>
            <a:spLocks noGrp="1"/>
          </p:cNvSpPr>
          <p:nvPr>
            <p:ph type="subTitle" idx="1"/>
          </p:nvPr>
        </p:nvSpPr>
        <p:spPr>
          <a:xfrm>
            <a:off x="356880" y="650015"/>
            <a:ext cx="11478239" cy="5875810"/>
          </a:xfrm>
        </p:spPr>
        <p:txBody>
          <a:bodyPr/>
          <a:lstStyle/>
          <a:p>
            <a:pPr algn="l" rtl="0">
              <a:buFont typeface="Arial" pitchFamily="34" charset="0"/>
              <a:buChar char="•"/>
            </a:pPr>
            <a:r>
              <a:rPr lang="ru-Ru" sz="1400" b="0" i="0" u="none" baseline="0" dirty="0"/>
              <a:t> Имеются сообщения о случаях анафилактических реакций после введения данной вакцины вне рамок клинических испытаний. </a:t>
            </a:r>
          </a:p>
          <a:p>
            <a:pPr algn="l" rtl="0">
              <a:buFont typeface="Arial" pitchFamily="34" charset="0"/>
              <a:buChar char="•"/>
            </a:pPr>
            <a:r>
              <a:rPr lang="ru-Ru" sz="1400" b="0" i="0" u="none" baseline="0" dirty="0"/>
              <a:t> Анафилаксия относится к числу редких, но потенциально опасных для жизни реакций. Правильный диагноз и оказание экстренной помощи имеют большое значение.</a:t>
            </a:r>
          </a:p>
          <a:p>
            <a:pPr algn="l" rtl="0">
              <a:buNone/>
            </a:pPr>
            <a:r>
              <a:rPr lang="ru-Ru" sz="1400" b="1" i="0" u="none" baseline="0" dirty="0"/>
              <a:t>Важные моменты при оказании экстренной помощи:</a:t>
            </a:r>
          </a:p>
          <a:p>
            <a:pPr algn="l" rtl="0">
              <a:buFont typeface="Arial" pitchFamily="34" charset="0"/>
              <a:buChar char="•"/>
            </a:pPr>
            <a:r>
              <a:rPr lang="ru-Ru" sz="1400" b="0" i="0" u="none" baseline="0" dirty="0"/>
              <a:t> Положите пациента горизонтально на спину, слегка приподняв ему ноги (лежачее положение).</a:t>
            </a:r>
          </a:p>
          <a:p>
            <a:pPr algn="l" rtl="0">
              <a:buFont typeface="Arial" pitchFamily="34" charset="0"/>
              <a:buChar char="•"/>
            </a:pPr>
            <a:r>
              <a:rPr lang="ru-Ru" sz="1400" b="0" i="0" u="none" baseline="0" dirty="0"/>
              <a:t> Если пациент потерял сознание, положите его набок, чтобы дыхательные пути были свободны.</a:t>
            </a:r>
          </a:p>
          <a:p>
            <a:pPr algn="l" rtl="0">
              <a:buFont typeface="Arial" pitchFamily="34" charset="0"/>
              <a:buChar char="•"/>
            </a:pPr>
            <a:r>
              <a:rPr lang="ru-Ru" sz="1400" b="0" i="0" u="none" baseline="0" dirty="0"/>
              <a:t> Вводите адреналин внутримышечно в дельтовидную мышцу плеча, противоположную той, в которую вводилась вакцина, или в верхнюю боковую часть бедра (дозировка и периодичность указаны в приведенной ниже таблице).</a:t>
            </a:r>
          </a:p>
          <a:p>
            <a:pPr algn="l" rtl="0">
              <a:buFont typeface="Arial" pitchFamily="34" charset="0"/>
              <a:buChar char="•"/>
            </a:pPr>
            <a:endParaRPr lang="ru-Ru" sz="1400" dirty="0"/>
          </a:p>
          <a:p>
            <a:pPr algn="l" rtl="0">
              <a:buFont typeface="Arial" pitchFamily="34" charset="0"/>
              <a:buChar char="•"/>
            </a:pPr>
            <a:endParaRPr lang="ru-Ru" sz="1400" dirty="0"/>
          </a:p>
          <a:p>
            <a:pPr algn="l" rtl="0">
              <a:buFont typeface="Arial" pitchFamily="34" charset="0"/>
              <a:buChar char="•"/>
            </a:pPr>
            <a:endParaRPr lang="ru-Ru" sz="1400" dirty="0"/>
          </a:p>
          <a:p>
            <a:pPr algn="l" rtl="0">
              <a:buFont typeface="Arial" pitchFamily="34" charset="0"/>
              <a:buChar char="•"/>
            </a:pPr>
            <a:endParaRPr lang="ru-Ru" sz="1400" dirty="0"/>
          </a:p>
          <a:p>
            <a:pPr algn="l" rtl="0">
              <a:buNone/>
            </a:pPr>
            <a:endParaRPr lang="ru-Ru" sz="1400" dirty="0"/>
          </a:p>
          <a:p>
            <a:pPr algn="l" rtl="0">
              <a:buNone/>
            </a:pPr>
            <a:endParaRPr lang="ru-Ru" sz="1400" dirty="0"/>
          </a:p>
          <a:p>
            <a:pPr algn="l" rtl="0">
              <a:buNone/>
            </a:pPr>
            <a:endParaRPr lang="ru-Ru" sz="1400" dirty="0"/>
          </a:p>
          <a:p>
            <a:pPr algn="l" rtl="0">
              <a:buNone/>
            </a:pPr>
            <a:endParaRPr lang="ru-Ru" sz="1400" dirty="0"/>
          </a:p>
          <a:p>
            <a:pPr algn="l" rtl="0">
              <a:buFont typeface="Arial" pitchFamily="34" charset="0"/>
              <a:buChar char="•"/>
            </a:pPr>
            <a:r>
              <a:rPr lang="ru-Ru" sz="1400" b="0" i="0" u="none" baseline="0" dirty="0"/>
              <a:t> Вызовите специалистов/бригаду скорой помощи и не в коем случае не оставляйте пациента одного до их прибытия.</a:t>
            </a:r>
          </a:p>
          <a:p>
            <a:pPr algn="l" rtl="0">
              <a:buFont typeface="Arial" pitchFamily="34" charset="0"/>
              <a:buChar char="•"/>
            </a:pPr>
            <a:r>
              <a:rPr lang="ru-Ru" sz="1400" b="0" i="0" u="none" baseline="0" dirty="0"/>
              <a:t> Проинформируйте соответствующее контактное лицо о случае ПППИ по телефону и заполните форму уведомления по ПППИ в связи с вакцинацией от COVID-19, сообщив необходимые подробности. </a:t>
            </a:r>
          </a:p>
        </p:txBody>
      </p:sp>
      <p:sp>
        <p:nvSpPr>
          <p:cNvPr id="6" name="TextBox 5"/>
          <p:cNvSpPr txBox="1"/>
          <p:nvPr/>
        </p:nvSpPr>
        <p:spPr>
          <a:xfrm>
            <a:off x="256416" y="5998483"/>
            <a:ext cx="11345779" cy="332175"/>
          </a:xfrm>
          <a:prstGeom prst="rect">
            <a:avLst/>
          </a:prstGeom>
          <a:ln w="6350">
            <a:noFill/>
            <a:miter lim="800000"/>
          </a:ln>
        </p:spPr>
        <p:txBody>
          <a:bodyPr vert="horz" wrap="none" lIns="0" tIns="0" rIns="0" bIns="0" rtlCol="0">
            <a:noAutofit/>
          </a:bodyPr>
          <a:lstStyle/>
          <a:p>
            <a:pPr algn="l" rtl="0">
              <a:spcAft>
                <a:spcPts val="300"/>
              </a:spcAft>
              <a:buNone/>
            </a:pPr>
            <a:r>
              <a:rPr lang="ru-Ru" sz="1400" b="0" i="0" u="none" baseline="0" dirty="0"/>
              <a:t>Более подробная информация о протоколе лечения анафилаксии имеется по ссылке: </a:t>
            </a:r>
            <a:r>
              <a:rPr lang="ru-Ru" sz="1400" b="0" i="0" u="none" baseline="0" dirty="0">
                <a:hlinkClick r:id="rId2"/>
              </a:rPr>
              <a:t>https://www.who.int/publications/i/item/9789241511254</a:t>
            </a:r>
            <a:r>
              <a:rPr lang="ru-Ru" sz="1400" b="0" i="0" u="none" baseline="0" dirty="0"/>
              <a:t>. </a:t>
            </a:r>
          </a:p>
        </p:txBody>
      </p:sp>
      <p:pic>
        <p:nvPicPr>
          <p:cNvPr id="7" name="Picture 6">
            <a:extLst>
              <a:ext uri="{FF2B5EF4-FFF2-40B4-BE49-F238E27FC236}">
                <a16:creationId xmlns:a16="http://schemas.microsoft.com/office/drawing/2014/main" id="{56C7F9A4-FD41-4557-806B-A5D13288A5E8}"/>
              </a:ext>
            </a:extLst>
          </p:cNvPr>
          <p:cNvPicPr>
            <a:picLocks noChangeAspect="1"/>
          </p:cNvPicPr>
          <p:nvPr/>
        </p:nvPicPr>
        <p:blipFill>
          <a:blip r:embed="rId3"/>
          <a:stretch>
            <a:fillRect/>
          </a:stretch>
        </p:blipFill>
        <p:spPr>
          <a:xfrm>
            <a:off x="502241" y="2849231"/>
            <a:ext cx="5495888" cy="26036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FBD99076-E0BA-42CF-AE7D-C57B7585F04A}"/>
              </a:ext>
            </a:extLst>
          </p:cNvPr>
          <p:cNvSpPr/>
          <p:nvPr/>
        </p:nvSpPr>
        <p:spPr>
          <a:xfrm>
            <a:off x="3393440" y="0"/>
            <a:ext cx="87985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sp>
        <p:nvSpPr>
          <p:cNvPr id="14" name="Title 13">
            <a:extLst>
              <a:ext uri="{FF2B5EF4-FFF2-40B4-BE49-F238E27FC236}">
                <a16:creationId xmlns:a16="http://schemas.microsoft.com/office/drawing/2014/main" id="{AD15552C-193C-4C5A-83D2-6568E07B12F7}"/>
              </a:ext>
            </a:extLst>
          </p:cNvPr>
          <p:cNvSpPr>
            <a:spLocks noGrp="1"/>
          </p:cNvSpPr>
          <p:nvPr>
            <p:ph type="title"/>
          </p:nvPr>
        </p:nvSpPr>
        <p:spPr>
          <a:xfrm>
            <a:off x="604534" y="819316"/>
            <a:ext cx="2514600" cy="769441"/>
          </a:xfrm>
        </p:spPr>
        <p:txBody>
          <a:bodyPr/>
          <a:lstStyle/>
          <a:p>
            <a:pPr algn="l" rtl="0"/>
            <a:r>
              <a:rPr lang="ru-Ru" b="1" i="0" u="none" baseline="0" dirty="0"/>
              <a:t>После вакцинации</a:t>
            </a:r>
          </a:p>
        </p:txBody>
      </p:sp>
      <p:sp>
        <p:nvSpPr>
          <p:cNvPr id="8" name="Subtitle 2">
            <a:extLst>
              <a:ext uri="{FF2B5EF4-FFF2-40B4-BE49-F238E27FC236}">
                <a16:creationId xmlns:a16="http://schemas.microsoft.com/office/drawing/2014/main" id="{C64F4CFF-EB9B-40AA-BC68-80EA1F1B50F2}"/>
              </a:ext>
            </a:extLst>
          </p:cNvPr>
          <p:cNvSpPr txBox="1">
            <a:spLocks/>
          </p:cNvSpPr>
          <p:nvPr/>
        </p:nvSpPr>
        <p:spPr>
          <a:xfrm>
            <a:off x="3767600" y="534855"/>
            <a:ext cx="7892578" cy="5840060"/>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ru-Ru"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57188" indent="-357188" algn="l" rtl="0">
              <a:spcBef>
                <a:spcPts val="600"/>
              </a:spcBef>
              <a:buAutoNum type="arabicPeriod"/>
            </a:pPr>
            <a:r>
              <a:rPr lang="ru-Ru" b="0" i="0" u="none" baseline="0" dirty="0"/>
              <a:t>Сразу же поместите иглу и шприц в контейнер безопасности, не надевая на иглу колпачок. Выбросьте пустой флакон от вакцины и другие отходы вакцинации в отдельный контейнер или мешок для отходов.</a:t>
            </a:r>
          </a:p>
          <a:p>
            <a:pPr marL="357188" indent="-357188" algn="l" rtl="0">
              <a:spcBef>
                <a:spcPts val="600"/>
              </a:spcBef>
              <a:buAutoNum type="arabicPeriod"/>
            </a:pPr>
            <a:r>
              <a:rPr lang="ru-Ru" b="0" i="0" u="none" baseline="0" dirty="0"/>
              <a:t>Сделайте запись о вакцинации в карте вакцинации пациента и в журнале регистрации медучреждения.</a:t>
            </a:r>
          </a:p>
          <a:p>
            <a:pPr marL="357188" indent="-357188" algn="l" rtl="0">
              <a:spcBef>
                <a:spcPts val="600"/>
              </a:spcBef>
              <a:buNone/>
            </a:pPr>
            <a:r>
              <a:rPr lang="ru-Ru" b="0" i="0" u="none" baseline="0" dirty="0"/>
              <a:t>3.	Проинформируйте вакцинированного о возможных поствакцинальных симптомах (см. слайд 17: Информация о безопасности).</a:t>
            </a:r>
          </a:p>
          <a:p>
            <a:pPr marL="357188" indent="-357188" algn="l" rtl="0">
              <a:spcBef>
                <a:spcPts val="600"/>
              </a:spcBef>
              <a:buNone/>
            </a:pPr>
            <a:r>
              <a:rPr lang="ru-Ru" b="0" i="0" u="none" baseline="0" dirty="0"/>
              <a:t>4.	Убедитесь, что вакцинированный удобно сидит, и обеспечьте за ним пост-вакцинальное наблюдение на протяжении как минимум 15 минут. </a:t>
            </a:r>
            <a:r>
              <a:rPr lang="ru-Ru" b="1" i="0" u="none" baseline="0" dirty="0"/>
              <a:t>За лицами, у которых в анамнезе имеются аллергические реакции, необходимо установить наблюдение на протяжении как минимум 30 минут после введения вакцины.</a:t>
            </a:r>
          </a:p>
          <a:p>
            <a:pPr marL="357188" indent="-357188" algn="l" rtl="0">
              <a:spcBef>
                <a:spcPts val="600"/>
              </a:spcBef>
              <a:buNone/>
            </a:pPr>
            <a:r>
              <a:rPr lang="ru-Ru" b="0" i="0" u="none" baseline="0" dirty="0"/>
              <a:t>5.	Сообщите вакцинированному, что он/она при необходимости может принять жаропонижающий или болеутоляющий препарат для снятия соответствующих возможных симптомов.</a:t>
            </a:r>
          </a:p>
          <a:p>
            <a:pPr marL="357188" indent="-357188" algn="l" rtl="0">
              <a:spcBef>
                <a:spcPts val="600"/>
              </a:spcBef>
              <a:buNone/>
            </a:pPr>
            <a:r>
              <a:rPr lang="ru-Ru" b="0" i="0" u="none" baseline="0" dirty="0"/>
              <a:t>6.	После введения первой дозы вакцины от COVID-19 Pfizer-BioNTech посоветуйте вакцинируемому провести полную серию вакцинации и назначьте время второй прививки.</a:t>
            </a:r>
          </a:p>
        </p:txBody>
      </p:sp>
      <p:grpSp>
        <p:nvGrpSpPr>
          <p:cNvPr id="12" name="CustomIcon">
            <a:extLst>
              <a:ext uri="{FF2B5EF4-FFF2-40B4-BE49-F238E27FC236}">
                <a16:creationId xmlns:a16="http://schemas.microsoft.com/office/drawing/2014/main" id="{9D5F20DD-FD36-4F3F-86C7-5C6C1C4E242A}"/>
              </a:ext>
            </a:extLst>
          </p:cNvPr>
          <p:cNvGrpSpPr>
            <a:grpSpLocks noChangeAspect="1"/>
          </p:cNvGrpSpPr>
          <p:nvPr>
            <p:custDataLst>
              <p:tags r:id="rId1"/>
            </p:custDataLst>
          </p:nvPr>
        </p:nvGrpSpPr>
        <p:grpSpPr>
          <a:xfrm>
            <a:off x="1028951" y="2051919"/>
            <a:ext cx="1019810" cy="1019810"/>
            <a:chOff x="-200025" y="-207010"/>
            <a:chExt cx="1019810" cy="1019810"/>
          </a:xfrm>
        </p:grpSpPr>
        <p:sp>
          <p:nvSpPr>
            <p:cNvPr id="4" name="Oval 3">
              <a:extLst>
                <a:ext uri="{FF2B5EF4-FFF2-40B4-BE49-F238E27FC236}">
                  <a16:creationId xmlns:a16="http://schemas.microsoft.com/office/drawing/2014/main" id="{83004577-2023-4E15-9F88-C621F0D422C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err="1">
                <a:solidFill>
                  <a:schemeClr val="bg1"/>
                </a:solidFill>
              </a:endParaRPr>
            </a:p>
          </p:txBody>
        </p:sp>
        <p:pic>
          <p:nvPicPr>
            <p:cNvPr id="10" name="Graphic 9">
              <a:extLst>
                <a:ext uri="{FF2B5EF4-FFF2-40B4-BE49-F238E27FC236}">
                  <a16:creationId xmlns:a16="http://schemas.microsoft.com/office/drawing/2014/main" id="{A5521622-A237-47CB-8DF7-0EB6582859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061615" y="2331560"/>
            <a:ext cx="6966994" cy="492443"/>
          </a:xfrm>
          <a:prstGeom prst="rect">
            <a:avLst/>
          </a:prstGeom>
        </p:spPr>
        <p:txBody>
          <a:bodyPr vert="horz" wrap="square" lIns="0" tIns="0" rIns="0" bIns="0" rtlCol="0" anchor="t" anchorCtr="0">
            <a:spAutoFit/>
          </a:bodyPr>
          <a:lstStyle>
            <a:defPPr>
              <a:defRPr lang="ru-Ru"/>
            </a:defPPr>
            <a:lvl1pPr marL="479425" indent="-479425">
              <a:lnSpc>
                <a:spcPct val="100000"/>
              </a:lnSpc>
              <a:spcBef>
                <a:spcPct val="0"/>
              </a:spcBef>
              <a:buNone/>
              <a:defRPr sz="3200" b="1" spc="0" baseline="0">
                <a:ln w="6350" cap="flat">
                  <a:noFill/>
                  <a:miter lim="800000"/>
                </a:ln>
                <a:solidFill>
                  <a:schemeClr val="accent1"/>
                </a:solidFill>
                <a:latin typeface="Arial" panose="020B0604020202020204" pitchFamily="34" charset="0"/>
                <a:ea typeface="+mj-ea"/>
                <a:cs typeface="Arial" panose="020B0604020202020204" pitchFamily="34" charset="0"/>
              </a:defRPr>
            </a:lvl1pPr>
          </a:lstStyle>
          <a:p>
            <a:pPr algn="l" rtl="0"/>
            <a:r>
              <a:rPr lang="ru-Ru" b="1" i="0" u="none" baseline="0"/>
              <a:t>4.</a:t>
            </a:r>
            <a:r>
              <a:rPr lang="ru-Ru" b="0" i="0" u="none" baseline="0"/>
              <a:t>	</a:t>
            </a:r>
            <a:r>
              <a:rPr lang="ru-Ru" b="1" i="0" u="none" baseline="0"/>
              <a:t>Возмещение ущерба и ответственность</a:t>
            </a:r>
          </a:p>
        </p:txBody>
      </p:sp>
    </p:spTree>
    <p:extLst>
      <p:ext uri="{BB962C8B-B14F-4D97-AF65-F5344CB8AC3E}">
        <p14:creationId xmlns:p14="http://schemas.microsoft.com/office/powerpoint/2010/main" val="878960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7387E9DC-B025-462D-B453-79349D179BC4}"/>
              </a:ext>
            </a:extLst>
          </p:cNvPr>
          <p:cNvSpPr txBox="1">
            <a:spLocks/>
          </p:cNvSpPr>
          <p:nvPr/>
        </p:nvSpPr>
        <p:spPr>
          <a:xfrm>
            <a:off x="470515" y="1131074"/>
            <a:ext cx="11082528" cy="3724096"/>
          </a:xfrm>
          <a:prstGeom prst="rect">
            <a:avLst/>
          </a:prstGeom>
        </p:spPr>
        <p:txBody>
          <a:bodyPr vert="horz" wrap="square" lIns="0" tIns="0" rIns="0" bIns="0" rtlCol="0">
            <a:spAutoFit/>
          </a:bodyPr>
          <a:lstStyle>
            <a:defPPr>
              <a:defRPr lang="ru-Ru"/>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lgn="l" rtl="0">
              <a:spcBef>
                <a:spcPts val="1200"/>
              </a:spcBef>
              <a:spcAft>
                <a:spcPts val="0"/>
              </a:spcAft>
            </a:pPr>
            <a:r>
              <a:rPr lang="ru-Ru" b="0" i="0" u="none" baseline="0"/>
              <a:t>Как сообщалось ранее, каждая из 92 стран с низким и средним уровнем дохода, получающая вакцины в рамках системы AMC — предварительных обязательств по закупкам («Группа AMC 92»), должна будет взять на себя обязательства по возмещению ущерба, подписав Типовое соглашение о гарантии возмещения ущерба («Соглашение») с соответствующими производителями вакцин.</a:t>
            </a:r>
          </a:p>
          <a:p>
            <a:pPr lvl="1" algn="l" rtl="0">
              <a:spcBef>
                <a:spcPts val="1200"/>
              </a:spcBef>
              <a:spcAft>
                <a:spcPts val="0"/>
              </a:spcAft>
            </a:pPr>
            <a:r>
              <a:rPr lang="ru-Ru" b="0" i="0" u="none" baseline="0"/>
              <a:t>Соглашение между каждой страной и компанией Pfizer должно быть подписано и вступить в силу до начала поставок вакцин.</a:t>
            </a:r>
          </a:p>
          <a:p>
            <a:pPr lvl="1" algn="l" rtl="0">
              <a:spcBef>
                <a:spcPts val="1200"/>
              </a:spcBef>
              <a:spcAft>
                <a:spcPts val="0"/>
              </a:spcAft>
            </a:pPr>
            <a:r>
              <a:rPr lang="ru-Ru" b="0" i="0" u="none" baseline="0"/>
              <a:t>Каждой стране будет оказана поддержка в окончательной доработке текста Соглашения и в установлении контакта с компанией Pfizer для его подписания.</a:t>
            </a:r>
          </a:p>
          <a:p>
            <a:pPr lvl="1" algn="l" rtl="0">
              <a:spcBef>
                <a:spcPts val="1200"/>
              </a:spcBef>
              <a:spcAft>
                <a:spcPts val="0"/>
              </a:spcAft>
            </a:pPr>
            <a:r>
              <a:rPr lang="ru-Ru" b="0" i="0" u="none" baseline="0"/>
              <a:t>Важно, чтобы каждая страна как можно скорее начала необходимый процесс подготовки к заключению Соглашения, включая внесение любых необходимых законодательных или нормативных изменений, которые обсуждались в ходе проведенных со странами консультаций.</a:t>
            </a:r>
          </a:p>
          <a:p>
            <a:pPr lvl="1" algn="l" rtl="0">
              <a:spcBef>
                <a:spcPts val="1200"/>
              </a:spcBef>
              <a:spcAft>
                <a:spcPts val="0"/>
              </a:spcAft>
            </a:pPr>
            <a:r>
              <a:rPr lang="ru-Ru" b="0" i="0" u="none" baseline="0"/>
              <a:t>Группы страновой поддержки Гави будут первым контактным лицом по вопросам, связанным с процессом подписания Соглашения.</a:t>
            </a:r>
          </a:p>
          <a:p>
            <a:pPr lvl="1" algn="l" rtl="0">
              <a:spcBef>
                <a:spcPts val="1200"/>
              </a:spcBef>
              <a:spcAft>
                <a:spcPts val="0"/>
              </a:spcAft>
            </a:pPr>
            <a:r>
              <a:rPr lang="ru-Ru" b="0" i="0" u="none" baseline="0"/>
              <a:t>Действие положений Соглашения и Глобальной программы выплаты компенсаций без признания вины, реализуемой ВОЗ, будет распространяться на вакцины, поставляемые странам Группы AMC 92 через Механизм COVAX.</a:t>
            </a:r>
            <a:endParaRPr lang="ru-Ru" strike="sngStrike" dirty="0">
              <a:highlight>
                <a:srgbClr val="FFFF00"/>
              </a:highlight>
            </a:endParaRPr>
          </a:p>
        </p:txBody>
      </p:sp>
      <p:sp>
        <p:nvSpPr>
          <p:cNvPr id="12" name="Title 11">
            <a:extLst>
              <a:ext uri="{FF2B5EF4-FFF2-40B4-BE49-F238E27FC236}">
                <a16:creationId xmlns:a16="http://schemas.microsoft.com/office/drawing/2014/main" id="{09CB079A-57C8-4EAC-BF74-57848D29BE2C}"/>
              </a:ext>
            </a:extLst>
          </p:cNvPr>
          <p:cNvSpPr>
            <a:spLocks noGrp="1"/>
          </p:cNvSpPr>
          <p:nvPr>
            <p:ph type="title"/>
          </p:nvPr>
        </p:nvSpPr>
        <p:spPr>
          <a:xfrm>
            <a:off x="470515" y="328623"/>
            <a:ext cx="11082528" cy="369332"/>
          </a:xfrm>
        </p:spPr>
        <p:txBody>
          <a:bodyPr/>
          <a:lstStyle/>
          <a:p>
            <a:pPr algn="l" rtl="0"/>
            <a:r>
              <a:rPr lang="ru-Ru" sz="2400" b="1" i="0" u="none" baseline="0"/>
              <a:t>Возмещение ущерба и ответственность</a:t>
            </a:r>
          </a:p>
        </p:txBody>
      </p:sp>
    </p:spTree>
    <p:extLst>
      <p:ext uri="{BB962C8B-B14F-4D97-AF65-F5344CB8AC3E}">
        <p14:creationId xmlns:p14="http://schemas.microsoft.com/office/powerpoint/2010/main" val="2286166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CB273B23-DEC4-4EF9-B442-C46506C23EA3}"/>
              </a:ext>
            </a:extLst>
          </p:cNvPr>
          <p:cNvSpPr txBox="1">
            <a:spLocks/>
          </p:cNvSpPr>
          <p:nvPr/>
        </p:nvSpPr>
        <p:spPr>
          <a:xfrm>
            <a:off x="554736" y="1045197"/>
            <a:ext cx="11082528" cy="4062651"/>
          </a:xfrm>
          <a:prstGeom prst="rect">
            <a:avLst/>
          </a:prstGeom>
        </p:spPr>
        <p:txBody>
          <a:bodyPr vert="horz" wrap="square" lIns="0" tIns="0" rIns="0" bIns="0" rtlCol="0">
            <a:spAutoFit/>
          </a:bodyPr>
          <a:lstStyle>
            <a:defPPr>
              <a:defRPr lang="ru-Ru"/>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ts val="1200"/>
              </a:spcBef>
              <a:spcAft>
                <a:spcPts val="0"/>
              </a:spcAft>
            </a:pPr>
            <a:r>
              <a:rPr lang="ru-Ru" sz="1800" b="0" i="0" u="none" baseline="0"/>
              <a:t>Программа выплаты компенсаций без признания вины в рамках Механизма COVAX («Программа») была разработана для стран, отвечающих критериям участия в системе AMC. Ее целью является обеспечение </a:t>
            </a:r>
            <a:r>
              <a:rPr lang="ru-Ru" sz="1800" b="1" i="0" u="none" baseline="0"/>
              <a:t>выплаты единовременной денежной компенсации без признания вины для полного и окончательного урегулирования любых претензий </a:t>
            </a:r>
            <a:r>
              <a:rPr lang="ru-Ru" sz="1800" b="0" i="0" u="none" baseline="0"/>
              <a:t>лицам, у которых развилось </a:t>
            </a:r>
            <a:r>
              <a:rPr lang="ru-Ru" sz="1800" b="1" i="0" u="none" baseline="0"/>
              <a:t>серьезное побочное проявление (СПП), приведшее к необратимому ухудшению состояния или смерти </a:t>
            </a:r>
            <a:r>
              <a:rPr lang="ru-Ru" sz="1800" b="0" i="0" u="none" baseline="0"/>
              <a:t>после введения вакцины от COVID-19, закупленной или распределенной через Механизм COVAX в любой стране, отвечающей критериям участия в созданной Альянсом Гави системе AMC.</a:t>
            </a:r>
          </a:p>
          <a:p>
            <a:pPr algn="l" rtl="0">
              <a:spcBef>
                <a:spcPts val="1200"/>
              </a:spcBef>
              <a:spcAft>
                <a:spcPts val="0"/>
              </a:spcAft>
            </a:pPr>
            <a:r>
              <a:rPr lang="ru-Ru" sz="1800" b="1" i="0" u="none" baseline="0"/>
              <a:t>Перед началом поставок вакцин, распределяемых в рамках Механизма COVAX,</a:t>
            </a:r>
            <a:r>
              <a:rPr lang="ru-Ru" sz="1800" b="0" i="0" u="none" baseline="0"/>
              <a:t> каждой стране, входящей в Группу AMC 92, необходимо:</a:t>
            </a:r>
          </a:p>
          <a:p>
            <a:pPr lvl="1" algn="l" rtl="0">
              <a:spcBef>
                <a:spcPts val="1200"/>
              </a:spcBef>
              <a:spcAft>
                <a:spcPts val="0"/>
              </a:spcAft>
            </a:pPr>
            <a:r>
              <a:rPr lang="ru-Ru" sz="1800" b="1" i="0" u="none" baseline="0"/>
              <a:t>определить, потребует ли получение физическими лицами денежной компенсации без требования о признании вины в рамках Программы о полном и окончательном урегулировании любых претензий </a:t>
            </a:r>
            <a:r>
              <a:rPr lang="ru-Ru" sz="1800" b="0" i="0" u="none" baseline="0"/>
              <a:t>в отношении необратимого ухудшения здоровья или смерти, связанных с распределяемыми через COVAX вакцинами или процедурой их введения, </a:t>
            </a:r>
            <a:r>
              <a:rPr lang="ru-Ru" sz="1800" b="1" i="0" u="none" baseline="0"/>
              <a:t>принятия соответствующего национального законодательства</a:t>
            </a:r>
            <a:r>
              <a:rPr lang="ru-Ru" sz="1800" b="0" i="0" u="none" baseline="0"/>
              <a:t>; а также</a:t>
            </a:r>
          </a:p>
          <a:p>
            <a:pPr lvl="1" algn="l" rtl="0">
              <a:spcBef>
                <a:spcPts val="1200"/>
              </a:spcBef>
              <a:spcAft>
                <a:spcPts val="0"/>
              </a:spcAft>
            </a:pPr>
            <a:r>
              <a:rPr lang="ru-Ru" sz="1800" b="1" i="0" u="none" baseline="0"/>
              <a:t>осуществить все необходимые меры для подготовки и введения в действие такого законодательства</a:t>
            </a:r>
            <a:r>
              <a:rPr lang="ru-Ru" sz="1800" b="0" i="0" u="none" baseline="0"/>
              <a:t> (см. выше), если его принятие окажется необходимым.</a:t>
            </a:r>
          </a:p>
        </p:txBody>
      </p:sp>
      <p:sp>
        <p:nvSpPr>
          <p:cNvPr id="11" name="Title 10">
            <a:extLst>
              <a:ext uri="{FF2B5EF4-FFF2-40B4-BE49-F238E27FC236}">
                <a16:creationId xmlns:a16="http://schemas.microsoft.com/office/drawing/2014/main" id="{8C7CC574-4EE2-45A6-BF36-271E1AFE7CB9}"/>
              </a:ext>
            </a:extLst>
          </p:cNvPr>
          <p:cNvSpPr>
            <a:spLocks noGrp="1"/>
          </p:cNvSpPr>
          <p:nvPr>
            <p:ph type="title"/>
          </p:nvPr>
        </p:nvSpPr>
        <p:spPr>
          <a:xfrm>
            <a:off x="554736" y="232370"/>
            <a:ext cx="11082528" cy="369332"/>
          </a:xfrm>
        </p:spPr>
        <p:txBody>
          <a:bodyPr/>
          <a:lstStyle/>
          <a:p>
            <a:pPr algn="l" rtl="0"/>
            <a:r>
              <a:rPr lang="ru-Ru" sz="2400" b="1" i="0" u="none" baseline="0"/>
              <a:t>Программа выплаты компенсаций без признания вины в рамках COVAX (1/2) </a:t>
            </a:r>
            <a:endParaRPr lang="ru-Ru" sz="2400" dirty="0"/>
          </a:p>
        </p:txBody>
      </p:sp>
    </p:spTree>
    <p:extLst>
      <p:ext uri="{BB962C8B-B14F-4D97-AF65-F5344CB8AC3E}">
        <p14:creationId xmlns:p14="http://schemas.microsoft.com/office/powerpoint/2010/main" val="3715679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821D06-763C-4FA5-8369-EE2E2307A4F9}"/>
              </a:ext>
            </a:extLst>
          </p:cNvPr>
          <p:cNvSpPr>
            <a:spLocks noGrp="1"/>
          </p:cNvSpPr>
          <p:nvPr>
            <p:ph type="title"/>
          </p:nvPr>
        </p:nvSpPr>
        <p:spPr>
          <a:xfrm>
            <a:off x="326136" y="292527"/>
            <a:ext cx="11082528" cy="369332"/>
          </a:xfrm>
        </p:spPr>
        <p:txBody>
          <a:bodyPr/>
          <a:lstStyle/>
          <a:p>
            <a:pPr algn="l" rtl="0"/>
            <a:r>
              <a:rPr lang="ru-Ru" sz="2000" b="1" i="0" u="none" baseline="0"/>
              <a:t>Программа выплаты компенсаций без признания вины в рамках COVAX (2/2) </a:t>
            </a:r>
            <a:br>
              <a:rPr lang="ru-Ru" sz="2000"/>
            </a:br>
            <a:endParaRPr lang="ru-Ru" sz="2000" dirty="0"/>
          </a:p>
        </p:txBody>
      </p:sp>
      <p:sp>
        <p:nvSpPr>
          <p:cNvPr id="9" name="Subtitle 2">
            <a:extLst>
              <a:ext uri="{FF2B5EF4-FFF2-40B4-BE49-F238E27FC236}">
                <a16:creationId xmlns:a16="http://schemas.microsoft.com/office/drawing/2014/main" id="{6C2CE05E-2B0B-4BAD-8BD6-CCCA988A4701}"/>
              </a:ext>
            </a:extLst>
          </p:cNvPr>
          <p:cNvSpPr txBox="1">
            <a:spLocks/>
          </p:cNvSpPr>
          <p:nvPr>
            <p:custDataLst>
              <p:tags r:id="rId1"/>
            </p:custDataLst>
          </p:nvPr>
        </p:nvSpPr>
        <p:spPr>
          <a:xfrm>
            <a:off x="326136" y="905232"/>
            <a:ext cx="11082528" cy="4416594"/>
          </a:xfrm>
          <a:prstGeom prst="rect">
            <a:avLst/>
          </a:prstGeom>
        </p:spPr>
        <p:txBody>
          <a:bodyPr vert="horz" wrap="square" lIns="0" tIns="0" rIns="0" bIns="0" rtlCol="0">
            <a:spAutoFit/>
          </a:bodyPr>
          <a:lstStyle>
            <a:defPPr>
              <a:defRPr lang="ru-Ru"/>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ct val="60000"/>
              </a:spcBef>
              <a:spcAft>
                <a:spcPts val="0"/>
              </a:spcAft>
            </a:pPr>
            <a:r>
              <a:rPr lang="ru-Ru" sz="1400" b="1" i="0" u="none" baseline="0" dirty="0"/>
              <a:t>После вступления Программы выплаты компенсации в силу</a:t>
            </a:r>
            <a:r>
              <a:rPr lang="ru-Ru" sz="1400" b="0" i="0" u="none" baseline="0" dirty="0"/>
              <a:t>, странам, входящим в Группу AMC92, следует:</a:t>
            </a:r>
          </a:p>
          <a:p>
            <a:pPr lvl="1" algn="l" rtl="0">
              <a:spcBef>
                <a:spcPct val="30000"/>
              </a:spcBef>
              <a:spcAft>
                <a:spcPts val="0"/>
              </a:spcAft>
            </a:pPr>
            <a:r>
              <a:rPr lang="ru-Ru" sz="1400" b="0" i="0" u="none" baseline="0" dirty="0"/>
              <a:t>Разработать инструкцию для вакцинируемых «Как подать заявление на выплату компенсации» в рамках данной Программы, которая должна быть доступна вакцинируемым, а также предоставлена МЗ и другим соответствующим организациям (например, поставщикам, участвующим в создании резервного запаса вакцин на гуманитарные нужды).</a:t>
            </a:r>
          </a:p>
          <a:p>
            <a:pPr lvl="1" algn="l" rtl="0">
              <a:spcBef>
                <a:spcPct val="30000"/>
              </a:spcBef>
              <a:spcAft>
                <a:spcPts val="0"/>
              </a:spcAft>
            </a:pPr>
            <a:r>
              <a:rPr lang="ru-Ru" sz="1400" b="0" i="0" u="none" baseline="0" dirty="0"/>
              <a:t>Сообщить зарегистрированным медицинским специалистам о </a:t>
            </a:r>
            <a:r>
              <a:rPr lang="ru-Ru" sz="1400" b="1" i="0" u="none" baseline="0" dirty="0"/>
              <a:t>необходимости тщательно отслеживать/вести учет нижеследующей информации</a:t>
            </a:r>
            <a:r>
              <a:rPr lang="ru-Ru" sz="1400" b="0" i="0" u="none" baseline="0" dirty="0"/>
              <a:t> о вакцине.  Такая информация (помимо прочего) </a:t>
            </a:r>
            <a:r>
              <a:rPr lang="ru-Ru" sz="1400" b="1" i="0" u="none" baseline="0" dirty="0"/>
              <a:t>потребуется в качестве подтверждающего доказательства</a:t>
            </a:r>
            <a:r>
              <a:rPr lang="ru-Ru" sz="1400" b="0" i="0" u="none" baseline="0" dirty="0"/>
              <a:t>, прилагаемого к Заявлению, подаваемому в рамках Программы:  (1) название вакцины и разбавителя (если использовался), (2) дозировка, (3) номер серии или партии вакцины и (4) срок годности. </a:t>
            </a:r>
          </a:p>
          <a:p>
            <a:pPr lvl="1" algn="l" rtl="0">
              <a:spcBef>
                <a:spcPct val="30000"/>
              </a:spcBef>
              <a:spcAft>
                <a:spcPts val="0"/>
              </a:spcAft>
            </a:pPr>
            <a:r>
              <a:rPr lang="ru-Ru" sz="1400" b="0" i="0" u="none" baseline="0" dirty="0"/>
              <a:t>Работать с независимым администратором по рассмотрению претензий в рамках Программы, чтобы </a:t>
            </a:r>
            <a:r>
              <a:rPr lang="ru-Ru" sz="1400" b="1" i="0" u="none" baseline="0" dirty="0"/>
              <a:t>облегчить процесс подачи заявлений, способствовать расследованию претензий </a:t>
            </a:r>
            <a:r>
              <a:rPr lang="ru-Ru" sz="1400" b="0" i="0" u="none" baseline="0" dirty="0"/>
              <a:t>и наладить </a:t>
            </a:r>
            <a:r>
              <a:rPr lang="ru-Ru" sz="1400" b="1" i="0" u="none" baseline="0" dirty="0"/>
              <a:t>обмен информацией по безопасности.</a:t>
            </a:r>
            <a:r>
              <a:rPr lang="ru-Ru" sz="1400" b="0" i="0" u="none" baseline="0" dirty="0"/>
              <a:t> </a:t>
            </a:r>
          </a:p>
          <a:p>
            <a:pPr lvl="1" algn="l" rtl="0">
              <a:spcBef>
                <a:spcPct val="30000"/>
              </a:spcBef>
              <a:spcAft>
                <a:spcPts val="0"/>
              </a:spcAft>
            </a:pPr>
            <a:r>
              <a:rPr lang="ru-Ru" sz="1400" b="1" i="0" u="none" baseline="0" dirty="0"/>
              <a:t>Повышать осведомленность </a:t>
            </a:r>
            <a:r>
              <a:rPr lang="ru-Ru" sz="1400" b="0" i="0" u="none" baseline="0" dirty="0"/>
              <a:t>внутри страны о существовании Программы, в том числе путем информирования населения и Минздрава о том, что:</a:t>
            </a:r>
          </a:p>
          <a:p>
            <a:pPr lvl="2" algn="l" rtl="0">
              <a:spcBef>
                <a:spcPct val="15000"/>
              </a:spcBef>
              <a:spcAft>
                <a:spcPts val="0"/>
              </a:spcAft>
            </a:pPr>
            <a:r>
              <a:rPr lang="ru-Ru" sz="1400" b="0" i="0" u="none" baseline="0" dirty="0"/>
              <a:t>у людей будет </a:t>
            </a:r>
            <a:r>
              <a:rPr lang="ru-Ru" sz="1400" b="1" i="0" u="none" baseline="0" dirty="0"/>
              <a:t>достаточно времени, чтобы подать заявление</a:t>
            </a:r>
            <a:r>
              <a:rPr lang="ru-Ru" sz="1400" b="0" i="0" u="none" baseline="0" dirty="0"/>
              <a:t> на получение компенсации за СПП, приведшие к необратимому ухудшению здоровья или смерти, даже если такие СПП возникнут в результате </a:t>
            </a:r>
            <a:r>
              <a:rPr lang="ru-Ru" sz="1400" b="1" i="0" u="none" baseline="0" dirty="0"/>
              <a:t>введения препаратов</a:t>
            </a:r>
            <a:r>
              <a:rPr lang="ru-Ru" sz="1400" b="0" i="0" u="none" baseline="0" dirty="0"/>
              <a:t>, полученных через механизм распределения COVAX, </a:t>
            </a:r>
            <a:r>
              <a:rPr lang="ru-Ru" sz="1400" b="1" i="0" u="none" baseline="0" dirty="0"/>
              <a:t>до того как Программа заработает в полную силу</a:t>
            </a:r>
            <a:r>
              <a:rPr lang="ru-Ru" sz="1400" b="0" i="0" u="none" baseline="0" dirty="0"/>
              <a:t>; а также о том, что</a:t>
            </a:r>
          </a:p>
          <a:p>
            <a:pPr lvl="2" algn="l" rtl="0">
              <a:spcBef>
                <a:spcPct val="15000"/>
              </a:spcBef>
              <a:spcAft>
                <a:spcPts val="0"/>
              </a:spcAft>
            </a:pPr>
            <a:r>
              <a:rPr lang="ru-Ru" sz="1400" b="0" i="0" u="none" baseline="0" dirty="0"/>
              <a:t>физическим лицам в любом случае </a:t>
            </a:r>
            <a:r>
              <a:rPr lang="ru-Ru" sz="1400" b="1" i="0" u="none" baseline="0" dirty="0"/>
              <a:t>придется подождать 30 дней после введения вакцины</a:t>
            </a:r>
            <a:r>
              <a:rPr lang="ru-Ru" sz="1400" b="0" i="0" u="none" baseline="0" dirty="0"/>
              <a:t>, полученной через механизм распределения COVAX, </a:t>
            </a:r>
            <a:r>
              <a:rPr lang="ru-Ru" sz="1400" b="1" i="0" u="none" baseline="0" dirty="0"/>
              <a:t>прежде чем они смогут заполнить и подать заявление на компенсацию в рамках Программы</a:t>
            </a:r>
            <a:r>
              <a:rPr lang="ru-Ru" sz="1400" b="0" i="0" u="none" baseline="0" dirty="0"/>
              <a:t>. 30-дневный период ожидания предусмотрен для того, чтобы не допустить подачу заявлений на компенсацию лицами, у которых возникли </a:t>
            </a:r>
            <a:r>
              <a:rPr lang="ru-Ru" sz="1400" b="1" i="0" u="none" baseline="0" dirty="0"/>
              <a:t>несерьезные</a:t>
            </a:r>
            <a:r>
              <a:rPr lang="ru-Ru" sz="1400" b="0" i="0" u="none" baseline="0" dirty="0"/>
              <a:t> побочные реакции после вакцинации.</a:t>
            </a:r>
          </a:p>
        </p:txBody>
      </p:sp>
    </p:spTree>
    <p:extLst>
      <p:ext uri="{BB962C8B-B14F-4D97-AF65-F5344CB8AC3E}">
        <p14:creationId xmlns:p14="http://schemas.microsoft.com/office/powerpoint/2010/main" val="3796413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667795" y="2180778"/>
            <a:ext cx="6966994" cy="492443"/>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ru-Ru"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479425" indent="-479425" algn="l" rtl="0"/>
            <a:r>
              <a:rPr lang="ru-Ru" sz="3200" b="1" i="0" u="none" baseline="0"/>
              <a:t>5.</a:t>
            </a:r>
            <a:r>
              <a:rPr lang="ru-Ru" sz="3200" b="0" i="0" u="none" baseline="0"/>
              <a:t>	</a:t>
            </a:r>
            <a:r>
              <a:rPr lang="ru-Ru" sz="3200" b="1" i="0" u="none" baseline="0"/>
              <a:t>Уровень принятия и использование</a:t>
            </a:r>
          </a:p>
        </p:txBody>
      </p:sp>
    </p:spTree>
    <p:extLst>
      <p:ext uri="{BB962C8B-B14F-4D97-AF65-F5344CB8AC3E}">
        <p14:creationId xmlns:p14="http://schemas.microsoft.com/office/powerpoint/2010/main" val="264611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334C6F-8EF0-4121-99DC-2FF039B665FF}"/>
              </a:ext>
            </a:extLst>
          </p:cNvPr>
          <p:cNvSpPr/>
          <p:nvPr/>
        </p:nvSpPr>
        <p:spPr>
          <a:xfrm>
            <a:off x="3403600" y="26504"/>
            <a:ext cx="87884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sp>
        <p:nvSpPr>
          <p:cNvPr id="23" name="2. Slide Title">
            <a:extLst>
              <a:ext uri="{FF2B5EF4-FFF2-40B4-BE49-F238E27FC236}">
                <a16:creationId xmlns:a16="http://schemas.microsoft.com/office/drawing/2014/main" id="{03C7BF93-307D-4CE8-A213-7BCBB9B087F2}"/>
              </a:ext>
            </a:extLst>
          </p:cNvPr>
          <p:cNvSpPr txBox="1">
            <a:spLocks/>
          </p:cNvSpPr>
          <p:nvPr>
            <p:custDataLst>
              <p:tags r:id="rId1"/>
            </p:custDataLst>
          </p:nvPr>
        </p:nvSpPr>
        <p:spPr>
          <a:xfrm>
            <a:off x="538733" y="157271"/>
            <a:ext cx="2514600" cy="769441"/>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ct val="0"/>
              </a:spcBef>
              <a:buNone/>
              <a:defRPr lang="ru-Ru"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algn="ctr" rtl="0"/>
            <a:r>
              <a:rPr lang="ru-Ru" b="1" i="0" u="none" baseline="0"/>
              <a:t>Цели обучения</a:t>
            </a:r>
          </a:p>
        </p:txBody>
      </p:sp>
      <p:sp>
        <p:nvSpPr>
          <p:cNvPr id="2" name="TextBox 1">
            <a:extLst>
              <a:ext uri="{FF2B5EF4-FFF2-40B4-BE49-F238E27FC236}">
                <a16:creationId xmlns:a16="http://schemas.microsoft.com/office/drawing/2014/main" id="{A37A56D0-DE55-41B4-A88B-203A38B3F6CA}"/>
              </a:ext>
            </a:extLst>
          </p:cNvPr>
          <p:cNvSpPr txBox="1"/>
          <p:nvPr>
            <p:custDataLst>
              <p:tags r:id="rId2"/>
            </p:custDataLst>
          </p:nvPr>
        </p:nvSpPr>
        <p:spPr>
          <a:xfrm>
            <a:off x="3881549" y="1706563"/>
            <a:ext cx="7832501" cy="430733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ct val="60000"/>
              </a:spcBef>
            </a:pPr>
            <a:r>
              <a:rPr lang="ru-Ru" b="0" i="0" u="none" baseline="0">
                <a:latin typeface="+mn-lt"/>
              </a:rPr>
              <a:t>К концу обучения вы сможете:</a:t>
            </a:r>
          </a:p>
          <a:p>
            <a:pPr lvl="1" algn="l" rtl="0">
              <a:spcBef>
                <a:spcPct val="30000"/>
              </a:spcBef>
            </a:pPr>
            <a:r>
              <a:rPr lang="ru-Ru" b="0" i="0" u="none" baseline="0">
                <a:latin typeface="+mn-lt"/>
              </a:rPr>
              <a:t>рассказывать о том, что нового появилось в процессе внедрения </a:t>
            </a:r>
            <a:r>
              <a:rPr lang="ru-Ru" b="1" i="0" u="none" baseline="0">
                <a:latin typeface="+mn-lt"/>
              </a:rPr>
              <a:t>вакцины от COVID-19 производства компании Pfizer-BioNTech</a:t>
            </a:r>
            <a:r>
              <a:rPr lang="ru-Ru" b="0" i="0" u="none" baseline="0">
                <a:latin typeface="+mn-lt"/>
              </a:rPr>
              <a:t>; а также</a:t>
            </a:r>
          </a:p>
          <a:p>
            <a:pPr lvl="1" algn="l" rtl="0">
              <a:spcBef>
                <a:spcPct val="30000"/>
              </a:spcBef>
            </a:pPr>
            <a:r>
              <a:rPr lang="ru-Ru" b="0" i="0" u="none" baseline="0">
                <a:latin typeface="+mn-lt"/>
              </a:rPr>
              <a:t>определять основные программные аспекты, связанные с внедрением данной вакцины.</a:t>
            </a:r>
          </a:p>
          <a:p>
            <a:pPr algn="l" rtl="0">
              <a:spcBef>
                <a:spcPct val="60000"/>
              </a:spcBef>
            </a:pPr>
            <a:r>
              <a:rPr lang="ru-Ru" b="0" i="0" u="none" baseline="0">
                <a:latin typeface="+mn-lt"/>
              </a:rPr>
              <a:t>Настоящий курс обучения предназначен для использования </a:t>
            </a:r>
            <a:r>
              <a:rPr lang="ru-Ru" b="1" i="0" u="none" baseline="0">
                <a:latin typeface="+mn-lt"/>
              </a:rPr>
              <a:t>в сочетании с:</a:t>
            </a:r>
          </a:p>
          <a:p>
            <a:pPr lvl="1" algn="l" rtl="0">
              <a:spcBef>
                <a:spcPct val="30000"/>
              </a:spcBef>
            </a:pPr>
            <a:r>
              <a:rPr lang="ru-Ru" b="0" i="0" u="none" baseline="0">
                <a:latin typeface="+mn-lt"/>
                <a:hlinkClick r:id="rId6">
                  <a:extLst>
                    <a:ext uri="{A12FA001-AC4F-418D-AE19-62706E023703}">
                      <ahyp:hlinkClr xmlns:ahyp="http://schemas.microsoft.com/office/drawing/2018/hyperlinkcolor" val="tx"/>
                    </a:ext>
                  </a:extLst>
                </a:hlinkClick>
              </a:rPr>
              <a:t>курсом обучения</a:t>
            </a:r>
            <a:r>
              <a:rPr lang="ru-Ru" b="0" i="0" u="none" baseline="30000">
                <a:latin typeface="+mn-lt"/>
              </a:rPr>
              <a:t>1</a:t>
            </a:r>
            <a:r>
              <a:rPr lang="ru-Ru" b="0" i="0" u="none" baseline="0">
                <a:latin typeface="+mn-lt"/>
              </a:rPr>
              <a:t> и рекомендациями по разработке национального плана организации и проведения вакцинопрофилактики (</a:t>
            </a:r>
            <a:r>
              <a:rPr lang="ru-Ru" b="0" i="0" u="none" baseline="0">
                <a:latin typeface="+mn-lt"/>
                <a:hlinkClick r:id="rId7">
                  <a:extLst>
                    <a:ext uri="{A12FA001-AC4F-418D-AE19-62706E023703}">
                      <ahyp:hlinkClr xmlns:ahyp="http://schemas.microsoft.com/office/drawing/2018/hyperlinkcolor" val="tx"/>
                    </a:ext>
                  </a:extLst>
                </a:hlinkClick>
              </a:rPr>
              <a:t>NDVP</a:t>
            </a:r>
            <a:r>
              <a:rPr lang="ru-Ru" b="0" i="0" u="none" baseline="0">
                <a:latin typeface="+mn-lt"/>
              </a:rPr>
              <a:t>)</a:t>
            </a:r>
            <a:r>
              <a:rPr lang="ru-Ru" b="0" i="0" u="none" baseline="30000">
                <a:latin typeface="+mn-lt"/>
              </a:rPr>
              <a:t> 2</a:t>
            </a:r>
            <a:r>
              <a:rPr lang="ru-Ru" sz="1400" b="0" i="0" u="none" baseline="0"/>
              <a:t>;</a:t>
            </a:r>
            <a:endParaRPr lang="ru-Ru" dirty="0">
              <a:latin typeface="+mn-lt"/>
            </a:endParaRPr>
          </a:p>
          <a:p>
            <a:pPr lvl="1" algn="l" rtl="0">
              <a:spcBef>
                <a:spcPct val="30000"/>
              </a:spcBef>
            </a:pPr>
            <a:r>
              <a:rPr lang="ru-Ru" b="0" i="0" u="none" baseline="0">
                <a:latin typeface="+mn-lt"/>
                <a:hlinkClick r:id="rId8">
                  <a:extLst>
                    <a:ext uri="{A12FA001-AC4F-418D-AE19-62706E023703}">
                      <ahyp:hlinkClr xmlns:ahyp="http://schemas.microsoft.com/office/drawing/2018/hyperlinkcolor" val="tx"/>
                    </a:ext>
                  </a:extLst>
                </a:hlinkClick>
              </a:rPr>
              <a:t>курсом обучения по проведению вакцинации от COVID-19 </a:t>
            </a:r>
            <a:r>
              <a:rPr lang="ru-Ru" b="0" i="0" u="none" baseline="0">
                <a:latin typeface="+mn-lt"/>
              </a:rPr>
              <a:t>медицинских работников</a:t>
            </a:r>
            <a:r>
              <a:rPr lang="ru-Ru" b="0" i="0" u="none" baseline="30000">
                <a:latin typeface="+mn-lt"/>
              </a:rPr>
              <a:t>3</a:t>
            </a:r>
            <a:r>
              <a:rPr lang="ru-Ru" b="0" i="0" u="none" baseline="0">
                <a:latin typeface="+mn-lt"/>
              </a:rPr>
              <a:t>; </a:t>
            </a:r>
          </a:p>
          <a:p>
            <a:pPr lvl="1" algn="l" rtl="0">
              <a:spcBef>
                <a:spcPct val="30000"/>
              </a:spcBef>
            </a:pPr>
            <a:r>
              <a:rPr lang="ru-Ru" b="0" i="0" u="none" baseline="0">
                <a:latin typeface="+mn-lt"/>
              </a:rPr>
              <a:t>руководствами и ресурсами, доступными на </a:t>
            </a:r>
            <a:r>
              <a:rPr lang="ru-Ru" b="0" i="0" u="none" baseline="0">
                <a:latin typeface="+mn-lt"/>
                <a:hlinkClick r:id="rId9">
                  <a:extLst>
                    <a:ext uri="{A12FA001-AC4F-418D-AE19-62706E023703}">
                      <ahyp:hlinkClr xmlns:ahyp="http://schemas.microsoft.com/office/drawing/2018/hyperlinkcolor" val="tx"/>
                    </a:ext>
                  </a:extLst>
                </a:hlinkClick>
              </a:rPr>
              <a:t>странице сайта ВОЗ «Обеспечение готовности стран к проведению вакцинопрофилактики»</a:t>
            </a:r>
            <a:r>
              <a:rPr lang="ru-Ru" b="0" i="0" u="none" baseline="30000">
                <a:latin typeface="+mn-lt"/>
              </a:rPr>
              <a:t>4</a:t>
            </a:r>
            <a:r>
              <a:rPr lang="ru-Ru" sz="1400" b="0" i="0" u="none" baseline="0"/>
              <a:t>, </a:t>
            </a:r>
            <a:r>
              <a:rPr lang="ru-Ru" b="0" i="0" u="none" baseline="0">
                <a:latin typeface="+mn-lt"/>
              </a:rPr>
              <a:t> </a:t>
            </a:r>
            <a:r>
              <a:rPr lang="ru-Ru" sz="1400" b="0" i="0" u="none" baseline="0"/>
              <a:t>а также</a:t>
            </a:r>
            <a:endParaRPr lang="ru-Ru" dirty="0">
              <a:latin typeface="+mn-lt"/>
            </a:endParaRPr>
          </a:p>
          <a:p>
            <a:pPr lvl="1" algn="l" rtl="0">
              <a:spcBef>
                <a:spcPct val="30000"/>
              </a:spcBef>
            </a:pPr>
            <a:r>
              <a:rPr lang="ru-Ru" b="0" i="0" u="none" baseline="0">
                <a:hlinkClick r:id="rId10">
                  <a:extLst>
                    <a:ext uri="{A12FA001-AC4F-418D-AE19-62706E023703}">
                      <ahyp:hlinkClr xmlns:ahyp="http://schemas.microsoft.com/office/drawing/2018/hyperlinkcolor" val="tx"/>
                    </a:ext>
                  </a:extLst>
                </a:hlinkClick>
              </a:rPr>
              <a:t>курсом обучения по хранению, транспортировке и обращению с вакциной от COVID-19 </a:t>
            </a:r>
            <a:r>
              <a:rPr lang="ru-Ru" b="0" i="0" u="none" baseline="0">
                <a:latin typeface="+mn-lt"/>
              </a:rPr>
              <a:t>COMIRNATY® (Tozinameran)</a:t>
            </a:r>
            <a:r>
              <a:rPr lang="ru-Ru" sz="1400" b="0" i="0" u="none" baseline="30000"/>
              <a:t>5</a:t>
            </a:r>
            <a:r>
              <a:rPr lang="ru-Ru" sz="1400" b="0" i="0" u="none" baseline="0"/>
              <a:t> производства компании Pfizer BioNTech.</a:t>
            </a:r>
            <a:endParaRPr lang="ru-Ru" dirty="0">
              <a:latin typeface="+mn-lt"/>
            </a:endParaRPr>
          </a:p>
        </p:txBody>
      </p:sp>
      <p:grpSp>
        <p:nvGrpSpPr>
          <p:cNvPr id="29" name="CustomIcon">
            <a:extLst>
              <a:ext uri="{FF2B5EF4-FFF2-40B4-BE49-F238E27FC236}">
                <a16:creationId xmlns:a16="http://schemas.microsoft.com/office/drawing/2014/main" id="{DFF6E28C-B99D-4773-8224-F2A093778BC3}"/>
              </a:ext>
            </a:extLst>
          </p:cNvPr>
          <p:cNvGrpSpPr>
            <a:grpSpLocks/>
          </p:cNvGrpSpPr>
          <p:nvPr>
            <p:custDataLst>
              <p:tags r:id="rId3"/>
            </p:custDataLst>
          </p:nvPr>
        </p:nvGrpSpPr>
        <p:grpSpPr>
          <a:xfrm>
            <a:off x="818136" y="1128289"/>
            <a:ext cx="1955794" cy="1955794"/>
            <a:chOff x="-200025" y="-207010"/>
            <a:chExt cx="1019810" cy="1019810"/>
          </a:xfrm>
        </p:grpSpPr>
        <p:sp>
          <p:nvSpPr>
            <p:cNvPr id="26" name="Oval 25">
              <a:extLst>
                <a:ext uri="{FF2B5EF4-FFF2-40B4-BE49-F238E27FC236}">
                  <a16:creationId xmlns:a16="http://schemas.microsoft.com/office/drawing/2014/main" id="{4CCB1019-C0B8-480D-ADFA-597F407D4636}"/>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err="1">
                <a:solidFill>
                  <a:schemeClr val="bg1"/>
                </a:solidFill>
              </a:endParaRPr>
            </a:p>
          </p:txBody>
        </p:sp>
        <p:pic>
          <p:nvPicPr>
            <p:cNvPr id="28" name="Graphic 27">
              <a:extLst>
                <a:ext uri="{FF2B5EF4-FFF2-40B4-BE49-F238E27FC236}">
                  <a16:creationId xmlns:a16="http://schemas.microsoft.com/office/drawing/2014/main" id="{6F2EB5DD-D055-4201-B930-D6D7E35BFA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sp>
        <p:nvSpPr>
          <p:cNvPr id="11" name="Rectangle 10"/>
          <p:cNvSpPr/>
          <p:nvPr/>
        </p:nvSpPr>
        <p:spPr>
          <a:xfrm>
            <a:off x="217043" y="3455499"/>
            <a:ext cx="3011424" cy="3167534"/>
          </a:xfrm>
          <a:prstGeom prst="rect">
            <a:avLst/>
          </a:prstGeom>
          <a:ln>
            <a:solidFill>
              <a:schemeClr val="bg2">
                <a:lumMod val="50000"/>
              </a:schemeClr>
            </a:solidFill>
          </a:ln>
        </p:spPr>
        <p:txBody>
          <a:bodyPr wrap="square">
            <a:spAutoFit/>
          </a:bodyPr>
          <a:lstStyle/>
          <a:p>
            <a:pPr algn="l" rtl="0">
              <a:spcBef>
                <a:spcPts val="300"/>
              </a:spcBef>
              <a:spcAft>
                <a:spcPts val="300"/>
              </a:spcAft>
            </a:pPr>
            <a:r>
              <a:rPr lang="ru-Ru" sz="1400" b="0" i="0" u="none" baseline="30000">
                <a:solidFill>
                  <a:srgbClr val="0070C0"/>
                </a:solidFill>
              </a:rPr>
              <a:t>1</a:t>
            </a:r>
            <a:r>
              <a:rPr lang="ru-Ru" sz="1400" b="0" i="0" u="none" baseline="0">
                <a:solidFill>
                  <a:srgbClr val="0070C0"/>
                </a:solidFill>
                <a:hlinkClick r:id="rId6">
                  <a:extLst>
                    <a:ext uri="{A12FA001-AC4F-418D-AE19-62706E023703}">
                      <ahyp:hlinkClr xmlns:ahyp="http://schemas.microsoft.com/office/drawing/2018/hyperlinkcolor" val="tx"/>
                    </a:ext>
                  </a:extLst>
                </a:hlinkClick>
              </a:rPr>
              <a:t>https://openwho.org/courses/covid-19-ndvp-en</a:t>
            </a:r>
            <a:endParaRPr lang="ru-Ru" sz="1400" dirty="0">
              <a:solidFill>
                <a:srgbClr val="0070C0"/>
              </a:solidFill>
            </a:endParaRPr>
          </a:p>
          <a:p>
            <a:pPr algn="l" rtl="0">
              <a:spcBef>
                <a:spcPts val="300"/>
              </a:spcBef>
              <a:spcAft>
                <a:spcPts val="300"/>
              </a:spcAft>
            </a:pPr>
            <a:r>
              <a:rPr lang="ru-Ru" sz="1300" b="0" i="0" u="none" baseline="30000">
                <a:solidFill>
                  <a:srgbClr val="0070C0"/>
                </a:solidFill>
              </a:rPr>
              <a:t>2</a:t>
            </a:r>
            <a:r>
              <a:rPr lang="ru-Ru" sz="1400" b="0" i="0" u="none" baseline="0">
                <a:solidFill>
                  <a:srgbClr val="0070C0"/>
                </a:solidFill>
                <a:hlinkClick r:id="rId7">
                  <a:extLst>
                    <a:ext uri="{A12FA001-AC4F-418D-AE19-62706E023703}">
                      <ahyp:hlinkClr xmlns:ahyp="http://schemas.microsoft.com/office/drawing/2018/hyperlinkcolor" val="tx"/>
                    </a:ext>
                  </a:extLst>
                </a:hlinkClick>
              </a:rPr>
              <a:t>https://www.who.int/publications/i/item/WHO-2019-nCoV-Vaccine-deployment-2021.1-eng</a:t>
            </a:r>
            <a:endParaRPr lang="ru-Ru" sz="1300" baseline="30000" dirty="0">
              <a:solidFill>
                <a:srgbClr val="0070C0"/>
              </a:solidFill>
            </a:endParaRPr>
          </a:p>
          <a:p>
            <a:pPr algn="l" rtl="0">
              <a:spcBef>
                <a:spcPts val="300"/>
              </a:spcBef>
              <a:spcAft>
                <a:spcPts val="300"/>
              </a:spcAft>
            </a:pPr>
            <a:r>
              <a:rPr lang="ru-Ru" sz="1300" b="0" i="0" u="none" baseline="30000">
                <a:solidFill>
                  <a:srgbClr val="0070C0"/>
                </a:solidFill>
              </a:rPr>
              <a:t>3</a:t>
            </a:r>
            <a:r>
              <a:rPr lang="ru-Ru" sz="1400" b="0" i="0" u="none" baseline="0">
                <a:solidFill>
                  <a:srgbClr val="0070C0"/>
                </a:solidFill>
                <a:hlinkClick r:id="rId8">
                  <a:extLst>
                    <a:ext uri="{A12FA001-AC4F-418D-AE19-62706E023703}">
                      <ahyp:hlinkClr xmlns:ahyp="http://schemas.microsoft.com/office/drawing/2018/hyperlinkcolor" val="tx"/>
                    </a:ext>
                  </a:extLst>
                </a:hlinkClick>
              </a:rPr>
              <a:t>https://openwho.org/courses/covid-19-vaccination-healthworkers-en</a:t>
            </a:r>
            <a:endParaRPr lang="ru-Ru" sz="1400" dirty="0">
              <a:solidFill>
                <a:srgbClr val="0070C0"/>
              </a:solidFill>
            </a:endParaRPr>
          </a:p>
          <a:p>
            <a:pPr algn="l" rtl="0">
              <a:spcBef>
                <a:spcPts val="300"/>
              </a:spcBef>
              <a:spcAft>
                <a:spcPts val="300"/>
              </a:spcAft>
            </a:pPr>
            <a:r>
              <a:rPr lang="ru-Ru" sz="1300" b="0" i="0" u="none" baseline="30000">
                <a:solidFill>
                  <a:srgbClr val="0070C0"/>
                </a:solidFill>
              </a:rPr>
              <a:t>4</a:t>
            </a:r>
            <a:r>
              <a:rPr lang="ru-Ru" sz="1400" b="0" i="0" u="none" baseline="0">
                <a:solidFill>
                  <a:srgbClr val="0070C0"/>
                </a:solidFill>
                <a:hlinkClick r:id="rId9">
                  <a:extLst>
                    <a:ext uri="{A12FA001-AC4F-418D-AE19-62706E023703}">
                      <ahyp:hlinkClr xmlns:ahyp="http://schemas.microsoft.com/office/drawing/2018/hyperlinkcolor" val="tx"/>
                    </a:ext>
                  </a:extLst>
                </a:hlinkClick>
              </a:rPr>
              <a:t>https://www.who.int/initiatives/act-accelerator/covax/covid-19-vaccine-country-readiness-and-delivery</a:t>
            </a:r>
            <a:endParaRPr lang="ru-Ru" sz="1400" dirty="0">
              <a:solidFill>
                <a:srgbClr val="0070C0"/>
              </a:solidFill>
            </a:endParaRPr>
          </a:p>
          <a:p>
            <a:pPr algn="l" rtl="0">
              <a:spcBef>
                <a:spcPts val="300"/>
              </a:spcBef>
              <a:spcAft>
                <a:spcPts val="300"/>
              </a:spcAft>
            </a:pPr>
            <a:r>
              <a:rPr lang="ru-Ru" sz="1400" b="0" i="0" u="none" baseline="30000">
                <a:solidFill>
                  <a:srgbClr val="0070C0"/>
                </a:solidFill>
                <a:hlinkClick r:id="rId10">
                  <a:extLst>
                    <a:ext uri="{A12FA001-AC4F-418D-AE19-62706E023703}">
                      <ahyp:hlinkClr xmlns:ahyp="http://schemas.microsoft.com/office/drawing/2018/hyperlinkcolor" val="tx"/>
                    </a:ext>
                  </a:extLst>
                </a:hlinkClick>
              </a:rPr>
              <a:t>5</a:t>
            </a:r>
            <a:r>
              <a:rPr lang="ru-Ru" sz="1400" b="0" i="0" u="none" baseline="0">
                <a:solidFill>
                  <a:srgbClr val="0070C0"/>
                </a:solidFill>
                <a:hlinkClick r:id="rId10">
                  <a:extLst>
                    <a:ext uri="{A12FA001-AC4F-418D-AE19-62706E023703}">
                      <ahyp:hlinkClr xmlns:ahyp="http://schemas.microsoft.com/office/drawing/2018/hyperlinkcolor" val="tx"/>
                    </a:ext>
                  </a:extLst>
                </a:hlinkClick>
              </a:rPr>
              <a:t>pfizer-specific-training_full-deck_19aug.pdf (who.int)</a:t>
            </a:r>
            <a:endParaRPr lang="ru-Ru" sz="1300" dirty="0">
              <a:solidFill>
                <a:srgbClr val="0070C0"/>
              </a:solidFill>
            </a:endParaRPr>
          </a:p>
          <a:p>
            <a:endParaRPr lang="ru-Ru" sz="1400" baseline="30000" dirty="0">
              <a:solidFill>
                <a:srgbClr val="0070C0"/>
              </a:solidFill>
            </a:endParaRPr>
          </a:p>
        </p:txBody>
      </p:sp>
    </p:spTree>
    <p:extLst>
      <p:ext uri="{BB962C8B-B14F-4D97-AF65-F5344CB8AC3E}">
        <p14:creationId xmlns:p14="http://schemas.microsoft.com/office/powerpoint/2010/main" val="960165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1E21B-3102-458D-BD32-7904D214D581}"/>
              </a:ext>
            </a:extLst>
          </p:cNvPr>
          <p:cNvSpPr>
            <a:spLocks noGrp="1"/>
          </p:cNvSpPr>
          <p:nvPr>
            <p:ph type="title"/>
          </p:nvPr>
        </p:nvSpPr>
        <p:spPr/>
        <p:txBody>
          <a:bodyPr/>
          <a:lstStyle/>
          <a:p>
            <a:pPr algn="l" rtl="0"/>
            <a:r>
              <a:rPr lang="ru-Ru" sz="2400" b="1" i="0" u="none" baseline="0"/>
              <a:t>Уровень принятия и использование</a:t>
            </a:r>
          </a:p>
        </p:txBody>
      </p:sp>
      <p:sp>
        <p:nvSpPr>
          <p:cNvPr id="8" name="TextBox 7">
            <a:extLst>
              <a:ext uri="{FF2B5EF4-FFF2-40B4-BE49-F238E27FC236}">
                <a16:creationId xmlns:a16="http://schemas.microsoft.com/office/drawing/2014/main" id="{D03F58A0-1080-442F-A6BB-9FFC5AAE68FD}"/>
              </a:ext>
            </a:extLst>
          </p:cNvPr>
          <p:cNvSpPr txBox="1"/>
          <p:nvPr/>
        </p:nvSpPr>
        <p:spPr>
          <a:xfrm>
            <a:off x="554736" y="1055064"/>
            <a:ext cx="2275550"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b="1" i="0" u="none" baseline="0"/>
              <a:t>Тема</a:t>
            </a:r>
          </a:p>
        </p:txBody>
      </p:sp>
      <p:sp>
        <p:nvSpPr>
          <p:cNvPr id="10" name="TextBox 9">
            <a:extLst>
              <a:ext uri="{FF2B5EF4-FFF2-40B4-BE49-F238E27FC236}">
                <a16:creationId xmlns:a16="http://schemas.microsoft.com/office/drawing/2014/main" id="{45D3C7DA-0FA6-4E1B-9994-558405DDEEC7}"/>
              </a:ext>
            </a:extLst>
          </p:cNvPr>
          <p:cNvSpPr txBox="1">
            <a:spLocks/>
          </p:cNvSpPr>
          <p:nvPr/>
        </p:nvSpPr>
        <p:spPr>
          <a:xfrm>
            <a:off x="3019426" y="1024286"/>
            <a:ext cx="8615362" cy="27699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b="1" i="0" u="none" baseline="0"/>
              <a:t>Ключевая идея</a:t>
            </a:r>
          </a:p>
        </p:txBody>
      </p:sp>
      <p:grpSp>
        <p:nvGrpSpPr>
          <p:cNvPr id="28" name="Group 27">
            <a:extLst>
              <a:ext uri="{FF2B5EF4-FFF2-40B4-BE49-F238E27FC236}">
                <a16:creationId xmlns:a16="http://schemas.microsoft.com/office/drawing/2014/main" id="{F7FC4552-5B0F-4768-997F-E16FA367BBED}"/>
              </a:ext>
            </a:extLst>
          </p:cNvPr>
          <p:cNvGrpSpPr/>
          <p:nvPr/>
        </p:nvGrpSpPr>
        <p:grpSpPr>
          <a:xfrm>
            <a:off x="554736" y="1371389"/>
            <a:ext cx="11080052" cy="646331"/>
            <a:chOff x="554736" y="1533314"/>
            <a:chExt cx="11080052" cy="646331"/>
          </a:xfrm>
        </p:grpSpPr>
        <p:sp>
          <p:nvSpPr>
            <p:cNvPr id="9" name="TextBox 8">
              <a:extLst>
                <a:ext uri="{FF2B5EF4-FFF2-40B4-BE49-F238E27FC236}">
                  <a16:creationId xmlns:a16="http://schemas.microsoft.com/office/drawing/2014/main" id="{9983B8BB-D3D6-43A3-8007-846D8793F352}"/>
                </a:ext>
              </a:extLst>
            </p:cNvPr>
            <p:cNvSpPr txBox="1"/>
            <p:nvPr/>
          </p:nvSpPr>
          <p:spPr>
            <a:xfrm>
              <a:off x="554736" y="1533314"/>
              <a:ext cx="22755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1" i="0" u="none" baseline="0" dirty="0"/>
                <a:t>Преимущества вакцины</a:t>
              </a:r>
            </a:p>
          </p:txBody>
        </p:sp>
        <p:sp>
          <p:nvSpPr>
            <p:cNvPr id="11" name="TextBox 10">
              <a:extLst>
                <a:ext uri="{FF2B5EF4-FFF2-40B4-BE49-F238E27FC236}">
                  <a16:creationId xmlns:a16="http://schemas.microsoft.com/office/drawing/2014/main" id="{6C543C4B-71ED-429E-ACF9-746472CCA4B4}"/>
                </a:ext>
              </a:extLst>
            </p:cNvPr>
            <p:cNvSpPr txBox="1">
              <a:spLocks/>
            </p:cNvSpPr>
            <p:nvPr/>
          </p:nvSpPr>
          <p:spPr>
            <a:xfrm>
              <a:off x="3019426" y="1533314"/>
              <a:ext cx="8615362"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0" i="0" u="none" baseline="0" dirty="0"/>
                <a:t>Вакцина от COVID-19 — безопасный способ защитить себя от коронавирусной болезни. В клинических испытаниях у лиц как перенесших, так и не перенесших ранее инфекцию SARS-CoV-2 и получивших 2 дозы вакцины, ее эффективность составила около 95%.</a:t>
              </a:r>
            </a:p>
          </p:txBody>
        </p:sp>
      </p:grpSp>
      <p:cxnSp>
        <p:nvCxnSpPr>
          <p:cNvPr id="17" name="LineContentSeparatorStrong 17">
            <a:extLst>
              <a:ext uri="{FF2B5EF4-FFF2-40B4-BE49-F238E27FC236}">
                <a16:creationId xmlns:a16="http://schemas.microsoft.com/office/drawing/2014/main" id="{FDE635FD-8E82-4D11-A5E8-2DF3C3990AB3}"/>
              </a:ext>
            </a:extLst>
          </p:cNvPr>
          <p:cNvCxnSpPr>
            <a:cxnSpLocks/>
          </p:cNvCxnSpPr>
          <p:nvPr>
            <p:custDataLst>
              <p:tags r:id="rId1"/>
            </p:custDataLst>
          </p:nvPr>
        </p:nvCxnSpPr>
        <p:spPr>
          <a:xfrm>
            <a:off x="554736" y="1326685"/>
            <a:ext cx="11080052"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8E457444-2B7E-4AAC-A1DB-A516C69EC94E}"/>
              </a:ext>
            </a:extLst>
          </p:cNvPr>
          <p:cNvGrpSpPr/>
          <p:nvPr/>
        </p:nvGrpSpPr>
        <p:grpSpPr>
          <a:xfrm>
            <a:off x="554736" y="2423069"/>
            <a:ext cx="11080052" cy="1077218"/>
            <a:chOff x="554736" y="2446075"/>
            <a:chExt cx="11080052" cy="1077218"/>
          </a:xfrm>
        </p:grpSpPr>
        <p:sp>
          <p:nvSpPr>
            <p:cNvPr id="20" name="TextBox 19">
              <a:extLst>
                <a:ext uri="{FF2B5EF4-FFF2-40B4-BE49-F238E27FC236}">
                  <a16:creationId xmlns:a16="http://schemas.microsoft.com/office/drawing/2014/main" id="{BC0E803C-2B8C-45C5-AEB6-FEB4A0EC9A9B}"/>
                </a:ext>
              </a:extLst>
            </p:cNvPr>
            <p:cNvSpPr txBox="1"/>
            <p:nvPr/>
          </p:nvSpPr>
          <p:spPr>
            <a:xfrm>
              <a:off x="554736" y="2446075"/>
              <a:ext cx="2275550"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1" i="0" u="none" baseline="0" dirty="0"/>
                <a:t>Право на получение вакцины</a:t>
              </a:r>
            </a:p>
          </p:txBody>
        </p:sp>
        <p:sp>
          <p:nvSpPr>
            <p:cNvPr id="21" name="TextBox 20">
              <a:extLst>
                <a:ext uri="{FF2B5EF4-FFF2-40B4-BE49-F238E27FC236}">
                  <a16:creationId xmlns:a16="http://schemas.microsoft.com/office/drawing/2014/main" id="{341E1E1A-FBCD-46D3-A9AF-ED0223DDD25C}"/>
                </a:ext>
              </a:extLst>
            </p:cNvPr>
            <p:cNvSpPr txBox="1">
              <a:spLocks/>
            </p:cNvSpPr>
            <p:nvPr/>
          </p:nvSpPr>
          <p:spPr>
            <a:xfrm>
              <a:off x="3019426" y="2446075"/>
              <a:ext cx="8615362" cy="107721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0" i="0" u="none" baseline="0" dirty="0"/>
                <a:t>Ввиду ограниченной доступности вакцин от COVID-19 странам необходимо определить приоритетные группы населения, которые получат вакцины первыми, в соответствии с рекомендациями SAGE или потребностями конкретной страны. К приоритетным группам населения при проведении вакцинации могут быть отнесены медработники, лица старшего возраста, лица с хроническими заболеваниями, а также другие работники жизненно важных служб.</a:t>
              </a:r>
            </a:p>
          </p:txBody>
        </p:sp>
      </p:grpSp>
      <p:grpSp>
        <p:nvGrpSpPr>
          <p:cNvPr id="30" name="Group 29">
            <a:extLst>
              <a:ext uri="{FF2B5EF4-FFF2-40B4-BE49-F238E27FC236}">
                <a16:creationId xmlns:a16="http://schemas.microsoft.com/office/drawing/2014/main" id="{E5ED160D-58FB-4198-B9D9-DABB227CB731}"/>
              </a:ext>
            </a:extLst>
          </p:cNvPr>
          <p:cNvGrpSpPr/>
          <p:nvPr/>
        </p:nvGrpSpPr>
        <p:grpSpPr>
          <a:xfrm>
            <a:off x="554736" y="3720970"/>
            <a:ext cx="11080052" cy="646331"/>
            <a:chOff x="554736" y="3665275"/>
            <a:chExt cx="11080052" cy="646331"/>
          </a:xfrm>
        </p:grpSpPr>
        <p:sp>
          <p:nvSpPr>
            <p:cNvPr id="22" name="TextBox 21">
              <a:extLst>
                <a:ext uri="{FF2B5EF4-FFF2-40B4-BE49-F238E27FC236}">
                  <a16:creationId xmlns:a16="http://schemas.microsoft.com/office/drawing/2014/main" id="{A65D0B71-4E8E-4CA8-8975-F240CA3722AC}"/>
                </a:ext>
              </a:extLst>
            </p:cNvPr>
            <p:cNvSpPr txBox="1"/>
            <p:nvPr/>
          </p:nvSpPr>
          <p:spPr>
            <a:xfrm>
              <a:off x="554736" y="3665275"/>
              <a:ext cx="2275550"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1" i="0" u="none" baseline="0"/>
                <a:t>Источники информации, пользующиеся доверием у населения</a:t>
              </a:r>
            </a:p>
          </p:txBody>
        </p:sp>
        <p:sp>
          <p:nvSpPr>
            <p:cNvPr id="23" name="TextBox 22">
              <a:extLst>
                <a:ext uri="{FF2B5EF4-FFF2-40B4-BE49-F238E27FC236}">
                  <a16:creationId xmlns:a16="http://schemas.microsoft.com/office/drawing/2014/main" id="{692C50DA-72F5-41F2-A513-1984DCFBF479}"/>
                </a:ext>
              </a:extLst>
            </p:cNvPr>
            <p:cNvSpPr txBox="1">
              <a:spLocks/>
            </p:cNvSpPr>
            <p:nvPr/>
          </p:nvSpPr>
          <p:spPr>
            <a:xfrm>
              <a:off x="3019426" y="3665275"/>
              <a:ext cx="8615362"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0" i="0" u="none" baseline="0"/>
                <a:t>При возникновении вопросов о данной вакцине от COVID-19, свяжитесь с поликлиникой по месту жительства. Самую свежую информацию о вакцине от COVID-19 Pfizer-BioNTech можно найти в пояснительной записке ВОЗ по ссылке: </a:t>
              </a:r>
              <a:r>
                <a:rPr lang="ru-Ru" sz="1400" b="0" i="0" u="sng" baseline="0">
                  <a:hlinkClick r:id="rId8"/>
                </a:rPr>
                <a:t>https://www.who.int/ru/tools/covid-19-vaccine-introduction-toolkit</a:t>
              </a:r>
              <a:r>
                <a:rPr lang="ru-Ru" sz="1400" b="0" i="0" u="none" baseline="0"/>
                <a:t> </a:t>
              </a:r>
            </a:p>
          </p:txBody>
        </p:sp>
      </p:grpSp>
      <p:grpSp>
        <p:nvGrpSpPr>
          <p:cNvPr id="31" name="Group 30">
            <a:extLst>
              <a:ext uri="{FF2B5EF4-FFF2-40B4-BE49-F238E27FC236}">
                <a16:creationId xmlns:a16="http://schemas.microsoft.com/office/drawing/2014/main" id="{0AA60AC7-B608-433B-A4E3-AD061C1DCEB8}"/>
              </a:ext>
            </a:extLst>
          </p:cNvPr>
          <p:cNvGrpSpPr/>
          <p:nvPr/>
        </p:nvGrpSpPr>
        <p:grpSpPr>
          <a:xfrm>
            <a:off x="554736" y="4587984"/>
            <a:ext cx="11080052" cy="646331"/>
            <a:chOff x="554736" y="4671417"/>
            <a:chExt cx="11080052" cy="646331"/>
          </a:xfrm>
        </p:grpSpPr>
        <p:sp>
          <p:nvSpPr>
            <p:cNvPr id="24" name="TextBox 23">
              <a:extLst>
                <a:ext uri="{FF2B5EF4-FFF2-40B4-BE49-F238E27FC236}">
                  <a16:creationId xmlns:a16="http://schemas.microsoft.com/office/drawing/2014/main" id="{18666D5F-2C9E-4EAE-9550-0510423BAA0B}"/>
                </a:ext>
              </a:extLst>
            </p:cNvPr>
            <p:cNvSpPr txBox="1"/>
            <p:nvPr/>
          </p:nvSpPr>
          <p:spPr>
            <a:xfrm>
              <a:off x="554736" y="4671417"/>
              <a:ext cx="22755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1" i="0" u="none" baseline="0"/>
                <a:t>Последующий контроль</a:t>
              </a:r>
            </a:p>
          </p:txBody>
        </p:sp>
        <p:sp>
          <p:nvSpPr>
            <p:cNvPr id="25" name="TextBox 24">
              <a:extLst>
                <a:ext uri="{FF2B5EF4-FFF2-40B4-BE49-F238E27FC236}">
                  <a16:creationId xmlns:a16="http://schemas.microsoft.com/office/drawing/2014/main" id="{145E6A4D-76DB-402A-80AB-442FA0231C24}"/>
                </a:ext>
              </a:extLst>
            </p:cNvPr>
            <p:cNvSpPr txBox="1">
              <a:spLocks/>
            </p:cNvSpPr>
            <p:nvPr/>
          </p:nvSpPr>
          <p:spPr>
            <a:xfrm>
              <a:off x="3019426" y="4671417"/>
              <a:ext cx="8615362"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0" i="0" u="none" baseline="0"/>
                <a:t>Важно, чтобы вакцинированные получили вторую дозу вакцины через 21–28 дней после первой и не позднее чем через шесть недель. Для обеспечения полноценной защиты необходимо ввести обе дозы вакцины.</a:t>
              </a:r>
            </a:p>
          </p:txBody>
        </p:sp>
      </p:grpSp>
      <p:grpSp>
        <p:nvGrpSpPr>
          <p:cNvPr id="32" name="Group 31">
            <a:extLst>
              <a:ext uri="{FF2B5EF4-FFF2-40B4-BE49-F238E27FC236}">
                <a16:creationId xmlns:a16="http://schemas.microsoft.com/office/drawing/2014/main" id="{45F377E7-FBD6-4634-A01E-533182203B98}"/>
              </a:ext>
            </a:extLst>
          </p:cNvPr>
          <p:cNvGrpSpPr/>
          <p:nvPr/>
        </p:nvGrpSpPr>
        <p:grpSpPr>
          <a:xfrm>
            <a:off x="554736" y="5393441"/>
            <a:ext cx="11080052" cy="646331"/>
            <a:chOff x="554736" y="5622041"/>
            <a:chExt cx="11080052" cy="646331"/>
          </a:xfrm>
        </p:grpSpPr>
        <p:sp>
          <p:nvSpPr>
            <p:cNvPr id="26" name="TextBox 25">
              <a:extLst>
                <a:ext uri="{FF2B5EF4-FFF2-40B4-BE49-F238E27FC236}">
                  <a16:creationId xmlns:a16="http://schemas.microsoft.com/office/drawing/2014/main" id="{339D9A5A-79B1-4D08-8F33-86F5741470BE}"/>
                </a:ext>
              </a:extLst>
            </p:cNvPr>
            <p:cNvSpPr txBox="1"/>
            <p:nvPr/>
          </p:nvSpPr>
          <p:spPr>
            <a:xfrm>
              <a:off x="554736" y="5622041"/>
              <a:ext cx="22755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1" i="0" u="none" baseline="0"/>
                <a:t>Защита от COVID-19</a:t>
              </a:r>
            </a:p>
          </p:txBody>
        </p:sp>
        <p:sp>
          <p:nvSpPr>
            <p:cNvPr id="27" name="TextBox 26">
              <a:extLst>
                <a:ext uri="{FF2B5EF4-FFF2-40B4-BE49-F238E27FC236}">
                  <a16:creationId xmlns:a16="http://schemas.microsoft.com/office/drawing/2014/main" id="{74DE8B9F-0E15-4F0B-A3A3-144727F9866B}"/>
                </a:ext>
              </a:extLst>
            </p:cNvPr>
            <p:cNvSpPr txBox="1">
              <a:spLocks/>
            </p:cNvSpPr>
            <p:nvPr/>
          </p:nvSpPr>
          <p:spPr>
            <a:xfrm>
              <a:off x="3019426" y="5622041"/>
              <a:ext cx="8615362"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sz="1400" b="0" i="0" u="none" baseline="0"/>
                <a:t>Вакцинация — важный способ снижения риска заражения COVID-19. До, во время и после вакцинации вакцинируемым следует продолжать носить маску, соблюдать физическую дистанцию и регулярно мыть руки.</a:t>
              </a:r>
            </a:p>
          </p:txBody>
        </p:sp>
      </p:grpSp>
      <p:cxnSp>
        <p:nvCxnSpPr>
          <p:cNvPr id="33" name="LineContentSeparatorDefault 33">
            <a:extLst>
              <a:ext uri="{FF2B5EF4-FFF2-40B4-BE49-F238E27FC236}">
                <a16:creationId xmlns:a16="http://schemas.microsoft.com/office/drawing/2014/main" id="{858F2937-D03F-4FCC-9F11-A34E89647447}"/>
              </a:ext>
            </a:extLst>
          </p:cNvPr>
          <p:cNvCxnSpPr>
            <a:cxnSpLocks/>
          </p:cNvCxnSpPr>
          <p:nvPr>
            <p:custDataLst>
              <p:tags r:id="rId2"/>
            </p:custDataLst>
          </p:nvPr>
        </p:nvCxnSpPr>
        <p:spPr>
          <a:xfrm>
            <a:off x="547688" y="2266561"/>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LineContentSeparatorDefault 33">
            <a:extLst>
              <a:ext uri="{FF2B5EF4-FFF2-40B4-BE49-F238E27FC236}">
                <a16:creationId xmlns:a16="http://schemas.microsoft.com/office/drawing/2014/main" id="{C724AD30-1610-4B56-AA27-B3E68A3699FC}"/>
              </a:ext>
            </a:extLst>
          </p:cNvPr>
          <p:cNvCxnSpPr>
            <a:cxnSpLocks/>
          </p:cNvCxnSpPr>
          <p:nvPr>
            <p:custDataLst>
              <p:tags r:id="rId3"/>
            </p:custDataLst>
          </p:nvPr>
        </p:nvCxnSpPr>
        <p:spPr>
          <a:xfrm>
            <a:off x="547688" y="3564462"/>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LineContentSeparatorDefault 33">
            <a:extLst>
              <a:ext uri="{FF2B5EF4-FFF2-40B4-BE49-F238E27FC236}">
                <a16:creationId xmlns:a16="http://schemas.microsoft.com/office/drawing/2014/main" id="{CA2030F8-4E5A-4B6E-A2AB-F694E40CC672}"/>
              </a:ext>
            </a:extLst>
          </p:cNvPr>
          <p:cNvCxnSpPr>
            <a:cxnSpLocks/>
          </p:cNvCxnSpPr>
          <p:nvPr>
            <p:custDataLst>
              <p:tags r:id="rId4"/>
            </p:custDataLst>
          </p:nvPr>
        </p:nvCxnSpPr>
        <p:spPr>
          <a:xfrm>
            <a:off x="547688" y="4431476"/>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LineContentSeparatorDefault 33">
            <a:extLst>
              <a:ext uri="{FF2B5EF4-FFF2-40B4-BE49-F238E27FC236}">
                <a16:creationId xmlns:a16="http://schemas.microsoft.com/office/drawing/2014/main" id="{5ADC2DCA-B8FE-41B6-A3FE-595B517E9D5B}"/>
              </a:ext>
            </a:extLst>
          </p:cNvPr>
          <p:cNvCxnSpPr>
            <a:cxnSpLocks/>
          </p:cNvCxnSpPr>
          <p:nvPr>
            <p:custDataLst>
              <p:tags r:id="rId5"/>
            </p:custDataLst>
          </p:nvPr>
        </p:nvCxnSpPr>
        <p:spPr>
          <a:xfrm>
            <a:off x="547688" y="5236935"/>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453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697718-F5CE-4A70-BBDB-0FCB8B7B84AC}"/>
              </a:ext>
            </a:extLst>
          </p:cNvPr>
          <p:cNvSpPr>
            <a:spLocks noGrp="1"/>
          </p:cNvSpPr>
          <p:nvPr>
            <p:ph type="subTitle" idx="1"/>
          </p:nvPr>
        </p:nvSpPr>
        <p:spPr>
          <a:xfrm>
            <a:off x="554736" y="5370645"/>
            <a:ext cx="11082528" cy="276999"/>
          </a:xfrm>
        </p:spPr>
        <p:txBody>
          <a:bodyPr/>
          <a:lstStyle/>
          <a:p>
            <a:r>
              <a:rPr lang="ru-RU"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Перевод на русский язык выполнен</a:t>
            </a:r>
            <a:r>
              <a:rPr lang="en-GB"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Octopus Translations</a:t>
            </a:r>
            <a:r>
              <a:rPr lang="ru-RU"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GB"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ru-RU"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ВОЗ не несет ответственности за его содержание и точность. В случае любого несоответствия между английской и русской версией, оригинальная версия на английском языке должна приниматься в качестве обязательной и подлинной.</a:t>
            </a:r>
            <a:r>
              <a:rPr lang="en-GB"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SimSu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300789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F5C7E5-B8B4-4EB7-A809-0D023711BA52}"/>
              </a:ext>
            </a:extLst>
          </p:cNvPr>
          <p:cNvSpPr/>
          <p:nvPr/>
        </p:nvSpPr>
        <p:spPr>
          <a:xfrm>
            <a:off x="0" y="0"/>
            <a:ext cx="351536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grpSp>
        <p:nvGrpSpPr>
          <p:cNvPr id="21" name="CustomIcon">
            <a:extLst>
              <a:ext uri="{FF2B5EF4-FFF2-40B4-BE49-F238E27FC236}">
                <a16:creationId xmlns:a16="http://schemas.microsoft.com/office/drawing/2014/main" id="{996B410C-7B82-41DB-A9BB-03FDE761F211}"/>
              </a:ext>
            </a:extLst>
          </p:cNvPr>
          <p:cNvGrpSpPr>
            <a:grpSpLocks noChangeAspect="1"/>
          </p:cNvGrpSpPr>
          <p:nvPr>
            <p:custDataLst>
              <p:tags r:id="rId1"/>
            </p:custDataLst>
          </p:nvPr>
        </p:nvGrpSpPr>
        <p:grpSpPr>
          <a:xfrm>
            <a:off x="779783" y="2180778"/>
            <a:ext cx="1955794" cy="1955794"/>
            <a:chOff x="-200025" y="-207010"/>
            <a:chExt cx="1019810" cy="1019810"/>
          </a:xfrm>
        </p:grpSpPr>
        <p:sp>
          <p:nvSpPr>
            <p:cNvPr id="18" name="Oval 17">
              <a:extLst>
                <a:ext uri="{FF2B5EF4-FFF2-40B4-BE49-F238E27FC236}">
                  <a16:creationId xmlns:a16="http://schemas.microsoft.com/office/drawing/2014/main" id="{AFB19923-411B-4205-B6FE-BB42668B953E}"/>
                </a:ext>
              </a:extLst>
            </p:cNvPr>
            <p:cNvSpPr>
              <a:spLocks noChangeAspect="1"/>
            </p:cNvSpPr>
            <p:nvPr/>
          </p:nvSpPr>
          <p:spPr>
            <a:xfrm>
              <a:off x="-200025" y="-207010"/>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pic>
          <p:nvPicPr>
            <p:cNvPr id="20" name="Graphic 19">
              <a:extLst>
                <a:ext uri="{FF2B5EF4-FFF2-40B4-BE49-F238E27FC236}">
                  <a16:creationId xmlns:a16="http://schemas.microsoft.com/office/drawing/2014/main" id="{52F2BF2E-4AE8-4893-B9E8-E81CFEFBC3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609600" cy="609600"/>
            </a:xfrm>
            <a:prstGeom prst="rect">
              <a:avLst/>
            </a:prstGeom>
          </p:spPr>
        </p:pic>
      </p:grpSp>
      <p:sp>
        <p:nvSpPr>
          <p:cNvPr id="27" name="Title 8">
            <a:extLst>
              <a:ext uri="{FF2B5EF4-FFF2-40B4-BE49-F238E27FC236}">
                <a16:creationId xmlns:a16="http://schemas.microsoft.com/office/drawing/2014/main" id="{BBE64968-E10B-4B5B-B348-C10638D78CA1}"/>
              </a:ext>
            </a:extLst>
          </p:cNvPr>
          <p:cNvSpPr txBox="1">
            <a:spLocks/>
          </p:cNvSpPr>
          <p:nvPr/>
        </p:nvSpPr>
        <p:spPr>
          <a:xfrm>
            <a:off x="4295143" y="1681347"/>
            <a:ext cx="6966994" cy="1477328"/>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lang="ru-Ru" sz="2500" b="1" kern="1200" spc="0" baseline="0">
                <a:ln w="6350" cap="flat">
                  <a:noFill/>
                  <a:miter lim="800000"/>
                </a:ln>
                <a:solidFill>
                  <a:schemeClr val="accent1"/>
                </a:solidFill>
                <a:latin typeface="Arial" panose="020B0604020202020204" pitchFamily="34" charset="0"/>
                <a:ea typeface="+mj-ea"/>
                <a:cs typeface="Arial" panose="020B0604020202020204" pitchFamily="34" charset="0"/>
                <a:sym typeface="Arial" panose="020B0604020202020204" pitchFamily="34" charset="0"/>
              </a:defRPr>
            </a:lvl1pPr>
          </a:lstStyle>
          <a:p>
            <a:pPr marL="514350" indent="-514350" algn="l" rtl="0">
              <a:buAutoNum type="arabicPeriod"/>
            </a:pPr>
            <a:r>
              <a:rPr lang="ru-Ru" sz="3200" b="1" i="0" u="none" baseline="0"/>
              <a:t>Общие сведения о </a:t>
            </a:r>
          </a:p>
          <a:p>
            <a:pPr algn="l" rtl="0"/>
            <a:r>
              <a:rPr lang="ru-Ru" sz="3200" b="1" i="0" u="none" baseline="0"/>
              <a:t>вакцине от COVID-19 COMIRNATY</a:t>
            </a:r>
            <a:r>
              <a:rPr lang="ru-Ru" sz="3200" b="1" i="0" u="none" baseline="30000"/>
              <a:t>®</a:t>
            </a:r>
            <a:r>
              <a:rPr lang="ru-Ru" sz="3200" b="1" i="0" u="none" baseline="0"/>
              <a:t> (Tozinameran)* производства компании Pfizer-BioNTech</a:t>
            </a:r>
          </a:p>
        </p:txBody>
      </p:sp>
      <p:sp>
        <p:nvSpPr>
          <p:cNvPr id="2" name="TextBox 1">
            <a:extLst>
              <a:ext uri="{FF2B5EF4-FFF2-40B4-BE49-F238E27FC236}">
                <a16:creationId xmlns:a16="http://schemas.microsoft.com/office/drawing/2014/main" id="{AE7EDE32-DAE7-4662-B7E5-B71F97B0FD22}"/>
              </a:ext>
            </a:extLst>
          </p:cNvPr>
          <p:cNvSpPr txBox="1"/>
          <p:nvPr/>
        </p:nvSpPr>
        <p:spPr>
          <a:xfrm>
            <a:off x="5219700" y="5849134"/>
            <a:ext cx="6575699" cy="513566"/>
          </a:xfrm>
          <a:prstGeom prst="rect">
            <a:avLst/>
          </a:prstGeom>
          <a:ln w="6350">
            <a:noFill/>
            <a:miter lim="800000"/>
          </a:ln>
        </p:spPr>
        <p:txBody>
          <a:bodyPr vert="horz" wrap="square" lIns="0" tIns="0" rIns="0" bIns="0" rtlCol="0">
            <a:noAutofit/>
          </a:bodyPr>
          <a:lstStyle/>
          <a:p>
            <a:pPr algn="l" rtl="0">
              <a:spcBef>
                <a:spcPts val="300"/>
              </a:spcBef>
              <a:spcAft>
                <a:spcPts val="300"/>
              </a:spcAft>
            </a:pPr>
            <a:r>
              <a:rPr lang="ru-Ru" sz="1600" b="0" i="0" u="none" baseline="0">
                <a:solidFill>
                  <a:srgbClr val="0070C0"/>
                </a:solidFill>
              </a:rPr>
              <a:t>* Здесь и в других учебных модулях будет использоваться название «вакцина от COVID-19 производства компании Pfizer-BioNTech. </a:t>
            </a:r>
          </a:p>
        </p:txBody>
      </p:sp>
    </p:spTree>
    <p:extLst>
      <p:ext uri="{BB962C8B-B14F-4D97-AF65-F5344CB8AC3E}">
        <p14:creationId xmlns:p14="http://schemas.microsoft.com/office/powerpoint/2010/main" val="393757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7CF589-C24F-4F1B-B7FD-05AC6F8A6007}"/>
              </a:ext>
            </a:extLst>
          </p:cNvPr>
          <p:cNvSpPr/>
          <p:nvPr/>
        </p:nvSpPr>
        <p:spPr>
          <a:xfrm>
            <a:off x="4368800" y="13252"/>
            <a:ext cx="78232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sp>
        <p:nvSpPr>
          <p:cNvPr id="2" name="Title 1"/>
          <p:cNvSpPr>
            <a:spLocks noGrp="1"/>
          </p:cNvSpPr>
          <p:nvPr>
            <p:ph type="title"/>
          </p:nvPr>
        </p:nvSpPr>
        <p:spPr>
          <a:xfrm>
            <a:off x="513411" y="795656"/>
            <a:ext cx="3764973" cy="1052194"/>
          </a:xfrm>
        </p:spPr>
        <p:txBody>
          <a:bodyPr/>
          <a:lstStyle/>
          <a:p>
            <a:pPr algn="l" rtl="0"/>
            <a:r>
              <a:rPr lang="ru-Ru" sz="2400" b="1" i="0" u="none" baseline="0" dirty="0"/>
              <a:t>Тип и форма выпуска вакцины от COVID-19 производства компании Pfizer–BioNTech </a:t>
            </a:r>
          </a:p>
        </p:txBody>
      </p:sp>
      <p:sp>
        <p:nvSpPr>
          <p:cNvPr id="5" name="TextBox 4"/>
          <p:cNvSpPr txBox="1"/>
          <p:nvPr/>
        </p:nvSpPr>
        <p:spPr>
          <a:xfrm>
            <a:off x="5011838" y="1632030"/>
            <a:ext cx="6331352" cy="4190035"/>
          </a:xfrm>
          <a:prstGeom prst="rect">
            <a:avLst/>
          </a:prstGeom>
          <a:ln w="6350">
            <a:noFill/>
            <a:miter lim="800000"/>
          </a:ln>
        </p:spPr>
        <p:txBody>
          <a:bodyPr vert="horz" wrap="none" lIns="0" tIns="0" rIns="0" bIns="0" rtlCol="0">
            <a:noAutofit/>
          </a:bodyPr>
          <a:lstStyle/>
          <a:p>
            <a:pPr algn="l" rtl="0">
              <a:spcBef>
                <a:spcPts val="300"/>
              </a:spcBef>
              <a:spcAft>
                <a:spcPts val="300"/>
              </a:spcAft>
              <a:buNone/>
            </a:pPr>
            <a:endParaRPr lang="ru-Ru" sz="1600" dirty="0"/>
          </a:p>
        </p:txBody>
      </p:sp>
      <p:sp>
        <p:nvSpPr>
          <p:cNvPr id="7" name="TextBox 6">
            <a:extLst>
              <a:ext uri="{FF2B5EF4-FFF2-40B4-BE49-F238E27FC236}">
                <a16:creationId xmlns:a16="http://schemas.microsoft.com/office/drawing/2014/main" id="{66E062E3-5FF9-48C4-967F-80B2AB9CEB56}"/>
              </a:ext>
            </a:extLst>
          </p:cNvPr>
          <p:cNvSpPr txBox="1"/>
          <p:nvPr>
            <p:custDataLst>
              <p:tags r:id="rId1"/>
            </p:custDataLst>
          </p:nvPr>
        </p:nvSpPr>
        <p:spPr>
          <a:xfrm>
            <a:off x="4564655" y="916769"/>
            <a:ext cx="6958732" cy="56477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ru-Ru" sz="1600" dirty="0">
                <a:latin typeface="Arial" panose="020B0604020202020204" pitchFamily="34" charset="0"/>
                <a:cs typeface="Arial" panose="020B0604020202020204" pitchFamily="34" charset="0"/>
                <a:sym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ru-Ru" sz="1600" dirty="0">
                <a:latin typeface="Arial" panose="020B0604020202020204" pitchFamily="34" charset="0"/>
                <a:cs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ct val="100000"/>
              </a:spcBef>
              <a:buNone/>
            </a:pPr>
            <a:r>
              <a:rPr lang="ru-Ru" b="0" i="0" u="none" baseline="0">
                <a:latin typeface="+mn-lt"/>
              </a:rPr>
              <a:t>Вакцина на основе синтезированной матричной РНК (мРНК), в которой закодирована информация о спайковом (S) белке гликопротеине, характерном только для вируса SARS-CoV-2</a:t>
            </a:r>
          </a:p>
          <a:p>
            <a:pPr algn="l" rtl="0">
              <a:spcBef>
                <a:spcPct val="100000"/>
              </a:spcBef>
            </a:pPr>
            <a:r>
              <a:rPr lang="ru-Ru" b="0" i="0" u="none" baseline="0">
                <a:latin typeface="+mn-lt"/>
              </a:rPr>
              <a:t>Молекулы мРНК помещены в липидные наночастицы для доставки в клетки организма. </a:t>
            </a:r>
          </a:p>
          <a:p>
            <a:pPr algn="l" rtl="0">
              <a:spcBef>
                <a:spcPct val="100000"/>
              </a:spcBef>
            </a:pPr>
            <a:r>
              <a:rPr lang="ru-Ru" b="0" i="0" u="none" baseline="0">
                <a:latin typeface="+mn-lt"/>
              </a:rPr>
              <a:t>Замороженный, стерильный, не содержащий консервантов или адъювантов многодозовый концентрат, требующий разведения перед применением</a:t>
            </a:r>
          </a:p>
          <a:p>
            <a:pPr algn="l" rtl="0">
              <a:spcBef>
                <a:spcPct val="100000"/>
              </a:spcBef>
            </a:pPr>
            <a:r>
              <a:rPr lang="ru-Ru" b="0" i="0" u="none" baseline="0">
                <a:latin typeface="+mn-lt"/>
              </a:rPr>
              <a:t>Один флакон (0,45 мл) после разведения содержит 6 доз вакцины.</a:t>
            </a:r>
          </a:p>
          <a:p>
            <a:pPr algn="l" rtl="0">
              <a:spcBef>
                <a:spcPct val="100000"/>
              </a:spcBef>
            </a:pPr>
            <a:r>
              <a:rPr lang="ru-Ru" b="0" i="0" u="none" baseline="0">
                <a:latin typeface="+mn-lt"/>
              </a:rPr>
              <a:t>Разбавитель представляет собой 0,9% раствор натрия хлорида для инъекций; на 6-дозовый флакон вакцины требуется 1,8 мл разбавителя.</a:t>
            </a:r>
          </a:p>
          <a:p>
            <a:pPr algn="l" rtl="0">
              <a:spcBef>
                <a:spcPct val="100000"/>
              </a:spcBef>
            </a:pPr>
            <a:r>
              <a:rPr lang="ru-Ru" b="0" i="0" u="none" baseline="0">
                <a:latin typeface="+mn-lt"/>
              </a:rPr>
              <a:t>Дата рекомендации ВОЗ о включении в EUL (Реестр средств для использования в чрезвычайных ситуациях): 31 декабря 2020 г. (</a:t>
            </a:r>
            <a:r>
              <a:rPr lang="ru-Ru" b="0" i="0" u="none" baseline="0">
                <a:latin typeface="+mn-lt"/>
                <a:hlinkClick r:id="rId4"/>
              </a:rPr>
              <a:t>https://extranet.who.int/pqweb/vaccines/who-recommendation-covid-19-mrna-vaccine-nucleoside-modified-comirnaty</a:t>
            </a:r>
            <a:r>
              <a:rPr lang="ru-Ru" b="0" i="0" u="none" baseline="0">
                <a:latin typeface="+mn-lt"/>
              </a:rPr>
              <a:t>) </a:t>
            </a:r>
          </a:p>
          <a:p>
            <a:pPr algn="l" rtl="0">
              <a:spcBef>
                <a:spcPct val="100000"/>
              </a:spcBef>
            </a:pPr>
            <a:r>
              <a:rPr lang="ru-Ru" b="0" i="0" u="none" baseline="0"/>
              <a:t>Обновленная рекомендация о включении в EUL: 27 апреля 2021 г.</a:t>
            </a:r>
            <a:endParaRPr lang="ru-Ru" dirty="0">
              <a:latin typeface="+mn-lt"/>
            </a:endParaRPr>
          </a:p>
        </p:txBody>
      </p:sp>
      <p:pic>
        <p:nvPicPr>
          <p:cNvPr id="19472" name="Picture 16" descr="D:\WHO IVB Covid course\Photos\Photos HZJZ Croatia\20210128_111905.jpg"/>
          <p:cNvPicPr>
            <a:picLocks noChangeAspect="1" noChangeArrowheads="1"/>
          </p:cNvPicPr>
          <p:nvPr/>
        </p:nvPicPr>
        <p:blipFill>
          <a:blip r:embed="rId5"/>
          <a:srcRect l="31320" t="22995" r="20048" b="30628"/>
          <a:stretch>
            <a:fillRect/>
          </a:stretch>
        </p:blipFill>
        <p:spPr bwMode="auto">
          <a:xfrm>
            <a:off x="865081" y="2708387"/>
            <a:ext cx="2129910" cy="3385288"/>
          </a:xfrm>
          <a:prstGeom prst="rect">
            <a:avLst/>
          </a:prstGeom>
          <a:noFill/>
        </p:spPr>
      </p:pic>
      <p:sp>
        <p:nvSpPr>
          <p:cNvPr id="11" name="TextBox 10">
            <a:extLst>
              <a:ext uri="{FF2B5EF4-FFF2-40B4-BE49-F238E27FC236}">
                <a16:creationId xmlns:a16="http://schemas.microsoft.com/office/drawing/2014/main" id="{14D21E92-3224-48FF-928C-BD05C00B39EB}"/>
              </a:ext>
            </a:extLst>
          </p:cNvPr>
          <p:cNvSpPr txBox="1"/>
          <p:nvPr/>
        </p:nvSpPr>
        <p:spPr>
          <a:xfrm>
            <a:off x="1977601" y="6114144"/>
            <a:ext cx="1125629" cy="230832"/>
          </a:xfrm>
          <a:prstGeom prst="rect">
            <a:avLst/>
          </a:prstGeom>
          <a:noFill/>
        </p:spPr>
        <p:txBody>
          <a:bodyPr wrap="none" rtlCol="0">
            <a:spAutoFit/>
          </a:bodyPr>
          <a:lstStyle/>
          <a:p>
            <a:pPr algn="l" rtl="0">
              <a:buClr>
                <a:srgbClr val="000000"/>
              </a:buClr>
            </a:pPr>
            <a:r>
              <a:rPr lang="ru-Ru" sz="900" b="0" i="0" u="none" baseline="0">
                <a:solidFill>
                  <a:srgbClr val="000000"/>
                </a:solidFill>
              </a:rPr>
              <a:t>© HZJZ Хорватия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4736" y="172212"/>
            <a:ext cx="11082528" cy="307777"/>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pPr algn="l" rtl="0"/>
            <a:r>
              <a:rPr lang="ru-Ru" sz="2000" b="1" i="0" u="none" baseline="0">
                <a:latin typeface="+mj-lt"/>
              </a:rPr>
              <a:t>Дозировка и введение</a:t>
            </a:r>
          </a:p>
        </p:txBody>
      </p:sp>
      <p:sp>
        <p:nvSpPr>
          <p:cNvPr id="8" name="Subtitle 5">
            <a:extLst>
              <a:ext uri="{FF2B5EF4-FFF2-40B4-BE49-F238E27FC236}">
                <a16:creationId xmlns:a16="http://schemas.microsoft.com/office/drawing/2014/main" id="{9E5804F6-1F12-4404-89CF-D461EBDDC321}"/>
              </a:ext>
            </a:extLst>
          </p:cNvPr>
          <p:cNvSpPr txBox="1">
            <a:spLocks/>
          </p:cNvSpPr>
          <p:nvPr/>
        </p:nvSpPr>
        <p:spPr>
          <a:xfrm>
            <a:off x="554736" y="1081267"/>
            <a:ext cx="2179586" cy="43088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ru-Ru"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r>
              <a:rPr lang="ru-Ru" sz="1400" b="1" i="0" u="none" baseline="0"/>
              <a:t>Рекомендуемый возраст</a:t>
            </a:r>
            <a:endParaRPr lang="ru-Ru" sz="1400" dirty="0"/>
          </a:p>
        </p:txBody>
      </p:sp>
      <p:sp>
        <p:nvSpPr>
          <p:cNvPr id="11" name="Subtitle 5">
            <a:extLst>
              <a:ext uri="{FF2B5EF4-FFF2-40B4-BE49-F238E27FC236}">
                <a16:creationId xmlns:a16="http://schemas.microsoft.com/office/drawing/2014/main" id="{7E4932DD-8C82-4067-9024-B577093AAC1D}"/>
              </a:ext>
            </a:extLst>
          </p:cNvPr>
          <p:cNvSpPr txBox="1">
            <a:spLocks/>
          </p:cNvSpPr>
          <p:nvPr/>
        </p:nvSpPr>
        <p:spPr>
          <a:xfrm>
            <a:off x="3013157" y="1091427"/>
            <a:ext cx="8621631" cy="215444"/>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ru-Ru"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600"/>
              </a:spcBef>
            </a:pPr>
            <a:r>
              <a:rPr lang="ru-Ru" sz="1400" b="0" i="0" u="none" baseline="0">
                <a:latin typeface="Arial"/>
                <a:cs typeface="Arial"/>
              </a:rPr>
              <a:t>Начиная с 12 лет, без верхнего возрастного предела</a:t>
            </a:r>
            <a:endParaRPr lang="ru-Ru" sz="1400" strike="sngStrike" dirty="0">
              <a:latin typeface="Arial"/>
              <a:cs typeface="Arial"/>
            </a:endParaRPr>
          </a:p>
        </p:txBody>
      </p:sp>
      <p:sp>
        <p:nvSpPr>
          <p:cNvPr id="12" name="Subtitle 5">
            <a:extLst>
              <a:ext uri="{FF2B5EF4-FFF2-40B4-BE49-F238E27FC236}">
                <a16:creationId xmlns:a16="http://schemas.microsoft.com/office/drawing/2014/main" id="{88D8E616-C884-4C8F-B5CC-208B811454C8}"/>
              </a:ext>
            </a:extLst>
          </p:cNvPr>
          <p:cNvSpPr txBox="1">
            <a:spLocks/>
          </p:cNvSpPr>
          <p:nvPr/>
        </p:nvSpPr>
        <p:spPr>
          <a:xfrm>
            <a:off x="554736" y="1941978"/>
            <a:ext cx="2179586" cy="43088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ru-Ru"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r>
              <a:rPr lang="ru-Ru" sz="1400" b="1" i="0" u="none" baseline="0"/>
              <a:t>Доза/способ/место введения</a:t>
            </a:r>
            <a:endParaRPr lang="ru-Ru" sz="1400" dirty="0"/>
          </a:p>
        </p:txBody>
      </p:sp>
      <p:sp>
        <p:nvSpPr>
          <p:cNvPr id="14" name="Subtitle 5">
            <a:extLst>
              <a:ext uri="{FF2B5EF4-FFF2-40B4-BE49-F238E27FC236}">
                <a16:creationId xmlns:a16="http://schemas.microsoft.com/office/drawing/2014/main" id="{233D9A03-DC80-41DD-8CB4-46FD88F3E3E5}"/>
              </a:ext>
            </a:extLst>
          </p:cNvPr>
          <p:cNvSpPr txBox="1">
            <a:spLocks/>
          </p:cNvSpPr>
          <p:nvPr/>
        </p:nvSpPr>
        <p:spPr>
          <a:xfrm>
            <a:off x="3013157" y="1780079"/>
            <a:ext cx="8725187" cy="152349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ru-Ru"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600"/>
              </a:spcBef>
            </a:pPr>
            <a:r>
              <a:rPr lang="ru-Ru" sz="1400" b="0" i="0" u="none" baseline="0"/>
              <a:t>0,3 мл (после разведения), внутримышечно в дельтовидную мышцу плеча</a:t>
            </a:r>
          </a:p>
          <a:p>
            <a:pPr algn="l" rtl="0" fontAlgn="base">
              <a:spcBef>
                <a:spcPts val="600"/>
              </a:spcBef>
            </a:pPr>
            <a:r>
              <a:rPr lang="ru-Ru" sz="1400" b="0" i="0" u="none" baseline="0"/>
              <a:t>Шприц</a:t>
            </a:r>
            <a:r>
              <a:rPr lang="ru-Ru" sz="1400" b="0" i="0" u="none" baseline="0">
                <a:solidFill>
                  <a:srgbClr val="FF0000"/>
                </a:solidFill>
              </a:rPr>
              <a:t> </a:t>
            </a:r>
            <a:r>
              <a:rPr lang="ru-Ru" sz="1400" b="0" i="0" u="none" baseline="0"/>
              <a:t>и игла для введения вакцины: Самоблокирующийся (СБ) шприц на 0,3 мл; игла 23G x 1” (0,60 x 25 мм) </a:t>
            </a:r>
            <a:r>
              <a:rPr lang="ru-Ru" sz="1400" b="0" i="1" u="none" baseline="0"/>
              <a:t>(Для ознакомления с требованиями к техническим характеристикам при выборе шприца в отсутствии шприцев на 0,3 мл см. слайд 21.)</a:t>
            </a:r>
            <a:endParaRPr lang="ru-Ru" sz="1400" i="1" dirty="0"/>
          </a:p>
          <a:p>
            <a:pPr algn="l" rtl="0">
              <a:spcBef>
                <a:spcPts val="600"/>
              </a:spcBef>
            </a:pPr>
            <a:r>
              <a:rPr lang="ru-Ru" sz="1400" b="0" i="0" u="none" baseline="0"/>
              <a:t>Шприц и игла для разведения: Шприц на 3 мл или 5 мл с механизмом предотвращения повторного использования (RUP); игла 21G или меньше</a:t>
            </a:r>
            <a:r>
              <a:rPr lang="ru-Ru" sz="1400" b="0" i="0" u="none" strike="sngStrike" baseline="0"/>
              <a:t>*</a:t>
            </a:r>
          </a:p>
        </p:txBody>
      </p:sp>
      <p:sp>
        <p:nvSpPr>
          <p:cNvPr id="13" name="Subtitle 5">
            <a:extLst>
              <a:ext uri="{FF2B5EF4-FFF2-40B4-BE49-F238E27FC236}">
                <a16:creationId xmlns:a16="http://schemas.microsoft.com/office/drawing/2014/main" id="{79251492-FBB8-402B-83D1-F4F617D2685C}"/>
              </a:ext>
            </a:extLst>
          </p:cNvPr>
          <p:cNvSpPr txBox="1">
            <a:spLocks/>
          </p:cNvSpPr>
          <p:nvPr/>
        </p:nvSpPr>
        <p:spPr>
          <a:xfrm>
            <a:off x="547688" y="3453337"/>
            <a:ext cx="2179586" cy="21544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ru-Ru"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r>
              <a:rPr lang="ru-Ru" sz="1400" b="1" i="0" u="none" baseline="0"/>
              <a:t>Рекомендуемая схема</a:t>
            </a:r>
            <a:endParaRPr lang="ru-Ru" sz="1400" dirty="0"/>
          </a:p>
        </p:txBody>
      </p:sp>
      <p:sp>
        <p:nvSpPr>
          <p:cNvPr id="15" name="Subtitle 5">
            <a:extLst>
              <a:ext uri="{FF2B5EF4-FFF2-40B4-BE49-F238E27FC236}">
                <a16:creationId xmlns:a16="http://schemas.microsoft.com/office/drawing/2014/main" id="{39AE1549-28AE-4D6E-BDF2-4D1D9CA146B7}"/>
              </a:ext>
            </a:extLst>
          </p:cNvPr>
          <p:cNvSpPr txBox="1">
            <a:spLocks/>
          </p:cNvSpPr>
          <p:nvPr/>
        </p:nvSpPr>
        <p:spPr>
          <a:xfrm>
            <a:off x="3013156" y="3429000"/>
            <a:ext cx="8840488" cy="281615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ru-Ru" sz="1800" b="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ru-Ru" sz="1600" kern="1200" dirty="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rtl="0">
              <a:spcBef>
                <a:spcPts val="0"/>
              </a:spcBef>
            </a:pPr>
            <a:r>
              <a:rPr lang="ru-Ru" sz="1400" b="0" i="0" u="none" baseline="0" dirty="0"/>
              <a:t>Для обеспечения защиты требуется ввести 2 дозы</a:t>
            </a:r>
          </a:p>
          <a:p>
            <a:pPr lvl="1" algn="l" rtl="0"/>
            <a:r>
              <a:rPr lang="ru-Ru" sz="1400" b="0" i="0" u="none" baseline="0" dirty="0"/>
              <a:t>Доза 1 — на дату начала иммунизации</a:t>
            </a:r>
          </a:p>
          <a:p>
            <a:pPr lvl="1" algn="l" rtl="0"/>
            <a:r>
              <a:rPr lang="ru-Ru" sz="1400" b="0" i="0" u="none" baseline="0" dirty="0"/>
              <a:t>Доза 2 — рекомендуется ввести через 21–28 дней после введения первой дозы</a:t>
            </a:r>
            <a:endParaRPr lang="ru-Ru" sz="1400" strike="sngStrike" dirty="0"/>
          </a:p>
          <a:p>
            <a:pPr algn="l" rtl="0">
              <a:spcBef>
                <a:spcPts val="0"/>
              </a:spcBef>
            </a:pPr>
            <a:r>
              <a:rPr lang="ru-Ru" sz="1400" b="0" i="0" u="none" baseline="0" dirty="0"/>
              <a:t>Если вторая доза была ошибочно введена раньше чем через 21 день, нет необходимости вводить ее повторно. Если введение второй дозы непреднамеренно откладывается, ее следует ввести при первой возможности.</a:t>
            </a:r>
          </a:p>
          <a:p>
            <a:pPr algn="l" rtl="0">
              <a:spcBef>
                <a:spcPts val="0"/>
              </a:spcBef>
            </a:pPr>
            <a:r>
              <a:rPr lang="ru-Ru" sz="1400" b="0" i="0" u="none" baseline="0" dirty="0"/>
              <a:t>После введения данной вакцины необходимо выдержать как минимум 14-дневный перерыв перед введением любой другой вакцины.</a:t>
            </a:r>
          </a:p>
          <a:p>
            <a:pPr algn="l" rtl="0">
              <a:spcBef>
                <a:spcPts val="0"/>
              </a:spcBef>
              <a:buNone/>
            </a:pPr>
            <a:r>
              <a:rPr lang="ru-Ru" sz="1400" b="0" i="0" u="none" baseline="0" dirty="0"/>
              <a:t>На данный момент доказательств необходимости введения бустерной дозы после завершения рекомендуемого полного курса иммунизации двумя дозами вакцины не имеется.</a:t>
            </a:r>
          </a:p>
          <a:p>
            <a:pPr algn="l" rtl="0">
              <a:spcBef>
                <a:spcPts val="0"/>
              </a:spcBef>
              <a:buNone/>
            </a:pPr>
            <a:r>
              <a:rPr lang="ru-Ru" sz="1400" b="0" i="0" u="none" baseline="0" dirty="0"/>
              <a:t>Для обеих доз следует использовать одну и ту же вакцину, хотя в настоящее время ведутся исследования относительно возможности комбинирования различных вакцинных препаратов и платформ.</a:t>
            </a:r>
            <a:endParaRPr lang="ru-Ru" sz="1400" strike="dblStrike" dirty="0"/>
          </a:p>
        </p:txBody>
      </p:sp>
      <p:cxnSp>
        <p:nvCxnSpPr>
          <p:cNvPr id="19" name="LineContentSeparatorDefault 19">
            <a:extLst>
              <a:ext uri="{FF2B5EF4-FFF2-40B4-BE49-F238E27FC236}">
                <a16:creationId xmlns:a16="http://schemas.microsoft.com/office/drawing/2014/main" id="{BC6FD680-7122-423A-8A0D-987973667D61}"/>
              </a:ext>
            </a:extLst>
          </p:cNvPr>
          <p:cNvCxnSpPr>
            <a:cxnSpLocks/>
          </p:cNvCxnSpPr>
          <p:nvPr>
            <p:custDataLst>
              <p:tags r:id="rId1"/>
            </p:custDataLst>
          </p:nvPr>
        </p:nvCxnSpPr>
        <p:spPr>
          <a:xfrm>
            <a:off x="547688" y="1705100"/>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LineContentSeparatorDefault 19">
            <a:extLst>
              <a:ext uri="{FF2B5EF4-FFF2-40B4-BE49-F238E27FC236}">
                <a16:creationId xmlns:a16="http://schemas.microsoft.com/office/drawing/2014/main" id="{89208E71-BF14-4FC1-9E54-745C2166A74E}"/>
              </a:ext>
            </a:extLst>
          </p:cNvPr>
          <p:cNvCxnSpPr>
            <a:cxnSpLocks/>
          </p:cNvCxnSpPr>
          <p:nvPr>
            <p:custDataLst>
              <p:tags r:id="rId2"/>
            </p:custDataLst>
          </p:nvPr>
        </p:nvCxnSpPr>
        <p:spPr>
          <a:xfrm>
            <a:off x="554736" y="3342372"/>
            <a:ext cx="11087100"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E60144-AFE6-40E3-A1A7-EACE0A7EDB3C}"/>
              </a:ext>
            </a:extLst>
          </p:cNvPr>
          <p:cNvSpPr/>
          <p:nvPr/>
        </p:nvSpPr>
        <p:spPr>
          <a:xfrm>
            <a:off x="6096000" y="0"/>
            <a:ext cx="6096000" cy="6857991"/>
          </a:xfrm>
          <a:prstGeom prst="rect">
            <a:avLst/>
          </a:prstGeom>
          <a:solidFill>
            <a:srgbClr val="D9EA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ru-Ru" sz="1600" dirty="0">
              <a:solidFill>
                <a:schemeClr val="bg1"/>
              </a:solidFill>
            </a:endParaRPr>
          </a:p>
        </p:txBody>
      </p:sp>
      <p:sp>
        <p:nvSpPr>
          <p:cNvPr id="8" name="Subtitle 2">
            <a:extLst>
              <a:ext uri="{FF2B5EF4-FFF2-40B4-BE49-F238E27FC236}">
                <a16:creationId xmlns:a16="http://schemas.microsoft.com/office/drawing/2014/main" id="{BFC6F632-7325-4F85-806D-161E0532563E}"/>
              </a:ext>
            </a:extLst>
          </p:cNvPr>
          <p:cNvSpPr txBox="1">
            <a:spLocks/>
          </p:cNvSpPr>
          <p:nvPr/>
        </p:nvSpPr>
        <p:spPr>
          <a:xfrm>
            <a:off x="554734" y="656290"/>
            <a:ext cx="5065776" cy="369332"/>
          </a:xfrm>
          <a:prstGeom prst="rect">
            <a:avLst/>
          </a:prstGeom>
        </p:spPr>
        <p:txBody>
          <a:bodyPr vert="horz" wrap="square" lIns="0" tIns="0" rIns="0" bIns="0" rtlCol="0">
            <a:spAutoFit/>
          </a:bodyPr>
          <a:lstStyle>
            <a:defPPr>
              <a:defRPr lang="ru-Ru"/>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spcBef>
                <a:spcPct val="0"/>
              </a:spcBef>
              <a:buNone/>
            </a:pPr>
            <a:r>
              <a:rPr lang="ru-Ru" sz="2400" b="1" i="0" u="none" baseline="0" dirty="0">
                <a:ln w="6350" cap="flat">
                  <a:noFill/>
                  <a:miter lim="800000"/>
                </a:ln>
                <a:solidFill>
                  <a:schemeClr val="accent1"/>
                </a:solidFill>
                <a:latin typeface="+mj-lt"/>
                <a:ea typeface="+mj-ea"/>
                <a:sym typeface="Arial" panose="020B0604020202020204" pitchFamily="34" charset="0"/>
              </a:rPr>
              <a:t>Противопоказания</a:t>
            </a:r>
          </a:p>
        </p:txBody>
      </p:sp>
      <p:sp>
        <p:nvSpPr>
          <p:cNvPr id="12" name="Subtitle 2">
            <a:extLst>
              <a:ext uri="{FF2B5EF4-FFF2-40B4-BE49-F238E27FC236}">
                <a16:creationId xmlns:a16="http://schemas.microsoft.com/office/drawing/2014/main" id="{CD97D751-71F9-4090-AF4D-059B022BDB71}"/>
              </a:ext>
            </a:extLst>
          </p:cNvPr>
          <p:cNvSpPr txBox="1">
            <a:spLocks/>
          </p:cNvSpPr>
          <p:nvPr/>
        </p:nvSpPr>
        <p:spPr>
          <a:xfrm>
            <a:off x="6571490" y="656290"/>
            <a:ext cx="5065776" cy="369332"/>
          </a:xfrm>
          <a:prstGeom prst="rect">
            <a:avLst/>
          </a:prstGeom>
        </p:spPr>
        <p:txBody>
          <a:bodyPr vert="horz" wrap="square" lIns="0" tIns="0" rIns="0" bIns="0" rtlCol="0">
            <a:spAutoFit/>
          </a:bodyPr>
          <a:lstStyle>
            <a:defPPr>
              <a:defRPr lang="ru-Ru"/>
            </a:defPPr>
            <a:lvl1pPr lvl="0" indent="0">
              <a:lnSpc>
                <a:spcPct val="100000"/>
              </a:lnSpc>
              <a:spcBef>
                <a:spcPct val="0"/>
              </a:spcBef>
              <a:spcAft>
                <a:spcPts val="300"/>
              </a:spcAft>
              <a:buClr>
                <a:schemeClr val="tx1"/>
              </a:buClr>
              <a:buSzPct val="100000"/>
              <a:buFont typeface="Segoe UI" panose="020B0502040204020203" pitchFamily="34" charset="0"/>
              <a:buNone/>
              <a:defRPr sz="2400" b="1">
                <a:ln w="6350" cap="flat">
                  <a:noFill/>
                  <a:miter lim="800000"/>
                </a:ln>
                <a:solidFill>
                  <a:schemeClr val="accent1"/>
                </a:solidFill>
                <a:latin typeface="+mj-lt"/>
                <a:ea typeface="+mj-ea"/>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rtl="0"/>
            <a:r>
              <a:rPr lang="ru-Ru" b="1" i="0" u="none" baseline="0" dirty="0"/>
              <a:t>Меры предосторожности</a:t>
            </a:r>
          </a:p>
        </p:txBody>
      </p:sp>
      <p:sp>
        <p:nvSpPr>
          <p:cNvPr id="13" name="Subtitle 2">
            <a:extLst>
              <a:ext uri="{FF2B5EF4-FFF2-40B4-BE49-F238E27FC236}">
                <a16:creationId xmlns:a16="http://schemas.microsoft.com/office/drawing/2014/main" id="{0FF67621-33A4-40DB-BE17-8B0E28703FFF}"/>
              </a:ext>
            </a:extLst>
          </p:cNvPr>
          <p:cNvSpPr txBox="1">
            <a:spLocks/>
          </p:cNvSpPr>
          <p:nvPr/>
        </p:nvSpPr>
        <p:spPr>
          <a:xfrm>
            <a:off x="554736" y="1302747"/>
            <a:ext cx="5065776" cy="4170372"/>
          </a:xfrm>
          <a:prstGeom prst="rect">
            <a:avLst/>
          </a:prstGeom>
        </p:spPr>
        <p:txBody>
          <a:bodyPr vert="horz" wrap="square" lIns="0" tIns="0" rIns="0" bIns="0" rtlCol="0">
            <a:spAutoFit/>
          </a:bodyPr>
          <a:lstStyle>
            <a:defPPr>
              <a:defRPr lang="ru-Ru"/>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lgn="l" rtl="0">
              <a:buFont typeface="Arial" panose="020B0604020202020204" pitchFamily="34" charset="0"/>
              <a:buChar char="•"/>
            </a:pPr>
            <a:r>
              <a:rPr lang="ru-Ru" b="0" i="0" u="none" baseline="0" dirty="0"/>
              <a:t>Наличие в анамнезе анафилактической реакции на любой компонент данной вакцины.</a:t>
            </a:r>
          </a:p>
          <a:p>
            <a:pPr marL="285750" indent="-285750" algn="l" rtl="0">
              <a:buFont typeface="Arial" panose="020B0604020202020204" pitchFamily="34" charset="0"/>
              <a:buChar char="•"/>
            </a:pPr>
            <a:r>
              <a:rPr lang="ru-Ru" b="0" i="0" u="none" baseline="0" dirty="0"/>
              <a:t>Запрещается вводить вторую дозу данной вакцины лицам, у которых развилась анафилактическая реакция на первую дозу.</a:t>
            </a:r>
          </a:p>
          <a:p>
            <a:pPr marL="285750" indent="-285750" algn="l" rtl="0">
              <a:buFont typeface="Arial" panose="020B0604020202020204" pitchFamily="34" charset="0"/>
              <a:buChar char="•"/>
            </a:pPr>
            <a:r>
              <a:rPr lang="ru-Ru" b="0" i="0" u="none" baseline="0" dirty="0"/>
              <a:t>Лица, у которых в течение 4 часов после прививки возникла </a:t>
            </a:r>
            <a:r>
              <a:rPr lang="ru-Ru" b="0" i="0" u="none" baseline="0" dirty="0" err="1"/>
              <a:t>неанафилактическая</a:t>
            </a:r>
            <a:r>
              <a:rPr lang="ru-Ru" b="0" i="0" u="none" baseline="0" dirty="0"/>
              <a:t> реакция на первую дозу вакцины (например, крапивница, ангионевротический отек или респираторные симптомы) без дополнительных проявлений (кашля, хрипа или свистящего дыхания), не должны получать дополнительные дозы вакцины за исключением случаев, когда дополнительная вакцинация рекомендована после осмотра медицинским специалистом. </a:t>
            </a:r>
          </a:p>
          <a:p>
            <a:endParaRPr lang="ru-Ru" dirty="0"/>
          </a:p>
        </p:txBody>
      </p:sp>
      <p:sp>
        <p:nvSpPr>
          <p:cNvPr id="14" name="Subtitle 2">
            <a:extLst>
              <a:ext uri="{FF2B5EF4-FFF2-40B4-BE49-F238E27FC236}">
                <a16:creationId xmlns:a16="http://schemas.microsoft.com/office/drawing/2014/main" id="{87F9E00D-2731-4097-9FDB-D77BE13BAAA7}"/>
              </a:ext>
            </a:extLst>
          </p:cNvPr>
          <p:cNvSpPr txBox="1">
            <a:spLocks/>
          </p:cNvSpPr>
          <p:nvPr/>
        </p:nvSpPr>
        <p:spPr>
          <a:xfrm>
            <a:off x="6571490" y="1302747"/>
            <a:ext cx="5065776" cy="5078313"/>
          </a:xfrm>
          <a:prstGeom prst="rect">
            <a:avLst/>
          </a:prstGeom>
        </p:spPr>
        <p:txBody>
          <a:bodyPr vert="horz" wrap="square" lIns="0" tIns="0" rIns="0" bIns="0" rtlCol="0">
            <a:spAutoFit/>
          </a:bodyPr>
          <a:lstStyle>
            <a:defPPr>
              <a:defRPr lang="ru-Ru"/>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lgn="l" rtl="0">
              <a:buFont typeface="Arial" panose="020B0604020202020204" pitchFamily="34" charset="0"/>
              <a:buChar char="•"/>
            </a:pPr>
            <a:r>
              <a:rPr lang="ru-Ru" b="0" i="0" u="none" baseline="0" dirty="0"/>
              <a:t>Вакцинацию лиц с симптомами острого тяжелого фебрильного заболевания (с температурой тела выше 38,5 °C) или острой инфекции, в том числе симптоматической формы SARS-CoV-2, следует отложить до их полного выздоровления и прекращения действия требования о необходимости изоляции.</a:t>
            </a:r>
            <a:endParaRPr lang="ru-Ru" dirty="0"/>
          </a:p>
          <a:p>
            <a:pPr marL="285750" indent="-285750" algn="l" rtl="0">
              <a:buFont typeface="Arial" panose="020B0604020202020204" pitchFamily="34" charset="0"/>
              <a:buChar char="•"/>
            </a:pPr>
            <a:r>
              <a:rPr lang="ru-Ru" b="0" i="0" u="none" baseline="0" dirty="0"/>
              <a:t>Лица, у которых в анамнезе имеется немедленная аллергическая реакция на любую другую вакцину или инъекционные лекарственные средства, должны находиться под наблюдением как минимум в течение 30 минут после вакцинации. Необходимо предупредить вакцинируемых, что риски не должны перевешивать преимущества вакцинации.</a:t>
            </a:r>
          </a:p>
          <a:p>
            <a:pPr marL="285750" indent="-285750" algn="l" rtl="0">
              <a:buFont typeface="Arial" panose="020B0604020202020204" pitchFamily="34" charset="0"/>
              <a:buChar char="•"/>
            </a:pPr>
            <a:r>
              <a:rPr lang="ru-Ru" b="0" i="0" u="none" baseline="0" dirty="0"/>
              <a:t>Пищевая, контактная или сезонная аллергия, включая аллергию на яйца, желатин и латекс, а также экзема и астма, </a:t>
            </a:r>
            <a:r>
              <a:rPr lang="ru-Ru" b="1" i="0" u="none" baseline="0" dirty="0"/>
              <a:t>НЕ</a:t>
            </a:r>
            <a:r>
              <a:rPr lang="ru-Ru" b="0" i="0" u="none" baseline="0" dirty="0"/>
              <a:t> требуют особых мер предосторожности и </a:t>
            </a:r>
            <a:r>
              <a:rPr lang="ru-Ru" b="1" i="0" u="none" baseline="0" dirty="0"/>
              <a:t>НЕ</a:t>
            </a:r>
            <a:r>
              <a:rPr lang="ru-Ru" b="0" i="0" u="none" baseline="0" dirty="0"/>
              <a:t> являются противопоказанием для вакцинации.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F498-9FB2-4589-9D93-E55ED07D708A}"/>
              </a:ext>
            </a:extLst>
          </p:cNvPr>
          <p:cNvSpPr>
            <a:spLocks noGrp="1"/>
          </p:cNvSpPr>
          <p:nvPr>
            <p:ph type="title"/>
          </p:nvPr>
        </p:nvSpPr>
        <p:spPr>
          <a:xfrm>
            <a:off x="632298" y="309398"/>
            <a:ext cx="11082528" cy="369332"/>
          </a:xfrm>
        </p:spPr>
        <p:txBody>
          <a:bodyPr/>
          <a:lstStyle/>
          <a:p>
            <a:pPr algn="l" rtl="0"/>
            <a:r>
              <a:rPr lang="ru-Ru" sz="2400" b="1" i="0" u="none" baseline="0">
                <a:latin typeface="+mn-lt"/>
              </a:rPr>
              <a:t>Вакцинация особых групп населения</a:t>
            </a:r>
          </a:p>
        </p:txBody>
      </p:sp>
      <p:sp>
        <p:nvSpPr>
          <p:cNvPr id="5" name="TextBox 4">
            <a:extLst>
              <a:ext uri="{FF2B5EF4-FFF2-40B4-BE49-F238E27FC236}">
                <a16:creationId xmlns:a16="http://schemas.microsoft.com/office/drawing/2014/main" id="{6A6FBF36-A035-484B-A1AA-899E0B087F50}"/>
              </a:ext>
            </a:extLst>
          </p:cNvPr>
          <p:cNvSpPr txBox="1"/>
          <p:nvPr/>
        </p:nvSpPr>
        <p:spPr>
          <a:xfrm>
            <a:off x="632298" y="972766"/>
            <a:ext cx="10910345" cy="5398851"/>
          </a:xfrm>
          <a:prstGeom prst="rect">
            <a:avLst/>
          </a:prstGeom>
          <a:ln w="6350">
            <a:noFill/>
            <a:miter lim="800000"/>
          </a:ln>
        </p:spPr>
        <p:txBody>
          <a:bodyPr vert="horz" wrap="square" lIns="0" tIns="0" rIns="0" bIns="0" rtlCol="0">
            <a:noAutofit/>
          </a:bodyPr>
          <a:lstStyle/>
          <a:p>
            <a:pPr algn="l" rtl="0">
              <a:spcBef>
                <a:spcPts val="1200"/>
              </a:spcBef>
              <a:spcAft>
                <a:spcPts val="1200"/>
              </a:spcAft>
            </a:pPr>
            <a:r>
              <a:rPr lang="ru-Ru" sz="1600" b="1" i="0" u="none" baseline="0"/>
              <a:t>Лица старшего возраста</a:t>
            </a:r>
            <a:r>
              <a:rPr lang="ru-Ru" sz="1600" b="0" i="0" u="none" baseline="0"/>
              <a:t>: Исследования по исследованию эффективности вакцины, проведенные после ее внедрения, показали ее высокую эффективность и хороший профиль безопасности для этой возрастной группы, в том числе для лиц глубокого старческого возраста. Вакцинация рекомендуется лицам старшего возраста без установления верхнего возрастного предела.</a:t>
            </a:r>
          </a:p>
          <a:p>
            <a:pPr algn="l" rtl="0">
              <a:spcBef>
                <a:spcPts val="1200"/>
              </a:spcBef>
              <a:spcAft>
                <a:spcPts val="1200"/>
              </a:spcAft>
            </a:pPr>
            <a:r>
              <a:rPr lang="ru-Ru" sz="1600" b="1" i="0" u="none" baseline="0"/>
              <a:t>Дети и подростки</a:t>
            </a:r>
            <a:r>
              <a:rPr lang="ru-Ru" sz="1600" b="0" i="0" u="none" baseline="0"/>
              <a:t>: Вакцина не рекомендуется детям моложе 12 лет. </a:t>
            </a:r>
          </a:p>
          <a:p>
            <a:pPr algn="l" rtl="0">
              <a:spcBef>
                <a:spcPts val="1200"/>
              </a:spcBef>
              <a:spcAft>
                <a:spcPts val="1200"/>
              </a:spcAft>
            </a:pPr>
            <a:r>
              <a:rPr lang="ru-Ru" sz="1600" b="1" i="0" u="none" baseline="0"/>
              <a:t>Беременные женщины:</a:t>
            </a:r>
            <a:r>
              <a:rPr lang="ru-Ru" sz="1600" b="0" i="0" u="none" baseline="0"/>
              <a:t> Беременным женщинам вакцинация рекомендуется в тех случаях, когда ее преимущества перевешивают для них потенциальные риски. Для того чтобы помочь беременным женщинам объективно оценить ситуацию, необходимо предоставить им информацию о рисках заражения COVID-19 во время беременности, о вероятных преимуществах вакцинации и о недостаточности данных относительно безопасности вакцинации для беременных. ВОЗ не рекомендует проводить тестирование на беременность до вакцинации. ВОЗ не рекомендует откладывать или прерывать беременность в связи с вакцинацией.</a:t>
            </a:r>
          </a:p>
          <a:p>
            <a:pPr algn="l" rtl="0">
              <a:spcBef>
                <a:spcPts val="1200"/>
              </a:spcBef>
              <a:spcAft>
                <a:spcPts val="1200"/>
              </a:spcAft>
            </a:pPr>
            <a:r>
              <a:rPr lang="ru-Ru" sz="1600" b="1" i="0" u="none" baseline="0"/>
              <a:t>Кормящие женщины: </a:t>
            </a:r>
            <a:r>
              <a:rPr lang="ru-Ru" sz="1600" b="0" i="0" u="none" baseline="0"/>
              <a:t>ВОЗ рекомендует использовать вакцину Pfizer–BioNTech от COVID-19 для иммунизации кормящих женщин точно так же, как для остального взрослого населения. ВОЗ не рекомендует прекращать грудное вскармливание в связи с вакцинацией.</a:t>
            </a:r>
          </a:p>
          <a:p>
            <a:pPr algn="l" rtl="0">
              <a:spcBef>
                <a:spcPts val="300"/>
              </a:spcBef>
              <a:spcAft>
                <a:spcPts val="300"/>
              </a:spcAft>
            </a:pPr>
            <a:endParaRPr lang="ru-Ru" sz="1600" dirty="0"/>
          </a:p>
        </p:txBody>
      </p:sp>
      <p:sp>
        <p:nvSpPr>
          <p:cNvPr id="6" name="Subtitle 2">
            <a:extLst>
              <a:ext uri="{FF2B5EF4-FFF2-40B4-BE49-F238E27FC236}">
                <a16:creationId xmlns:a16="http://schemas.microsoft.com/office/drawing/2014/main" id="{E80F8889-79E1-409A-96BE-5392D27270DA}"/>
              </a:ext>
            </a:extLst>
          </p:cNvPr>
          <p:cNvSpPr txBox="1">
            <a:spLocks/>
          </p:cNvSpPr>
          <p:nvPr/>
        </p:nvSpPr>
        <p:spPr>
          <a:xfrm>
            <a:off x="477174" y="5910753"/>
            <a:ext cx="11082528" cy="637849"/>
          </a:xfrm>
          <a:prstGeom prst="rect">
            <a:avLst/>
          </a:prstGeom>
          <a:solidFill>
            <a:srgbClr val="E6E6E6"/>
          </a:solidFill>
        </p:spPr>
        <p:txBody>
          <a:bodyPr vert="horz" wrap="square" lIns="72000" tIns="72000" rIns="72000" bIns="72000" rtlCol="0">
            <a:spAutoFit/>
          </a:bodyPr>
          <a:lstStyle>
            <a:defPPr>
              <a:defRPr lang="ru-Ru"/>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r>
              <a:rPr lang="ru-Ru" b="0" i="0" u="none" baseline="0">
                <a:latin typeface="+mn-lt"/>
              </a:rPr>
              <a:t>Более подробная информация имеется по ссылке: </a:t>
            </a:r>
            <a:r>
              <a:rPr lang="ru-Ru" b="0" i="0" u="sng" baseline="0">
                <a:latin typeface="+mn-lt"/>
                <a:hlinkClick r:id="rId2">
                  <a:extLst>
                    <a:ext uri="{A12FA001-AC4F-418D-AE19-62706E023703}">
                      <ahyp:hlinkClr xmlns:ahyp="http://schemas.microsoft.com/office/drawing/2018/hyperlinkcolor" val="tx"/>
                    </a:ext>
                  </a:extLst>
                </a:hlinkClick>
              </a:rPr>
              <a:t>https://extranet.who.int/pqweb/key-resources/documents/who-package-leaflet-biontech-tozinameran-%E2%80%93-covid-19-mrna-vaccine-nucleoside</a:t>
            </a:r>
            <a:r>
              <a:rPr lang="ru-Ru" b="0" i="0" u="none" baseline="0">
                <a:latin typeface="+mn-lt"/>
              </a:rPr>
              <a:t> </a:t>
            </a:r>
            <a:endParaRPr lang="ru-Ru" dirty="0">
              <a:latin typeface="+mn-lt"/>
            </a:endParaRPr>
          </a:p>
        </p:txBody>
      </p:sp>
    </p:spTree>
    <p:extLst>
      <p:ext uri="{BB962C8B-B14F-4D97-AF65-F5344CB8AC3E}">
        <p14:creationId xmlns:p14="http://schemas.microsoft.com/office/powerpoint/2010/main" val="238751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6" y="305562"/>
            <a:ext cx="11082528" cy="369332"/>
          </a:xfrm>
        </p:spPr>
        <p:txBody>
          <a:bodyPr/>
          <a:lstStyle/>
          <a:p>
            <a:pPr algn="l" rtl="0"/>
            <a:r>
              <a:rPr lang="ru-Ru" sz="2400" b="1" i="0" u="none" baseline="0"/>
              <a:t>Вакцинация особых групп населения</a:t>
            </a:r>
          </a:p>
        </p:txBody>
      </p:sp>
      <p:sp>
        <p:nvSpPr>
          <p:cNvPr id="8" name="Subtitle 2">
            <a:extLst>
              <a:ext uri="{FF2B5EF4-FFF2-40B4-BE49-F238E27FC236}">
                <a16:creationId xmlns:a16="http://schemas.microsoft.com/office/drawing/2014/main" id="{2F09921F-49E7-49C8-86C1-E2CD15AD1CEC}"/>
              </a:ext>
            </a:extLst>
          </p:cNvPr>
          <p:cNvSpPr txBox="1">
            <a:spLocks/>
          </p:cNvSpPr>
          <p:nvPr/>
        </p:nvSpPr>
        <p:spPr>
          <a:xfrm>
            <a:off x="384313" y="1126564"/>
            <a:ext cx="11082528" cy="4278094"/>
          </a:xfrm>
          <a:prstGeom prst="rect">
            <a:avLst/>
          </a:prstGeom>
        </p:spPr>
        <p:txBody>
          <a:bodyPr vert="horz" wrap="square" lIns="0" tIns="0" rIns="0" bIns="0" rtlCol="0">
            <a:spAutoFit/>
          </a:bodyPr>
          <a:lstStyle>
            <a:defPPr>
              <a:defRPr lang="ru-Ru"/>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lgn="l" rtl="0">
              <a:spcBef>
                <a:spcPts val="600"/>
              </a:spcBef>
              <a:spcAft>
                <a:spcPts val="600"/>
              </a:spcAft>
            </a:pPr>
            <a:r>
              <a:rPr lang="ru-Ru" sz="1400" b="1" i="0" u="none" baseline="0" dirty="0"/>
              <a:t>Лица с сопутствующими заболеваниями: </a:t>
            </a:r>
            <a:r>
              <a:rPr lang="ru-Ru" sz="1400" b="0" i="0" u="none" baseline="0" dirty="0"/>
              <a:t>Вакцинация рекомендуется лицам с сопутствующими заболеваниями, увеличивающими риск тяжелого течения COVID-19, в соответствии с Дорожной картой ВОЗ по </a:t>
            </a:r>
            <a:r>
              <a:rPr lang="ru-Ru" sz="1400" b="0" i="0" u="none" baseline="0" dirty="0" err="1"/>
              <a:t>приоритизации</a:t>
            </a:r>
            <a:r>
              <a:rPr lang="ru-Ru" sz="1400" b="0" i="0" u="none" baseline="0" dirty="0"/>
              <a:t>.</a:t>
            </a:r>
          </a:p>
          <a:p>
            <a:pPr lvl="1" algn="l" rtl="0">
              <a:spcBef>
                <a:spcPts val="600"/>
              </a:spcBef>
              <a:spcAft>
                <a:spcPts val="600"/>
              </a:spcAft>
            </a:pPr>
            <a:r>
              <a:rPr lang="ru-Ru" sz="1400" b="1" i="0" u="none" baseline="0" dirty="0"/>
              <a:t>Лица с иммунодефицитом </a:t>
            </a:r>
            <a:r>
              <a:rPr lang="ru-Ru" sz="1400" b="0" i="0" u="none" baseline="0" dirty="0"/>
              <a:t>могут быть вакцинированы, если они включены в группу, которой рекомендована вакцинация. Их следует обеспечить необходимой информацией и, по возможности, услугами квалифицированных консультантов, чтобы они смогли самостоятельно оценить преимущества и риски вакцинации в своем конкретном случае.</a:t>
            </a:r>
          </a:p>
          <a:p>
            <a:pPr lvl="1" algn="l" rtl="0">
              <a:spcBef>
                <a:spcPts val="600"/>
              </a:spcBef>
              <a:spcAft>
                <a:spcPts val="600"/>
              </a:spcAft>
            </a:pPr>
            <a:r>
              <a:rPr lang="ru-Ru" sz="1400" b="1" i="0" u="none" baseline="0" dirty="0"/>
              <a:t>ВИЧ-инфицированные лица</a:t>
            </a:r>
            <a:r>
              <a:rPr lang="ru-Ru" sz="1400" b="0" i="0" u="none" baseline="0" dirty="0"/>
              <a:t> могут быть вакцинированы, если они находятся в стадии компенсации, получают активную антиретровирусную терапию и входят в группу, которой рекомендована вакцинация. Их следует обеспечить необходимой информацией и, по возможности, услугами квалифицированных консультантов, чтобы они смогли самостоятельно оценить преимущества и риски вакцинации в своем конкретном случае.</a:t>
            </a:r>
          </a:p>
          <a:p>
            <a:pPr lvl="1" algn="l" rtl="0">
              <a:spcBef>
                <a:spcPts val="600"/>
              </a:spcBef>
              <a:spcAft>
                <a:spcPts val="600"/>
              </a:spcAft>
            </a:pPr>
            <a:r>
              <a:rPr lang="ru-Ru" sz="1400" b="1" i="0" u="none" baseline="0" dirty="0"/>
              <a:t>Лицам, получившим </a:t>
            </a:r>
            <a:r>
              <a:rPr lang="ru-Ru" sz="1400" b="1" i="0" u="none" baseline="0" dirty="0" err="1"/>
              <a:t>моноклональные</a:t>
            </a:r>
            <a:r>
              <a:rPr lang="ru-Ru" sz="1400" b="1" i="0" u="none" baseline="0" dirty="0"/>
              <a:t> антитела или плазму крови от выздоровевших пациентов </a:t>
            </a:r>
            <a:r>
              <a:rPr lang="ru-Ru" sz="1400" b="0" i="0" u="none" baseline="0" dirty="0"/>
              <a:t>в рамках лечения COVID-19, вакцинацию следует отложить как минимум на 90 дней в качестве меры предосторожности.</a:t>
            </a:r>
          </a:p>
          <a:p>
            <a:pPr lvl="1" algn="l" rtl="0">
              <a:spcBef>
                <a:spcPts val="600"/>
              </a:spcBef>
              <a:spcAft>
                <a:spcPts val="600"/>
              </a:spcAft>
            </a:pPr>
            <a:r>
              <a:rPr lang="ru-Ru" sz="1400" b="1" i="0" u="none" baseline="0" dirty="0"/>
              <a:t>Лица, ранее инфицированные вирусом SARS-CoV-2</a:t>
            </a:r>
            <a:r>
              <a:rPr lang="ru-Ru" sz="1400" b="0" i="0" u="none" baseline="0" dirty="0"/>
              <a:t>: Вакцинацию следует предлагать всем, включая тех, кто переболел инфекцией, вызываемой вирусом SARS-CoV-2, с соответствующими симптомами или бессимптомно. Вместе с тем они могут отложить вакцинацию на 6 месяцев после заболевания, так как, согласно имеющимся на данный момент данным, повторное инфицирование с клинически выраженными симптомами на протяжении этого периода маловероятно. Ранняя вакцинация лиц этой группы, то есть в течение 90 дней после спонтанной инфекции, рекомендуется в странах, где распространяются варианты вируса, в отношении которых эффективность вакцин значительно снижена.</a:t>
            </a:r>
          </a:p>
        </p:txBody>
      </p:sp>
      <p:sp>
        <p:nvSpPr>
          <p:cNvPr id="12" name="Subtitle 2">
            <a:extLst>
              <a:ext uri="{FF2B5EF4-FFF2-40B4-BE49-F238E27FC236}">
                <a16:creationId xmlns:a16="http://schemas.microsoft.com/office/drawing/2014/main" id="{248889E2-7A3C-4073-A250-4070BBE27C8A}"/>
              </a:ext>
            </a:extLst>
          </p:cNvPr>
          <p:cNvSpPr txBox="1">
            <a:spLocks/>
          </p:cNvSpPr>
          <p:nvPr/>
        </p:nvSpPr>
        <p:spPr>
          <a:xfrm>
            <a:off x="941660" y="5578963"/>
            <a:ext cx="10144351" cy="576293"/>
          </a:xfrm>
          <a:prstGeom prst="rect">
            <a:avLst/>
          </a:prstGeom>
          <a:solidFill>
            <a:srgbClr val="E6E6E6"/>
          </a:solidFill>
        </p:spPr>
        <p:txBody>
          <a:bodyPr vert="horz" wrap="square" lIns="72000" tIns="72000" rIns="72000" bIns="72000" rtlCol="0">
            <a:spAutoFit/>
          </a:bodyPr>
          <a:lstStyle>
            <a:defPPr>
              <a:defRPr lang="ru-Ru"/>
            </a:defPPr>
            <a:lvl1pPr lvl="0" indent="0">
              <a:lnSpc>
                <a:spcPct val="100000"/>
              </a:lnSpc>
              <a:spcBef>
                <a:spcPts val="300"/>
              </a:spcBef>
              <a:spcAft>
                <a:spcPts val="300"/>
              </a:spcAft>
              <a:buClr>
                <a:schemeClr val="tx1"/>
              </a:buClr>
              <a:buSzPct val="100000"/>
              <a:buFont typeface="Segoe UI" panose="020B0502040204020203" pitchFamily="34" charset="0"/>
              <a:buChar char="​"/>
              <a:defRPr sz="1600">
                <a:latin typeface="Arial" panose="020B06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atin typeface="Arial" panose="020B0604020202020204" pitchFamily="34" charset="0"/>
                <a:cs typeface="Arial" panose="020B0604020202020204" pitchFamily="34" charset="0"/>
              </a:defRPr>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atin typeface="Arial" panose="020B0604020202020204" pitchFamily="34" charset="0"/>
                <a:cs typeface="Arial" panose="020B0604020202020204" pitchFamily="34" charset="0"/>
              </a:defRPr>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atin typeface="Arial" panose="020B0604020202020204" pitchFamily="34" charset="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rtl="0">
              <a:buNone/>
            </a:pPr>
            <a:r>
              <a:rPr lang="ru-Ru" sz="1400" b="0" i="0" u="none" baseline="0"/>
              <a:t>Более подробная информация имеется в документе: </a:t>
            </a:r>
            <a:r>
              <a:rPr lang="ru-Ru" sz="1400" b="0" i="0" u="none" baseline="0">
                <a:hlinkClick r:id="rId3"/>
              </a:rPr>
              <a:t>Interim recommendations for use of the Pfizer–BioNTech COVID-19 vaccine, BNT162b2, under Emergency Use Listing (who.int)</a:t>
            </a:r>
            <a:endParaRPr lang="ru-Ru" sz="1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EMPLATELASTEDITED" val="2020-05-20 12:41 PM"/>
  <p:tag name="MTBTACCENT" val="Text1ColorBoldText"/>
  <p:tag name="THINKCELLPRESENTATIONDONOTDELETE" val="&lt;?xml version=&quot;1.0&quot; encoding=&quot;UTF-16&quot; standalone=&quot;yes&quot;?&gt;&lt;root reqver=&quot;25060&quot;&gt;&lt;version val=&quot;2843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20&quot;&gt;&lt;elem m_fUsage=&quot;2.12184382002153926194E+00&quot;&gt;&lt;m_msothmcolidx val=&quot;0&quot;/&gt;&lt;m_rgb r=&quot;93&quot; g=&quot;C4&quot; b=&quot;FF&quot;/&gt;&lt;m_nBrightness endver=&quot;26206&quot; val=&quot;0&quot;/&gt;&lt;/elem&gt;&lt;elem m_fUsage=&quot;1.01779557678233767426E+00&quot;&gt;&lt;m_msothmcolidx val=&quot;0&quot;/&gt;&lt;m_rgb r=&quot;F2&quot; g=&quot;A4&quot; b=&quot;A6&quot;/&gt;&lt;m_nBrightness endver=&quot;26206&quot; val=&quot;0&quot;/&gt;&lt;/elem&gt;&lt;elem m_fUsage=&quot;1.00000000000000000000E+00&quot;&gt;&lt;m_msothmcolidx val=&quot;0&quot;/&gt;&lt;m_rgb r=&quot;70&quot; g=&quot;AD&quot; b=&quot;47&quot;/&gt;&lt;m_nBrightness endver=&quot;26206&quot; val=&quot;0&quot;/&gt;&lt;/elem&gt;&lt;elem m_fUsage=&quot;9.00000000000000022204E-01&quot;&gt;&lt;m_msothmcolidx val=&quot;0&quot;/&gt;&lt;m_rgb r=&quot;ED&quot; g=&quot;7D&quot; b=&quot;31&quot;/&gt;&lt;m_nBrightness endver=&quot;26206&quot; val=&quot;0&quot;/&gt;&lt;/elem&gt;&lt;elem m_fUsage=&quot;8.10000000000000053291E-01&quot;&gt;&lt;m_msothmcolidx val=&quot;0&quot;/&gt;&lt;m_rgb r=&quot;00&quot; g=&quot;B0&quot; b=&quot;50&quot;/&gt;&lt;m_nBrightness endver=&quot;26206&quot; val=&quot;0&quot;/&gt;&lt;/elem&gt;&lt;elem m_fUsage=&quot;7.47416484349134657705E-01&quot;&gt;&lt;m_msothmcolidx val=&quot;0&quot;/&gt;&lt;m_rgb r=&quot;FF&quot; g=&quot;C0&quot; b=&quot;00&quot;/&gt;&lt;m_nBrightness endver=&quot;26206&quot; val=&quot;0&quot;/&gt;&lt;/elem&gt;&lt;elem m_fUsage=&quot;6.56100000000000127542E-01&quot;&gt;&lt;m_msothmcolidx val=&quot;0&quot;/&gt;&lt;m_rgb r=&quot;FF&quot; g=&quot;8F&quot; b=&quot;8A&quot;/&gt;&lt;m_nBrightness endver=&quot;26206&quot; val=&quot;0&quot;/&gt;&lt;/elem&gt;&lt;elem m_fUsage=&quot;5.82827983740420996206E-01&quot;&gt;&lt;m_msothmcolidx val=&quot;0&quot;/&gt;&lt;m_rgb r=&quot;00&quot; g=&quot;70&quot; b=&quot;C0&quot;/&gt;&lt;m_nBrightness endver=&quot;26206&quot; val=&quot;0&quot;/&gt;&lt;/elem&gt;&lt;elem m_fUsage=&quot;5.66940042638183316903E-01&quot;&gt;&lt;m_msothmcolidx val=&quot;0&quot;/&gt;&lt;m_rgb r=&quot;BF&quot; g=&quot;E4&quot; b=&quot;EA&quot;/&gt;&lt;m_nBrightness endver=&quot;26206&quot; val=&quot;0&quot;/&gt;&lt;/elem&gt;&lt;elem m_fUsage=&quot;3.87420489000000145552E-01&quot;&gt;&lt;m_msothmcolidx val=&quot;0&quot;/&gt;&lt;m_rgb r=&quot;75&quot; g=&quot;75&quot; b=&quot;75&quot;/&gt;&lt;m_nBrightness endver=&quot;26206&quot; val=&quot;0&quot;/&gt;&lt;/elem&gt;&lt;elem m_fUsage=&quot;3.48678440100000153201E-01&quot;&gt;&lt;m_msothmcolidx val=&quot;0&quot;/&gt;&lt;m_rgb r=&quot;50&quot; g=&quot;A1&quot; b=&quot;81&quot;/&gt;&lt;m_nBrightness endver=&quot;26206&quot; val=&quot;0&quot;/&gt;&lt;/elem&gt;&lt;elem m_fUsage=&quot;3.13810596090000171188E-01&quot;&gt;&lt;m_msothmcolidx val=&quot;0&quot;/&gt;&lt;m_rgb r=&quot;8B&quot; g=&quot;00&quot; b=&quot;51&quot;/&gt;&lt;m_nBrightness endver=&quot;26206&quot; val=&quot;0&quot;/&gt;&lt;/elem&gt;&lt;elem m_fUsage=&quot;2.05891132094649098594E-01&quot;&gt;&lt;m_msothmcolidx val=&quot;0&quot;/&gt;&lt;m_rgb r=&quot;FE&quot; g=&quot;20&quot; b=&quot;07&quot;/&gt;&lt;m_nBrightness endver=&quot;26206&quot; val=&quot;0&quot;/&gt;&lt;/elem&gt;&lt;elem m_fUsage=&quot;1.28165937164045284913E-01&quot;&gt;&lt;m_msothmcolidx val=&quot;0&quot;/&gt;&lt;m_rgb r=&quot;57&quot; g=&quot;B5&quot; b=&quot;C6&quot;/&gt;&lt;m_nBrightness endver=&quot;26206&quot; val=&quot;0&quot;/&gt;&lt;/elem&gt;&lt;elem m_fUsage=&quot;5.23347633027360994995E-02&quot;&gt;&lt;m_msothmcolidx val=&quot;0&quot;/&gt;&lt;m_rgb r=&quot;17&quot; g=&quot;80&quot; b=&quot;B6&quot;/&gt;&lt;m_nBrightness endver=&quot;26206&quot; val=&quot;0&quot;/&gt;&lt;/elem&gt;&lt;elem m_fUsage=&quot;4.71012869724624916312E-02&quot;&gt;&lt;m_msothmcolidx val=&quot;0&quot;/&gt;&lt;m_rgb r=&quot;00&quot; g=&quot;4F&quot; b=&quot;88&quot;/&gt;&lt;m_nBrightness endver=&quot;26206&quot; val=&quot;0&quot;/&gt;&lt;/elem&gt;&lt;elem m_fUsage=&quot;3.89516028131998565120E-02&quot;&gt;&lt;m_msothmcolidx val=&quot;0&quot;/&gt;&lt;m_rgb r=&quot;CA&quot; g=&quot;A7&quot; b=&quot;E4&quot;/&gt;&lt;m_nBrightness endver=&quot;26206&quot; val=&quot;0&quot;/&gt;&lt;/elem&gt;&lt;elem m_fUsage=&quot;2.27477788468678499001E-02&quot;&gt;&lt;m_msothmcolidx val=&quot;0&quot;/&gt;&lt;m_rgb r=&quot;FF&quot; g=&quot;00&quot; b=&quot;00&quot;/&gt;&lt;m_nBrightness endver=&quot;26206&quot; val=&quot;0&quot;/&gt;&lt;/elem&gt;&lt;elem m_fUsage=&quot;2.23095476763890271377E-02&quot;&gt;&lt;m_msothmcolidx val=&quot;0&quot;/&gt;&lt;m_rgb r=&quot;92&quot; g=&quot;D0&quot; b=&quot;50&quot;/&gt;&lt;m_nBrightness endver=&quot;26206&quot; val=&quot;0&quot;/&gt;&lt;/elem&gt;&lt;elem m_fUsage=&quot;9.69773729787524671475E-03&quot;&gt;&lt;m_msothmcolidx val=&quot;0&quot;/&gt;&lt;m_rgb r=&quot;A3&quot; g=&quot;5C&quot; b=&quot;22&quot;/&gt;&lt;m_nBrightness endver=&quot;26206&quot; val=&quot;0&quot;/&gt;&lt;/elem&gt;&lt;/m_vecMRU&gt;&lt;/m_mruColor&gt;&lt;m_eweekdayFirstOfWeek val=&quot;2&quot;/&gt;&lt;m_eweekdayFirstOfWorkweek val=&quot;2&quot;/&gt;&lt;m_eweekdayFirstOfWeekend val=&quot;7&quot;/&gt;&lt;/CPresentation&gt;&lt;/root&gt;"/>
  <p:tag name="ICONENCLOSURE"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5. Source"/>
</p:tagLst>
</file>

<file path=ppt/tags/tag1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SHAPENAME" val="Subtitle"/>
</p:tagLst>
</file>

<file path=ppt/tags/tag1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xml><?xml version="1.0" encoding="utf-8"?>
<p:tagLst xmlns:a="http://schemas.openxmlformats.org/drawingml/2006/main" xmlns:r="http://schemas.openxmlformats.org/officeDocument/2006/relationships" xmlns:p="http://schemas.openxmlformats.org/presentationml/2006/main">
  <p:tag name="NAME" val="CustomIcon"/>
</p:tagLst>
</file>

<file path=ppt/tags/tag114.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1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6.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117.xml><?xml version="1.0" encoding="utf-8"?>
<p:tagLst xmlns:a="http://schemas.openxmlformats.org/drawingml/2006/main" xmlns:r="http://schemas.openxmlformats.org/officeDocument/2006/relationships" xmlns:p="http://schemas.openxmlformats.org/presentationml/2006/main">
  <p:tag name="NAME" val="CustomIcon"/>
</p:tagLst>
</file>

<file path=ppt/tags/tag118.xml><?xml version="1.0" encoding="utf-8"?>
<p:tagLst xmlns:a="http://schemas.openxmlformats.org/drawingml/2006/main" xmlns:r="http://schemas.openxmlformats.org/officeDocument/2006/relationships" xmlns:p="http://schemas.openxmlformats.org/presentationml/2006/main">
  <p:tag name="NAME" val="CustomIcon"/>
</p:tagLst>
</file>

<file path=ppt/tags/tag119.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1.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22.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123.xml><?xml version="1.0" encoding="utf-8"?>
<p:tagLst xmlns:a="http://schemas.openxmlformats.org/drawingml/2006/main" xmlns:r="http://schemas.openxmlformats.org/officeDocument/2006/relationships" xmlns:p="http://schemas.openxmlformats.org/presentationml/2006/main">
  <p:tag name="NAME" val="CustomIcon"/>
</p:tagLst>
</file>

<file path=ppt/tags/tag1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5.xml><?xml version="1.0" encoding="utf-8"?>
<p:tagLst xmlns:a="http://schemas.openxmlformats.org/drawingml/2006/main" xmlns:r="http://schemas.openxmlformats.org/officeDocument/2006/relationships" xmlns:p="http://schemas.openxmlformats.org/presentationml/2006/main">
  <p:tag name="NAME" val="CustomIcon"/>
</p:tagLst>
</file>

<file path=ppt/tags/tag1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NAME" val="CustomIcon"/>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NAME" val="CustomIcon"/>
</p:tagLst>
</file>

<file path=ppt/tags/tag131.xml><?xml version="1.0" encoding="utf-8"?>
<p:tagLst xmlns:a="http://schemas.openxmlformats.org/drawingml/2006/main" xmlns:r="http://schemas.openxmlformats.org/officeDocument/2006/relationships" xmlns:p="http://schemas.openxmlformats.org/presentationml/2006/main">
  <p:tag name="1LEVEL" val="0.6"/>
  <p:tag name="2LEVEL" val="0.3"/>
  <p:tag name="3LEVEL" val="0.15"/>
  <p:tag name="4LEVEL" val="0.08"/>
  <p:tag name="5LEVEL" val="0.04"/>
</p:tagLst>
</file>

<file path=ppt/tags/tag132.xml><?xml version="1.0" encoding="utf-8"?>
<p:tagLst xmlns:a="http://schemas.openxmlformats.org/drawingml/2006/main" xmlns:r="http://schemas.openxmlformats.org/officeDocument/2006/relationships" xmlns:p="http://schemas.openxmlformats.org/presentationml/2006/main">
  <p:tag name="NAME" val="CustomIcon"/>
</p:tagLst>
</file>

<file path=ppt/tags/tag133.xml><?xml version="1.0" encoding="utf-8"?>
<p:tagLst xmlns:a="http://schemas.openxmlformats.org/drawingml/2006/main" xmlns:r="http://schemas.openxmlformats.org/officeDocument/2006/relationships" xmlns:p="http://schemas.openxmlformats.org/presentationml/2006/main">
  <p:tag name="NAME" val="LineContentSeparatorStrong"/>
</p:tagLst>
</file>

<file path=ppt/tags/tag134.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5.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6.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37.xml><?xml version="1.0" encoding="utf-8"?>
<p:tagLst xmlns:a="http://schemas.openxmlformats.org/drawingml/2006/main" xmlns:r="http://schemas.openxmlformats.org/officeDocument/2006/relationships" xmlns:p="http://schemas.openxmlformats.org/presentationml/2006/main">
  <p:tag name="NAME" val="LineContentSeparatorDefault"/>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N945N6T.ETUWDOx.34axw"/>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YND3P73U7p.4.awJJ4yiQ"/>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fSnvK9SE.SrLZIrPlRTww"/>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Bn4UupT8ElR2TAO47qu25A"/>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8ARTNJpVnQ.KGlR.JGl7Ew"/>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IHumuC8zdxverv2AFlj0w"/>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yXwRjA.mVkG8Bvy.KFtSQ"/>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5.xml><?xml version="1.0" encoding="utf-8"?>
<p:tagLst xmlns:a="http://schemas.openxmlformats.org/drawingml/2006/main" xmlns:r="http://schemas.openxmlformats.org/officeDocument/2006/relationships" xmlns:p="http://schemas.openxmlformats.org/presentationml/2006/main">
  <p:tag name="SHAPENAME" val="5. Source"/>
</p:tagLst>
</file>

<file path=ppt/tags/tag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ll5SLCu4boDvKPxvXqgLg"/>
</p:tagLst>
</file>

<file path=ppt/tags/tag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SHAPENAME" val="3. Subtitle"/>
</p:tagLst>
</file>

<file path=ppt/tags/tag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xml><?xml version="1.0" encoding="utf-8"?>
<p:tagLst xmlns:a="http://schemas.openxmlformats.org/drawingml/2006/main" xmlns:r="http://schemas.openxmlformats.org/officeDocument/2006/relationships" xmlns:p="http://schemas.openxmlformats.org/presentationml/2006/main">
  <p:tag name="SHAPENAME" val="5. Source"/>
</p:tagLst>
</file>

<file path=ppt/tags/tag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vkKqZfVVNa3OelRIDgL.Q"/>
</p:tagLst>
</file>

<file path=ppt/tags/tag6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F4dT_o1d.lIv6uWl_b3rQ"/>
</p:tagLst>
</file>

<file path=ppt/tags/tag7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oEqPUafoAfLFuDB09UMhw"/>
</p:tagLst>
</file>

<file path=ppt/tags/tag8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85.xml><?xml version="1.0" encoding="utf-8"?>
<p:tagLst xmlns:a="http://schemas.openxmlformats.org/drawingml/2006/main" xmlns:r="http://schemas.openxmlformats.org/officeDocument/2006/relationships" xmlns:p="http://schemas.openxmlformats.org/presentationml/2006/main">
  <p:tag name="SHAPENAME" val="5. Source"/>
</p:tagLst>
</file>

<file path=ppt/tags/tag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P5a1nQ17WsdDZxAzCWy4Nw"/>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Ui1ZAdL.lLj5zUIcZsudMA"/>
</p:tagLst>
</file>

<file path=ppt/tags/tag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4D4D4D"/>
        </a:accent1>
        <a:accent2>
          <a:srgbClr val="969696"/>
        </a:accent2>
        <a:accent3>
          <a:srgbClr val="808080"/>
        </a:accent3>
        <a:accent4>
          <a:srgbClr val="B2B2B2"/>
        </a:accent4>
        <a:accent5>
          <a:srgbClr val="5F5F5F"/>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GV0292_OFF.potx" id="{B9788C92-DFE4-4FAC-85BD-740F0F30D145}" vid="{DB162D18-532E-429A-94C6-F9CC17B5C802}"/>
    </a:ext>
  </a:extLst>
</a:theme>
</file>

<file path=ppt/theme/theme2.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2B29A91F509E488E4B914ABE6C4C19" ma:contentTypeVersion="14" ma:contentTypeDescription="Create a new document." ma:contentTypeScope="" ma:versionID="f8ed9cabd2eb73ce65f1a160fc44e7d2">
  <xsd:schema xmlns:xsd="http://www.w3.org/2001/XMLSchema" xmlns:xs="http://www.w3.org/2001/XMLSchema" xmlns:p="http://schemas.microsoft.com/office/2006/metadata/properties" xmlns:ns3="d558cf21-a120-47f7-aabc-2fd4805ce09f" xmlns:ns4="d82dc645-1c0a-438e-8857-fd066db8e5a0" targetNamespace="http://schemas.microsoft.com/office/2006/metadata/properties" ma:root="true" ma:fieldsID="eafa147e3035b1378182b13227a0feea" ns3:_="" ns4:_="">
    <xsd:import namespace="d558cf21-a120-47f7-aabc-2fd4805ce09f"/>
    <xsd:import namespace="d82dc645-1c0a-438e-8857-fd066db8e5a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8cf21-a120-47f7-aabc-2fd4805ce0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2dc645-1c0a-438e-8857-fd066db8e5a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32DC56-71F9-4EE1-9873-7CBE34AE857E}">
  <ds:schemaRefs>
    <ds:schemaRef ds:uri="http://schemas.microsoft.com/sharepoint/v3/contenttype/forms"/>
  </ds:schemaRefs>
</ds:datastoreItem>
</file>

<file path=customXml/itemProps2.xml><?xml version="1.0" encoding="utf-8"?>
<ds:datastoreItem xmlns:ds="http://schemas.openxmlformats.org/officeDocument/2006/customXml" ds:itemID="{8E3743D9-CBE8-465F-958C-E6D84C95BDC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60CC94D-E7F9-4AB1-A604-C643FAD7A5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8cf21-a120-47f7-aabc-2fd4805ce09f"/>
    <ds:schemaRef ds:uri="d82dc645-1c0a-438e-8857-fd066db8e5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GV0292_OFF</Template>
  <TotalTime>0</TotalTime>
  <Words>5508</Words>
  <Application>Microsoft Office PowerPoint</Application>
  <PresentationFormat>Widescreen</PresentationFormat>
  <Paragraphs>400</Paragraphs>
  <Slides>31</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Times New Roman</vt:lpstr>
      <vt:lpstr>Calibri</vt:lpstr>
      <vt:lpstr>Wingdings</vt:lpstr>
      <vt:lpstr>Courier New</vt:lpstr>
      <vt:lpstr>Segoe UI</vt:lpstr>
      <vt:lpstr>Arial</vt:lpstr>
      <vt:lpstr>Symbol</vt:lpstr>
      <vt:lpstr>White</vt:lpstr>
      <vt:lpstr>think-cell Slide</vt:lpstr>
      <vt:lpstr>Обучающий курс для медицинских работников по мРНК-вакцине от COVID-19 Pfizer-BioNTech  COMIRNATY® (Тозинамеран)</vt:lpstr>
      <vt:lpstr>PowerPoint Presentation</vt:lpstr>
      <vt:lpstr>PowerPoint Presentation</vt:lpstr>
      <vt:lpstr>PowerPoint Presentation</vt:lpstr>
      <vt:lpstr>Тип и форма выпуска вакцины от COVID-19 производства компании Pfizer–BioNTech </vt:lpstr>
      <vt:lpstr>Дозировка и введение</vt:lpstr>
      <vt:lpstr>PowerPoint Presentation</vt:lpstr>
      <vt:lpstr>Вакцинация особых групп населения</vt:lpstr>
      <vt:lpstr>Вакцинация особых групп населения</vt:lpstr>
      <vt:lpstr>Стабильность и хранение</vt:lpstr>
      <vt:lpstr>Особые меры предосторожности при хранении и обращении </vt:lpstr>
      <vt:lpstr>Особые меры предосторожности при хранении и обращении </vt:lpstr>
      <vt:lpstr>Особые меры предосторожности при хранении и обращении</vt:lpstr>
      <vt:lpstr>PowerPoint Presentation</vt:lpstr>
      <vt:lpstr>PowerPoint Presentation</vt:lpstr>
      <vt:lpstr>PowerPoint Presentation</vt:lpstr>
      <vt:lpstr>Информация о безопасности  </vt:lpstr>
      <vt:lpstr>Безопасность вакцин</vt:lpstr>
      <vt:lpstr>PowerPoint Presentation</vt:lpstr>
      <vt:lpstr>Разведение вакцины: основные шаги</vt:lpstr>
      <vt:lpstr>Как по максимуму использовать содержащееся во флаконе количество доз</vt:lpstr>
      <vt:lpstr>Безопасное введение вакцины</vt:lpstr>
      <vt:lpstr>Оказание помощи при анафилаксии</vt:lpstr>
      <vt:lpstr>После вакцинации</vt:lpstr>
      <vt:lpstr>PowerPoint Presentation</vt:lpstr>
      <vt:lpstr>Возмещение ущерба и ответственность</vt:lpstr>
      <vt:lpstr>Программа выплаты компенсаций без признания вины в рамках COVAX (1/2) </vt:lpstr>
      <vt:lpstr>Программа выплаты компенсаций без признания вины в рамках COVAX (2/2)  </vt:lpstr>
      <vt:lpstr>PowerPoint Presentation</vt:lpstr>
      <vt:lpstr>Уровень принятия и использование</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2021-08-10T20:49:24Z</dcterms:created>
  <dcterms:modified xsi:type="dcterms:W3CDTF">2021-11-26T14:00:41Z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0x010100062B29A91F509E488E4B914ABE6C4C19</vt:lpwstr>
  </property>
</Properties>
</file>