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1.xml" ContentType="application/vnd.openxmlformats-officedocument.presentationml.tags+xml"/>
  <Override PartName="/ppt/notesSlides/notesSlide1.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xml" ContentType="application/vnd.openxmlformats-officedocument.presentationml.notesSlide+xml"/>
  <Override PartName="/ppt/tags/tag118.xml" ContentType="application/vnd.openxmlformats-officedocument.presentationml.tags+xml"/>
  <Override PartName="/ppt/notesSlides/notesSlide4.xml" ContentType="application/vnd.openxmlformats-officedocument.presentationml.notesSlide+xml"/>
  <Override PartName="/ppt/tags/tag119.xml" ContentType="application/vnd.openxmlformats-officedocument.presentationml.tags+xml"/>
  <Override PartName="/ppt/notesSlides/notesSlide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2.xml" ContentType="application/vnd.openxmlformats-officedocument.presentationml.tags+xml"/>
  <Override PartName="/ppt/notesSlides/notesSlide14.xml" ContentType="application/vnd.openxmlformats-officedocument.presentationml.notesSlide+xml"/>
  <Override PartName="/ppt/tags/tag123.xml" ContentType="application/vnd.openxmlformats-officedocument.presentationml.tags+xml"/>
  <Override PartName="/ppt/notesSlides/notesSlide15.xml" ContentType="application/vnd.openxmlformats-officedocument.presentationml.notesSlide+xml"/>
  <Override PartName="/ppt/tags/tag124.xml" ContentType="application/vnd.openxmlformats-officedocument.presentationml.tags+xml"/>
  <Override PartName="/ppt/notesSlides/notesSlide16.xml" ContentType="application/vnd.openxmlformats-officedocument.presentationml.notesSlide+xml"/>
  <Override PartName="/ppt/tags/tag125.xml" ContentType="application/vnd.openxmlformats-officedocument.presentationml.tags+xml"/>
  <Override PartName="/ppt/notesSlides/notesSlide17.xml" ContentType="application/vnd.openxmlformats-officedocument.presentationml.notesSlide+xml"/>
  <Override PartName="/ppt/tags/tag126.xml" ContentType="application/vnd.openxmlformats-officedocument.presentationml.tags+xml"/>
  <Override PartName="/ppt/notesSlides/notesSlide18.xml" ContentType="application/vnd.openxmlformats-officedocument.presentationml.notesSlide+xml"/>
  <Override PartName="/ppt/tags/tag127.xml" ContentType="application/vnd.openxmlformats-officedocument.presentationml.tags+xml"/>
  <Override PartName="/ppt/notesSlides/notesSlide19.xml" ContentType="application/vnd.openxmlformats-officedocument.presentationml.notesSlide+xml"/>
  <Override PartName="/ppt/tags/tag128.xml" ContentType="application/vnd.openxmlformats-officedocument.presentationml.tags+xml"/>
  <Override PartName="/ppt/notesSlides/notesSlide20.xml" ContentType="application/vnd.openxmlformats-officedocument.presentationml.notesSlide+xml"/>
  <Override PartName="/ppt/tags/tag129.xml" ContentType="application/vnd.openxmlformats-officedocument.presentationml.tags+xml"/>
  <Override PartName="/ppt/notesSlides/notesSlide21.xml" ContentType="application/vnd.openxmlformats-officedocument.presentationml.notesSlide+xml"/>
  <Override PartName="/ppt/tags/tag13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1.xml" ContentType="application/vnd.openxmlformats-officedocument.presentationml.tags+xml"/>
  <Override PartName="/ppt/notesSlides/notesSlide25.xml" ContentType="application/vnd.openxmlformats-officedocument.presentationml.notesSlide+xml"/>
  <Override PartName="/ppt/tags/tag132.xml" ContentType="application/vnd.openxmlformats-officedocument.presentationml.tags+xml"/>
  <Override PartName="/ppt/notesSlides/notesSlide26.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48" r:id="rId4"/>
  </p:sldMasterIdLst>
  <p:notesMasterIdLst>
    <p:notesMasterId r:id="rId36"/>
  </p:notesMasterIdLst>
  <p:handoutMasterIdLst>
    <p:handoutMasterId r:id="rId37"/>
  </p:handoutMasterIdLst>
  <p:sldIdLst>
    <p:sldId id="2147375050" r:id="rId5"/>
    <p:sldId id="2147375051" r:id="rId6"/>
    <p:sldId id="2147375056" r:id="rId7"/>
    <p:sldId id="2147375092" r:id="rId8"/>
    <p:sldId id="2147375066" r:id="rId9"/>
    <p:sldId id="2147375067" r:id="rId10"/>
    <p:sldId id="2147375068" r:id="rId11"/>
    <p:sldId id="2147375112" r:id="rId12"/>
    <p:sldId id="2147375069" r:id="rId13"/>
    <p:sldId id="2147375070" r:id="rId14"/>
    <p:sldId id="2147375071" r:id="rId15"/>
    <p:sldId id="2147375113" r:id="rId16"/>
    <p:sldId id="2147375114" r:id="rId17"/>
    <p:sldId id="2147375151" r:id="rId18"/>
    <p:sldId id="2147375152" r:id="rId19"/>
    <p:sldId id="2147375093" r:id="rId20"/>
    <p:sldId id="2147375073" r:id="rId21"/>
    <p:sldId id="256" r:id="rId22"/>
    <p:sldId id="2147375094" r:id="rId23"/>
    <p:sldId id="2147375052" r:id="rId24"/>
    <p:sldId id="2147375115" r:id="rId25"/>
    <p:sldId id="2147375074" r:id="rId26"/>
    <p:sldId id="2147375137" r:id="rId27"/>
    <p:sldId id="2147375075" r:id="rId28"/>
    <p:sldId id="2147375097" r:id="rId29"/>
    <p:sldId id="2147375076" r:id="rId30"/>
    <p:sldId id="2147375077" r:id="rId31"/>
    <p:sldId id="2147375091" r:id="rId32"/>
    <p:sldId id="2147375098" r:id="rId33"/>
    <p:sldId id="2147375078" r:id="rId34"/>
    <p:sldId id="2147375153" r:id="rId35"/>
  </p:sldIdLst>
  <p:sldSz cx="12192000" cy="6858000"/>
  <p:notesSz cx="6669088" cy="9872663"/>
  <p:embeddedFontLst>
    <p:embeddedFont>
      <p:font typeface="Calibri" panose="020F0502020204030204" pitchFamily="34"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350AC0-3D1F-44F1-A7A2-9CC4B70A4EAE}">
          <p14:sldIdLst>
            <p14:sldId id="2147375050"/>
            <p14:sldId id="2147375051"/>
            <p14:sldId id="2147375056"/>
          </p14:sldIdLst>
        </p14:section>
        <p14:section name="Section 1 Overview of vaccine" id="{92C12765-6762-482C-833C-A675463524ED}">
          <p14:sldIdLst>
            <p14:sldId id="2147375092"/>
            <p14:sldId id="2147375066"/>
            <p14:sldId id="2147375067"/>
            <p14:sldId id="2147375068"/>
            <p14:sldId id="2147375112"/>
            <p14:sldId id="2147375069"/>
            <p14:sldId id="2147375070"/>
            <p14:sldId id="2147375071"/>
            <p14:sldId id="2147375113"/>
            <p14:sldId id="2147375114"/>
            <p14:sldId id="2147375151"/>
            <p14:sldId id="2147375152"/>
          </p14:sldIdLst>
        </p14:section>
        <p14:section name="Section 2 Safety monitoring and regulatory considerations" id="{73F7E4B1-C668-49FB-8F5F-5F34AD9697F4}">
          <p14:sldIdLst>
            <p14:sldId id="2147375093"/>
            <p14:sldId id="2147375073"/>
            <p14:sldId id="256"/>
          </p14:sldIdLst>
        </p14:section>
        <p14:section name="Section 3 Adminstering Pfizer vaccine" id="{4ED8B99C-FE1E-4E4D-8FD2-4E41858A2FF2}">
          <p14:sldIdLst>
            <p14:sldId id="2147375094"/>
            <p14:sldId id="2147375052"/>
            <p14:sldId id="2147375115"/>
            <p14:sldId id="2147375074"/>
            <p14:sldId id="2147375137"/>
            <p14:sldId id="2147375075"/>
          </p14:sldIdLst>
        </p14:section>
        <p14:section name="Section 6 Indeminification and Liability" id="{4708FCA5-438C-46AF-8454-94A43C0190EA}">
          <p14:sldIdLst>
            <p14:sldId id="2147375097"/>
            <p14:sldId id="2147375076"/>
            <p14:sldId id="2147375077"/>
            <p14:sldId id="2147375091"/>
          </p14:sldIdLst>
        </p14:section>
        <p14:section name="Acceptance and Uptake" id="{723271AA-B368-48A4-8410-FBBE63A81D8C}">
          <p14:sldIdLst>
            <p14:sldId id="2147375098"/>
            <p14:sldId id="2147375078"/>
            <p14:sldId id="2147375153"/>
          </p14:sldIdLst>
        </p14:section>
      </p14:sectionLst>
    </p:ex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4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AFF"/>
    <a:srgbClr val="4D4D4D"/>
    <a:srgbClr val="FF8F8A"/>
    <a:srgbClr val="B2B2B2"/>
    <a:srgbClr val="ED7D31"/>
    <a:srgbClr val="70AD47"/>
    <a:srgbClr val="F2A4A6"/>
    <a:srgbClr val="969696"/>
    <a:srgbClr val="D6DCE4"/>
    <a:srgbClr val="8B0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724D6-516B-4BEF-883D-9FFA803B2379}" v="87" dt="2021-10-05T12:00:01.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7" autoAdjust="0"/>
    <p:restoredTop sz="86392" autoAdjust="0"/>
  </p:normalViewPr>
  <p:slideViewPr>
    <p:cSldViewPr snapToGrid="0">
      <p:cViewPr varScale="1">
        <p:scale>
          <a:sx n="110" d="100"/>
          <a:sy n="110" d="100"/>
        </p:scale>
        <p:origin x="1038" y="108"/>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4518"/>
    </p:cViewPr>
  </p:sorterViewPr>
  <p:notesViewPr>
    <p:cSldViewPr snapToGrid="0">
      <p:cViewPr>
        <p:scale>
          <a:sx n="75" d="100"/>
          <a:sy n="75" d="100"/>
        </p:scale>
        <p:origin x="2040" y="-6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1" y="1"/>
            <a:ext cx="2890336" cy="494134"/>
          </a:xfrm>
          <a:prstGeom prst="rect">
            <a:avLst/>
          </a:prstGeom>
        </p:spPr>
        <p:txBody>
          <a:bodyPr vert="horz" lIns="90425" tIns="45213" rIns="90425" bIns="45213"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777263" y="1"/>
            <a:ext cx="2890336" cy="494134"/>
          </a:xfrm>
          <a:prstGeom prst="rect">
            <a:avLst/>
          </a:prstGeom>
        </p:spPr>
        <p:txBody>
          <a:bodyPr vert="horz" lIns="90425" tIns="45213" rIns="90425" bIns="45213" rtlCol="0"/>
          <a:lstStyle>
            <a:lvl1pPr algn="r">
              <a:defRPr sz="1200"/>
            </a:lvl1pPr>
          </a:lstStyle>
          <a:p>
            <a:fld id="{A6BD5B6C-20AF-4F0F-889A-7AADC7535123}" type="datetime3">
              <a:rPr lang="en-US" smtClean="0"/>
              <a:pPr/>
              <a:t>26 November 2021</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1" y="9378529"/>
            <a:ext cx="2890336" cy="494134"/>
          </a:xfrm>
          <a:prstGeom prst="rect">
            <a:avLst/>
          </a:prstGeom>
        </p:spPr>
        <p:txBody>
          <a:bodyPr vert="horz" lIns="90425" tIns="45213" rIns="90425" bIns="4521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777263" y="9378529"/>
            <a:ext cx="2890336" cy="494134"/>
          </a:xfrm>
          <a:prstGeom prst="rect">
            <a:avLst/>
          </a:prstGeom>
        </p:spPr>
        <p:txBody>
          <a:bodyPr vert="horz" lIns="90425" tIns="45213" rIns="90425" bIns="45213" rtlCol="0" anchor="b"/>
          <a:lstStyle>
            <a:lvl1pPr algn="r">
              <a:defRPr sz="1200"/>
            </a:lvl1pPr>
          </a:lstStyle>
          <a:p>
            <a:fld id="{D2610F73-99D1-48E7-A408-B5EB5C8393F8}" type="slidenum">
              <a:rPr lang="en-US" smtClean="0"/>
              <a:pPr/>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5347"/>
          </a:xfrm>
          <a:prstGeom prst="rect">
            <a:avLst/>
          </a:prstGeom>
        </p:spPr>
        <p:txBody>
          <a:bodyPr vert="horz" lIns="904250" tIns="46591" rIns="93183" bIns="46591" rtlCol="0"/>
          <a:lstStyle>
            <a:lvl1pPr algn="l">
              <a:defRPr sz="900">
                <a:latin typeface="Arial" panose="020B0604020202020204" pitchFamily="34" charset="0"/>
                <a:cs typeface="Arial" panose="020B0604020202020204" pitchFamily="34" charset="0"/>
                <a:sym typeface="Arial" panose="020B0604020202020204" pitchFamily="34" charset="0"/>
              </a:defRPr>
            </a:lvl1pPr>
          </a:lstStyle>
          <a:p>
            <a:endParaRPr lang="en-US" dirty="0"/>
          </a:p>
        </p:txBody>
      </p:sp>
      <p:sp>
        <p:nvSpPr>
          <p:cNvPr id="3" name="Date Placeholder 2"/>
          <p:cNvSpPr>
            <a:spLocks noGrp="1"/>
          </p:cNvSpPr>
          <p:nvPr>
            <p:ph type="dt" idx="1"/>
          </p:nvPr>
        </p:nvSpPr>
        <p:spPr>
          <a:xfrm>
            <a:off x="3777607" y="1"/>
            <a:ext cx="2889938" cy="495347"/>
          </a:xfrm>
          <a:prstGeom prst="rect">
            <a:avLst/>
          </a:prstGeom>
        </p:spPr>
        <p:txBody>
          <a:bodyPr vert="horz" lIns="93183" tIns="46591" rIns="904250" bIns="46591" rtlCol="0"/>
          <a:lstStyle>
            <a:lvl1pPr algn="r">
              <a:defRPr sz="900">
                <a:latin typeface="Arial" panose="020B0604020202020204" pitchFamily="34" charset="0"/>
                <a:cs typeface="Arial" panose="020B0604020202020204" pitchFamily="34" charset="0"/>
                <a:sym typeface="Arial" panose="020B0604020202020204" pitchFamily="34" charset="0"/>
              </a:defRPr>
            </a:lvl1pPr>
          </a:lstStyle>
          <a:p>
            <a:fld id="{1DF34805-1F01-4BDA-A8CA-FCEA2B4BC8D0}" type="datetime3">
              <a:rPr lang="en-US" smtClean="0"/>
              <a:pPr/>
              <a:t>26 November 2021</a:t>
            </a:fld>
            <a:endParaRPr lang="en-US" dirty="0"/>
          </a:p>
        </p:txBody>
      </p:sp>
      <p:sp>
        <p:nvSpPr>
          <p:cNvPr id="4" name="Slide Image Placeholder 3"/>
          <p:cNvSpPr>
            <a:spLocks noGrp="1" noRot="1" noChangeAspect="1"/>
          </p:cNvSpPr>
          <p:nvPr>
            <p:ph type="sldImg" idx="2"/>
          </p:nvPr>
        </p:nvSpPr>
        <p:spPr>
          <a:xfrm>
            <a:off x="373063" y="592138"/>
            <a:ext cx="5922962" cy="3332162"/>
          </a:xfrm>
          <a:prstGeom prst="rect">
            <a:avLst/>
          </a:prstGeom>
          <a:noFill/>
          <a:ln w="6350">
            <a:solidFill>
              <a:prstClr val="black"/>
            </a:solidFill>
          </a:ln>
        </p:spPr>
        <p:txBody>
          <a:bodyPr vert="horz" lIns="93183" tIns="46591" rIns="93183" bIns="46591" rtlCol="0" anchor="ctr"/>
          <a:lstStyle/>
          <a:p>
            <a:endParaRPr lang="en-US" dirty="0"/>
          </a:p>
        </p:txBody>
      </p:sp>
      <p:sp>
        <p:nvSpPr>
          <p:cNvPr id="6" name="Footer Placeholder 5"/>
          <p:cNvSpPr>
            <a:spLocks noGrp="1"/>
          </p:cNvSpPr>
          <p:nvPr>
            <p:ph type="ftr" sz="quarter" idx="4"/>
          </p:nvPr>
        </p:nvSpPr>
        <p:spPr>
          <a:xfrm>
            <a:off x="0" y="9377317"/>
            <a:ext cx="2889938" cy="495346"/>
          </a:xfrm>
          <a:prstGeom prst="rect">
            <a:avLst/>
          </a:prstGeom>
        </p:spPr>
        <p:txBody>
          <a:bodyPr vert="horz" lIns="904250" tIns="46591" rIns="93183" bIns="46591" rtlCol="0" anchor="b"/>
          <a:lstStyle>
            <a:lvl1pPr algn="l">
              <a:defRPr sz="900">
                <a:latin typeface="Arial" panose="020B0604020202020204" pitchFamily="34" charset="0"/>
                <a:cs typeface="Arial" panose="020B0604020202020204" pitchFamily="34" charset="0"/>
                <a:sym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777607" y="9377317"/>
            <a:ext cx="2889938" cy="495346"/>
          </a:xfrm>
          <a:prstGeom prst="rect">
            <a:avLst/>
          </a:prstGeom>
        </p:spPr>
        <p:txBody>
          <a:bodyPr vert="horz" lIns="93183" tIns="46591" rIns="904250" bIns="46591" rtlCol="0" anchor="b"/>
          <a:lstStyle>
            <a:lvl1pPr algn="r">
              <a:defRPr sz="900">
                <a:latin typeface="Arial" panose="020B0604020202020204" pitchFamily="34" charset="0"/>
                <a:cs typeface="Arial" panose="020B0604020202020204" pitchFamily="34" charset="0"/>
                <a:sym typeface="Arial" panose="020B0604020202020204" pitchFamily="34" charset="0"/>
              </a:defRPr>
            </a:lvl1pPr>
          </a:lstStyle>
          <a:p>
            <a:fld id="{CF5EBCF4-26FC-4F76-8DA1-52FDDC328D44}" type="slidenum">
              <a:rPr lang="en-US" smtClean="0"/>
              <a:pPr/>
              <a:t>‹#›</a:t>
            </a:fld>
            <a:endParaRPr lang="en-US"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690162" y="4751032"/>
            <a:ext cx="5288763" cy="99467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1</a:t>
            </a:fld>
            <a:endParaRPr lang="x-es-XL" dirty="0"/>
          </a:p>
        </p:txBody>
      </p:sp>
    </p:spTree>
    <p:extLst>
      <p:ext uri="{BB962C8B-B14F-4D97-AF65-F5344CB8AC3E}">
        <p14:creationId xmlns:p14="http://schemas.microsoft.com/office/powerpoint/2010/main" val="429263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11</a:t>
            </a:fld>
            <a:endParaRPr lang="x-es-XL" dirty="0"/>
          </a:p>
        </p:txBody>
      </p:sp>
    </p:spTree>
    <p:extLst>
      <p:ext uri="{BB962C8B-B14F-4D97-AF65-F5344CB8AC3E}">
        <p14:creationId xmlns:p14="http://schemas.microsoft.com/office/powerpoint/2010/main" val="242139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12</a:t>
            </a:fld>
            <a:endParaRPr lang="x-es-XL" dirty="0"/>
          </a:p>
        </p:txBody>
      </p:sp>
    </p:spTree>
    <p:extLst>
      <p:ext uri="{BB962C8B-B14F-4D97-AF65-F5344CB8AC3E}">
        <p14:creationId xmlns:p14="http://schemas.microsoft.com/office/powerpoint/2010/main" val="3353482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13</a:t>
            </a:fld>
            <a:endParaRPr lang="x-es-XL" dirty="0"/>
          </a:p>
        </p:txBody>
      </p:sp>
    </p:spTree>
    <p:extLst>
      <p:ext uri="{BB962C8B-B14F-4D97-AF65-F5344CB8AC3E}">
        <p14:creationId xmlns:p14="http://schemas.microsoft.com/office/powerpoint/2010/main" val="327947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8C323E28-B51B-4C5B-9D24-5F07C6F13868}" type="slidenum">
              <a:rPr/>
              <a:pPr/>
              <a:t>14</a:t>
            </a:fld>
            <a:endParaRPr lang="x-es-XL"/>
          </a:p>
        </p:txBody>
      </p:sp>
    </p:spTree>
    <p:extLst>
      <p:ext uri="{BB962C8B-B14F-4D97-AF65-F5344CB8AC3E}">
        <p14:creationId xmlns:p14="http://schemas.microsoft.com/office/powerpoint/2010/main" val="90688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a:lstStyle/>
          <a:p>
            <a:endParaRPr lang="x-es-XL"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 November 2021</a:t>
            </a:fld>
            <a:endParaRPr kumimoji="0" lang="x-es-XL"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x-es-XL"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1527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16</a:t>
            </a:fld>
            <a:endParaRPr lang="x-es-XL" dirty="0"/>
          </a:p>
        </p:txBody>
      </p:sp>
    </p:spTree>
    <p:extLst>
      <p:ext uri="{BB962C8B-B14F-4D97-AF65-F5344CB8AC3E}">
        <p14:creationId xmlns:p14="http://schemas.microsoft.com/office/powerpoint/2010/main" val="158260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18</a:t>
            </a:fld>
            <a:endParaRPr lang="x-es-XL" dirty="0"/>
          </a:p>
        </p:txBody>
      </p:sp>
    </p:spTree>
    <p:extLst>
      <p:ext uri="{BB962C8B-B14F-4D97-AF65-F5344CB8AC3E}">
        <p14:creationId xmlns:p14="http://schemas.microsoft.com/office/powerpoint/2010/main" val="389507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19</a:t>
            </a:fld>
            <a:endParaRPr lang="x-es-XL" dirty="0"/>
          </a:p>
        </p:txBody>
      </p:sp>
    </p:spTree>
    <p:extLst>
      <p:ext uri="{BB962C8B-B14F-4D97-AF65-F5344CB8AC3E}">
        <p14:creationId xmlns:p14="http://schemas.microsoft.com/office/powerpoint/2010/main" val="4077431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20</a:t>
            </a:fld>
            <a:endParaRPr lang="x-es-XL" dirty="0"/>
          </a:p>
        </p:txBody>
      </p:sp>
    </p:spTree>
    <p:extLst>
      <p:ext uri="{BB962C8B-B14F-4D97-AF65-F5344CB8AC3E}">
        <p14:creationId xmlns:p14="http://schemas.microsoft.com/office/powerpoint/2010/main" val="51778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21</a:t>
            </a:fld>
            <a:endParaRPr lang="x-es-XL" dirty="0"/>
          </a:p>
        </p:txBody>
      </p:sp>
    </p:spTree>
    <p:extLst>
      <p:ext uri="{BB962C8B-B14F-4D97-AF65-F5344CB8AC3E}">
        <p14:creationId xmlns:p14="http://schemas.microsoft.com/office/powerpoint/2010/main" val="341848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2</a:t>
            </a:fld>
            <a:endParaRPr lang="x-es-XL" dirty="0"/>
          </a:p>
        </p:txBody>
      </p:sp>
    </p:spTree>
    <p:extLst>
      <p:ext uri="{BB962C8B-B14F-4D97-AF65-F5344CB8AC3E}">
        <p14:creationId xmlns:p14="http://schemas.microsoft.com/office/powerpoint/2010/main" val="3927647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22</a:t>
            </a:fld>
            <a:endParaRPr lang="x-es-XL" dirty="0"/>
          </a:p>
        </p:txBody>
      </p:sp>
    </p:spTree>
    <p:extLst>
      <p:ext uri="{BB962C8B-B14F-4D97-AF65-F5344CB8AC3E}">
        <p14:creationId xmlns:p14="http://schemas.microsoft.com/office/powerpoint/2010/main" val="2025847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24</a:t>
            </a:fld>
            <a:endParaRPr lang="x-es-XL" dirty="0"/>
          </a:p>
        </p:txBody>
      </p:sp>
    </p:spTree>
    <p:extLst>
      <p:ext uri="{BB962C8B-B14F-4D97-AF65-F5344CB8AC3E}">
        <p14:creationId xmlns:p14="http://schemas.microsoft.com/office/powerpoint/2010/main" val="1955210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25</a:t>
            </a:fld>
            <a:endParaRPr lang="x-es-XL" dirty="0"/>
          </a:p>
        </p:txBody>
      </p:sp>
    </p:spTree>
    <p:extLst>
      <p:ext uri="{BB962C8B-B14F-4D97-AF65-F5344CB8AC3E}">
        <p14:creationId xmlns:p14="http://schemas.microsoft.com/office/powerpoint/2010/main" val="225632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26</a:t>
            </a:fld>
            <a:endParaRPr lang="x-es-XL" dirty="0"/>
          </a:p>
        </p:txBody>
      </p:sp>
    </p:spTree>
    <p:extLst>
      <p:ext uri="{BB962C8B-B14F-4D97-AF65-F5344CB8AC3E}">
        <p14:creationId xmlns:p14="http://schemas.microsoft.com/office/powerpoint/2010/main" val="1427339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27</a:t>
            </a:fld>
            <a:endParaRPr lang="x-es-XL" dirty="0"/>
          </a:p>
        </p:txBody>
      </p:sp>
    </p:spTree>
    <p:extLst>
      <p:ext uri="{BB962C8B-B14F-4D97-AF65-F5344CB8AC3E}">
        <p14:creationId xmlns:p14="http://schemas.microsoft.com/office/powerpoint/2010/main" val="169804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28</a:t>
            </a:fld>
            <a:endParaRPr lang="x-es-XL" dirty="0"/>
          </a:p>
        </p:txBody>
      </p:sp>
    </p:spTree>
    <p:extLst>
      <p:ext uri="{BB962C8B-B14F-4D97-AF65-F5344CB8AC3E}">
        <p14:creationId xmlns:p14="http://schemas.microsoft.com/office/powerpoint/2010/main" val="2879053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29</a:t>
            </a:fld>
            <a:endParaRPr lang="x-es-XL" dirty="0"/>
          </a:p>
        </p:txBody>
      </p:sp>
    </p:spTree>
    <p:extLst>
      <p:ext uri="{BB962C8B-B14F-4D97-AF65-F5344CB8AC3E}">
        <p14:creationId xmlns:p14="http://schemas.microsoft.com/office/powerpoint/2010/main" val="2434755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30</a:t>
            </a:fld>
            <a:endParaRPr lang="x-es-XL" dirty="0"/>
          </a:p>
        </p:txBody>
      </p:sp>
    </p:spTree>
    <p:extLst>
      <p:ext uri="{BB962C8B-B14F-4D97-AF65-F5344CB8AC3E}">
        <p14:creationId xmlns:p14="http://schemas.microsoft.com/office/powerpoint/2010/main" val="184787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3</a:t>
            </a:fld>
            <a:endParaRPr lang="x-es-XL" dirty="0"/>
          </a:p>
        </p:txBody>
      </p:sp>
    </p:spTree>
    <p:extLst>
      <p:ext uri="{BB962C8B-B14F-4D97-AF65-F5344CB8AC3E}">
        <p14:creationId xmlns:p14="http://schemas.microsoft.com/office/powerpoint/2010/main" val="23404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4</a:t>
            </a:fld>
            <a:endParaRPr lang="x-es-XL" dirty="0"/>
          </a:p>
        </p:txBody>
      </p:sp>
    </p:spTree>
    <p:extLst>
      <p:ext uri="{BB962C8B-B14F-4D97-AF65-F5344CB8AC3E}">
        <p14:creationId xmlns:p14="http://schemas.microsoft.com/office/powerpoint/2010/main" val="377948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5</a:t>
            </a:fld>
            <a:endParaRPr lang="x-es-XL" dirty="0"/>
          </a:p>
        </p:txBody>
      </p:sp>
    </p:spTree>
    <p:extLst>
      <p:ext uri="{BB962C8B-B14F-4D97-AF65-F5344CB8AC3E}">
        <p14:creationId xmlns:p14="http://schemas.microsoft.com/office/powerpoint/2010/main" val="427051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6</a:t>
            </a:fld>
            <a:endParaRPr lang="x-es-XL" dirty="0"/>
          </a:p>
        </p:txBody>
      </p:sp>
    </p:spTree>
    <p:extLst>
      <p:ext uri="{BB962C8B-B14F-4D97-AF65-F5344CB8AC3E}">
        <p14:creationId xmlns:p14="http://schemas.microsoft.com/office/powerpoint/2010/main" val="41041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7</a:t>
            </a:fld>
            <a:endParaRPr lang="x-es-XL" dirty="0"/>
          </a:p>
        </p:txBody>
      </p:sp>
    </p:spTree>
    <p:extLst>
      <p:ext uri="{BB962C8B-B14F-4D97-AF65-F5344CB8AC3E}">
        <p14:creationId xmlns:p14="http://schemas.microsoft.com/office/powerpoint/2010/main" val="244661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9</a:t>
            </a:fld>
            <a:endParaRPr lang="x-es-XL" dirty="0"/>
          </a:p>
        </p:txBody>
      </p:sp>
    </p:spTree>
    <p:extLst>
      <p:ext uri="{BB962C8B-B14F-4D97-AF65-F5344CB8AC3E}">
        <p14:creationId xmlns:p14="http://schemas.microsoft.com/office/powerpoint/2010/main" val="330219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x-es-XL"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x-es-XL" dirty="0"/>
          </a:p>
        </p:txBody>
      </p:sp>
      <p:sp>
        <p:nvSpPr>
          <p:cNvPr id="5" name="Slide Number Placeholder 4"/>
          <p:cNvSpPr>
            <a:spLocks noGrp="1"/>
          </p:cNvSpPr>
          <p:nvPr>
            <p:ph type="sldNum" sz="quarter" idx="5"/>
          </p:nvPr>
        </p:nvSpPr>
        <p:spPr/>
        <p:txBody>
          <a:bodyPr/>
          <a:lstStyle/>
          <a:p>
            <a:pPr algn="l" rtl="0"/>
            <a:fld id="{CF5EBCF4-26FC-4F76-8DA1-52FDDC328D44}" type="slidenum">
              <a:rPr/>
              <a:pPr/>
              <a:t>10</a:t>
            </a:fld>
            <a:endParaRPr lang="x-es-XL" dirty="0"/>
          </a:p>
        </p:txBody>
      </p:sp>
    </p:spTree>
    <p:extLst>
      <p:ext uri="{BB962C8B-B14F-4D97-AF65-F5344CB8AC3E}">
        <p14:creationId xmlns:p14="http://schemas.microsoft.com/office/powerpoint/2010/main" val="39129135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3.xml"/><Relationship Id="rId7" Type="http://schemas.openxmlformats.org/officeDocument/2006/relationships/slideMaster" Target="../slideMasters/slideMaster1.xml"/><Relationship Id="rId12" Type="http://schemas.openxmlformats.org/officeDocument/2006/relationships/image" Target="../media/image5.emf"/><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11" Type="http://schemas.openxmlformats.org/officeDocument/2006/relationships/image" Target="../media/image4.emf"/><Relationship Id="rId5" Type="http://schemas.openxmlformats.org/officeDocument/2006/relationships/tags" Target="../tags/tag25.xml"/><Relationship Id="rId10" Type="http://schemas.openxmlformats.org/officeDocument/2006/relationships/image" Target="../media/image3.emf"/><Relationship Id="rId4" Type="http://schemas.openxmlformats.org/officeDocument/2006/relationships/tags" Target="../tags/tag24.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1.emf"/><Relationship Id="rId2" Type="http://schemas.openxmlformats.org/officeDocument/2006/relationships/tags" Target="../tags/tag80.xml"/><Relationship Id="rId1" Type="http://schemas.openxmlformats.org/officeDocument/2006/relationships/vmlDrawing" Target="../drawings/vmlDrawing11.vml"/><Relationship Id="rId6" Type="http://schemas.openxmlformats.org/officeDocument/2006/relationships/tags" Target="../tags/tag84.xml"/><Relationship Id="rId11" Type="http://schemas.openxmlformats.org/officeDocument/2006/relationships/oleObject" Target="../embeddings/oleObject11.bin"/><Relationship Id="rId5" Type="http://schemas.openxmlformats.org/officeDocument/2006/relationships/tags" Target="../tags/tag83.xml"/><Relationship Id="rId10" Type="http://schemas.openxmlformats.org/officeDocument/2006/relationships/slideMaster" Target="../slideMasters/slideMaster1.xml"/><Relationship Id="rId4" Type="http://schemas.openxmlformats.org/officeDocument/2006/relationships/tags" Target="../tags/tag82.xml"/><Relationship Id="rId9" Type="http://schemas.openxmlformats.org/officeDocument/2006/relationships/tags" Target="../tags/tag8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6.emf"/><Relationship Id="rId2" Type="http://schemas.openxmlformats.org/officeDocument/2006/relationships/tags" Target="../tags/tag88.xml"/><Relationship Id="rId1" Type="http://schemas.openxmlformats.org/officeDocument/2006/relationships/vmlDrawing" Target="../drawings/vmlDrawing12.vml"/><Relationship Id="rId6" Type="http://schemas.openxmlformats.org/officeDocument/2006/relationships/tags" Target="../tags/tag92.xml"/><Relationship Id="rId11" Type="http://schemas.openxmlformats.org/officeDocument/2006/relationships/oleObject" Target="../embeddings/oleObject12.bin"/><Relationship Id="rId5" Type="http://schemas.openxmlformats.org/officeDocument/2006/relationships/tags" Target="../tags/tag91.xml"/><Relationship Id="rId10" Type="http://schemas.openxmlformats.org/officeDocument/2006/relationships/slideMaster" Target="../slideMasters/slideMaster1.xml"/><Relationship Id="rId4" Type="http://schemas.openxmlformats.org/officeDocument/2006/relationships/tags" Target="../tags/tag90.xml"/><Relationship Id="rId9" Type="http://schemas.openxmlformats.org/officeDocument/2006/relationships/tags" Target="../tags/tag95.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1.emf"/><Relationship Id="rId2" Type="http://schemas.openxmlformats.org/officeDocument/2006/relationships/tags" Target="../tags/tag96.xml"/><Relationship Id="rId1" Type="http://schemas.openxmlformats.org/officeDocument/2006/relationships/vmlDrawing" Target="../drawings/vmlDrawing13.vml"/><Relationship Id="rId6" Type="http://schemas.openxmlformats.org/officeDocument/2006/relationships/tags" Target="../tags/tag100.xml"/><Relationship Id="rId11" Type="http://schemas.openxmlformats.org/officeDocument/2006/relationships/oleObject" Target="../embeddings/oleObject13.bin"/><Relationship Id="rId5" Type="http://schemas.openxmlformats.org/officeDocument/2006/relationships/tags" Target="../tags/tag99.xml"/><Relationship Id="rId10" Type="http://schemas.openxmlformats.org/officeDocument/2006/relationships/slideMaster" Target="../slideMasters/slideMaster1.xml"/><Relationship Id="rId4" Type="http://schemas.openxmlformats.org/officeDocument/2006/relationships/tags" Target="../tags/tag98.xml"/><Relationship Id="rId9" Type="http://schemas.openxmlformats.org/officeDocument/2006/relationships/tags" Target="../tags/tag10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105.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tags" Target="../tags/tag104.xml"/><Relationship Id="rId1" Type="http://schemas.openxmlformats.org/officeDocument/2006/relationships/vmlDrawing" Target="../drawings/vmlDrawing14.vml"/><Relationship Id="rId6" Type="http://schemas.openxmlformats.org/officeDocument/2006/relationships/image" Target="../media/image2.emf"/><Relationship Id="rId11" Type="http://schemas.openxmlformats.org/officeDocument/2006/relationships/image" Target="../media/image11.png"/><Relationship Id="rId5" Type="http://schemas.openxmlformats.org/officeDocument/2006/relationships/oleObject" Target="../embeddings/oleObject14.bin"/><Relationship Id="rId10" Type="http://schemas.openxmlformats.org/officeDocument/2006/relationships/image" Target="../media/image10.png"/><Relationship Id="rId4" Type="http://schemas.openxmlformats.org/officeDocument/2006/relationships/slideMaster" Target="../slideMasters/slideMaster1.xml"/><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07.xml"/><Relationship Id="rId7" Type="http://schemas.openxmlformats.org/officeDocument/2006/relationships/slideMaster" Target="../slideMasters/slideMaster1.xml"/><Relationship Id="rId2" Type="http://schemas.openxmlformats.org/officeDocument/2006/relationships/tags" Target="../tags/tag106.xml"/><Relationship Id="rId1" Type="http://schemas.openxmlformats.org/officeDocument/2006/relationships/vmlDrawing" Target="../drawings/vmlDrawing15.v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9"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3.vml"/><Relationship Id="rId6" Type="http://schemas.openxmlformats.org/officeDocument/2006/relationships/tags" Target="../tags/tag31.xml"/><Relationship Id="rId11" Type="http://schemas.openxmlformats.org/officeDocument/2006/relationships/image" Target="../media/image5.emf"/><Relationship Id="rId5" Type="http://schemas.openxmlformats.org/officeDocument/2006/relationships/tags" Target="../tags/tag30.xml"/><Relationship Id="rId10" Type="http://schemas.openxmlformats.org/officeDocument/2006/relationships/image" Target="../media/image3.emf"/><Relationship Id="rId4" Type="http://schemas.openxmlformats.org/officeDocument/2006/relationships/tags" Target="../tags/tag29.xml"/><Relationship Id="rId9"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vmlDrawing" Target="../drawings/vmlDrawing4.vml"/><Relationship Id="rId6" Type="http://schemas.openxmlformats.org/officeDocument/2006/relationships/tags" Target="../tags/tag36.xml"/><Relationship Id="rId11" Type="http://schemas.openxmlformats.org/officeDocument/2006/relationships/image" Target="../media/image1.emf"/><Relationship Id="rId5" Type="http://schemas.openxmlformats.org/officeDocument/2006/relationships/tags" Target="../tags/tag35.xml"/><Relationship Id="rId10" Type="http://schemas.openxmlformats.org/officeDocument/2006/relationships/oleObject" Target="../embeddings/oleObject4.bin"/><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2.emf"/><Relationship Id="rId4" Type="http://schemas.openxmlformats.org/officeDocument/2006/relationships/tags" Target="../tags/tag41.xml"/><Relationship Id="rId9"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vmlDrawing" Target="../drawings/vmlDrawing6.v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2.emf"/><Relationship Id="rId4" Type="http://schemas.openxmlformats.org/officeDocument/2006/relationships/tags" Target="../tags/tag47.xml"/><Relationship Id="rId9"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vmlDrawing" Target="../drawings/vmlDrawing7.v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image" Target="../media/image2.emf"/><Relationship Id="rId4" Type="http://schemas.openxmlformats.org/officeDocument/2006/relationships/tags" Target="../tags/tag53.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vmlDrawing" Target="../drawings/vmlDrawing8.vml"/><Relationship Id="rId6" Type="http://schemas.openxmlformats.org/officeDocument/2006/relationships/tags" Target="../tags/tag61.xml"/><Relationship Id="rId11" Type="http://schemas.openxmlformats.org/officeDocument/2006/relationships/image" Target="../media/image2.emf"/><Relationship Id="rId5" Type="http://schemas.openxmlformats.org/officeDocument/2006/relationships/tags" Target="../tags/tag60.xml"/><Relationship Id="rId10" Type="http://schemas.openxmlformats.org/officeDocument/2006/relationships/oleObject" Target="../embeddings/oleObject8.bin"/><Relationship Id="rId4" Type="http://schemas.openxmlformats.org/officeDocument/2006/relationships/tags" Target="../tags/tag59.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9.vml"/><Relationship Id="rId6" Type="http://schemas.openxmlformats.org/officeDocument/2006/relationships/tags" Target="../tags/tag68.xml"/><Relationship Id="rId11" Type="http://schemas.openxmlformats.org/officeDocument/2006/relationships/oleObject" Target="../embeddings/oleObject9.bin"/><Relationship Id="rId5" Type="http://schemas.openxmlformats.org/officeDocument/2006/relationships/tags" Target="../tags/tag67.xml"/><Relationship Id="rId10" Type="http://schemas.openxmlformats.org/officeDocument/2006/relationships/slideMaster" Target="../slideMasters/slideMaster1.xml"/><Relationship Id="rId4" Type="http://schemas.openxmlformats.org/officeDocument/2006/relationships/tags" Target="../tags/tag66.xml"/><Relationship Id="rId9" Type="http://schemas.openxmlformats.org/officeDocument/2006/relationships/tags" Target="../tags/tag7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10.vml"/><Relationship Id="rId6" Type="http://schemas.openxmlformats.org/officeDocument/2006/relationships/tags" Target="../tags/tag76.xml"/><Relationship Id="rId11" Type="http://schemas.openxmlformats.org/officeDocument/2006/relationships/oleObject" Target="../embeddings/oleObject10.bin"/><Relationship Id="rId5" Type="http://schemas.openxmlformats.org/officeDocument/2006/relationships/tags" Target="../tags/tag75.xml"/><Relationship Id="rId10" Type="http://schemas.openxmlformats.org/officeDocument/2006/relationships/slideMaster" Target="../slideMasters/slideMaster1.xml"/><Relationship Id="rId4" Type="http://schemas.openxmlformats.org/officeDocument/2006/relationships/tags" Target="../tags/tag74.xml"/><Relationship Id="rId9"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827936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pic>
        <p:nvPicPr>
          <p:cNvPr id="22" name="Picture 21">
            <a:extLst>
              <a:ext uri="{FF2B5EF4-FFF2-40B4-BE49-F238E27FC236}">
                <a16:creationId xmlns:a16="http://schemas.microsoft.com/office/drawing/2014/main" id="{269FFFBA-8589-114D-931C-BC913716FAEC}"/>
              </a:ext>
            </a:extLst>
          </p:cNvPr>
          <p:cNvPicPr>
            <a:picLocks noChangeAspect="1"/>
          </p:cNvPicPr>
          <p:nvPr userDrawn="1"/>
        </p:nvPicPr>
        <p:blipFill>
          <a:blip r:embed="rId10"/>
          <a:stretch>
            <a:fillRect/>
          </a:stretch>
        </p:blipFill>
        <p:spPr>
          <a:xfrm>
            <a:off x="4768665" y="916505"/>
            <a:ext cx="1987686" cy="504000"/>
          </a:xfrm>
          <a:prstGeom prst="rect">
            <a:avLst/>
          </a:prstGeom>
        </p:spPr>
      </p:pic>
      <p:pic>
        <p:nvPicPr>
          <p:cNvPr id="4" name="Picture 3">
            <a:extLst>
              <a:ext uri="{FF2B5EF4-FFF2-40B4-BE49-F238E27FC236}">
                <a16:creationId xmlns:a16="http://schemas.microsoft.com/office/drawing/2014/main" id="{0A27BC56-46BD-3C48-9169-AA96447D7ECA}"/>
              </a:ext>
            </a:extLst>
          </p:cNvPr>
          <p:cNvPicPr>
            <a:picLocks noChangeAspect="1"/>
          </p:cNvPicPr>
          <p:nvPr userDrawn="1"/>
        </p:nvPicPr>
        <p:blipFill>
          <a:blip r:embed="rId11"/>
          <a:stretch>
            <a:fillRect/>
          </a:stretch>
        </p:blipFill>
        <p:spPr>
          <a:xfrm>
            <a:off x="2512443" y="967672"/>
            <a:ext cx="1950658" cy="468000"/>
          </a:xfrm>
          <a:prstGeom prst="rect">
            <a:avLst/>
          </a:prstGeom>
        </p:spPr>
      </p:pic>
      <p:pic>
        <p:nvPicPr>
          <p:cNvPr id="17" name="Picture 16">
            <a:extLst>
              <a:ext uri="{FF2B5EF4-FFF2-40B4-BE49-F238E27FC236}">
                <a16:creationId xmlns:a16="http://schemas.microsoft.com/office/drawing/2014/main" id="{5F7121CF-B701-8748-B5AD-A207F2154D39}"/>
              </a:ext>
            </a:extLst>
          </p:cNvPr>
          <p:cNvPicPr>
            <a:picLocks noChangeAspect="1"/>
          </p:cNvPicPr>
          <p:nvPr userDrawn="1"/>
        </p:nvPicPr>
        <p:blipFill>
          <a:blip r:embed="rId12"/>
          <a:stretch>
            <a:fillRect/>
          </a:stretch>
        </p:blipFill>
        <p:spPr>
          <a:xfrm>
            <a:off x="560970" y="916505"/>
            <a:ext cx="1663200" cy="540000"/>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254178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4"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0546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995474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8"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72142"/>
            <a:ext cx="6967728"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1139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526239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2"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70861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415555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6"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1">
            <a:extLst>
              <a:ext uri="{FF2B5EF4-FFF2-40B4-BE49-F238E27FC236}">
                <a16:creationId xmlns:a16="http://schemas.microsoft.com/office/drawing/2014/main" id="{609A1961-4789-41BD-9FA8-C236BDCB657D}"/>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10" name="Picture 19" descr="Gavi-logo - The Rockefeller Foundation">
            <a:extLst>
              <a:ext uri="{FF2B5EF4-FFF2-40B4-BE49-F238E27FC236}">
                <a16:creationId xmlns:a16="http://schemas.microsoft.com/office/drawing/2014/main" id="{1EEC0115-8933-4F2D-8F74-87485B05E64C}"/>
              </a:ext>
            </a:extLst>
          </p:cNvPr>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r="-945"/>
          <a:stretch/>
        </p:blipFill>
        <p:spPr bwMode="ltGray">
          <a:xfrm>
            <a:off x="4357243" y="3189765"/>
            <a:ext cx="1485111" cy="551703"/>
          </a:xfrm>
          <a:prstGeom prst="rect">
            <a:avLst/>
          </a:prstGeom>
          <a:extLst>
            <a:ext uri="{909E8E84-426E-40DD-AFC4-6F175D3DCCD1}">
              <a14:hiddenFill xmlns:a14="http://schemas.microsoft.com/office/drawing/2010/main">
                <a:solidFill>
                  <a:srgbClr val="FFFFFF"/>
                </a:solidFill>
              </a14:hiddenFill>
            </a:ext>
          </a:extLst>
        </p:spPr>
      </p:pic>
      <p:pic>
        <p:nvPicPr>
          <p:cNvPr id="11" name="Picture 10" descr="World Health Organization (WHO) – Logos Download">
            <a:extLst>
              <a:ext uri="{FF2B5EF4-FFF2-40B4-BE49-F238E27FC236}">
                <a16:creationId xmlns:a16="http://schemas.microsoft.com/office/drawing/2014/main" id="{2D6C41A3-B229-4AD1-B444-0380F8D87E78}"/>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ltGray">
          <a:xfrm>
            <a:off x="7945272" y="3157259"/>
            <a:ext cx="1867920" cy="551133"/>
          </a:xfrm>
          <a:prstGeom prst="rect">
            <a:avLst/>
          </a:prstGeom>
          <a:extLst>
            <a:ext uri="{909E8E84-426E-40DD-AFC4-6F175D3DCCD1}">
              <a14:hiddenFill xmlns:a14="http://schemas.microsoft.com/office/drawing/2010/main">
                <a:solidFill>
                  <a:srgbClr val="FFFFFF"/>
                </a:solidFill>
              </a14:hiddenFill>
            </a:ext>
          </a:extLst>
        </p:spPr>
      </p:pic>
      <p:pic>
        <p:nvPicPr>
          <p:cNvPr id="12" name="Picture 23" descr="Coalition for Epidemic Preparedness Innovations - Wikiwand">
            <a:extLst>
              <a:ext uri="{FF2B5EF4-FFF2-40B4-BE49-F238E27FC236}">
                <a16:creationId xmlns:a16="http://schemas.microsoft.com/office/drawing/2014/main" id="{CCB85B81-0EB5-4743-844C-D034120F3B61}"/>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2629169" y="3264036"/>
            <a:ext cx="1312215" cy="385792"/>
          </a:xfrm>
          <a:prstGeom prst="rect">
            <a:avLst/>
          </a:prstGeom>
          <a:extLst>
            <a:ext uri="{909E8E84-426E-40DD-AFC4-6F175D3DCCD1}">
              <a14:hiddenFill xmlns:a14="http://schemas.microsoft.com/office/drawing/2010/main">
                <a:solidFill>
                  <a:srgbClr val="FFFFFF"/>
                </a:solidFill>
              </a14:hiddenFill>
            </a:ext>
          </a:extLst>
        </p:spPr>
      </p:pic>
      <p:pic>
        <p:nvPicPr>
          <p:cNvPr id="13" name="Picture 66">
            <a:extLst>
              <a:ext uri="{FF2B5EF4-FFF2-40B4-BE49-F238E27FC236}">
                <a16:creationId xmlns:a16="http://schemas.microsoft.com/office/drawing/2014/main" id="{85B80865-A590-494B-A90B-C34C120E3185}"/>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258213" y="3092839"/>
            <a:ext cx="1210935" cy="74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7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4171871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0" name="think-cell Slide" r:id="rId8" imgW="360" imgH="360" progId="">
                  <p:embed/>
                </p:oleObj>
              </mc:Choice>
              <mc:Fallback>
                <p:oleObj name="think-cell Slide" r:id="rId8"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337752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79048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pic>
        <p:nvPicPr>
          <p:cNvPr id="13" name="Picture 12">
            <a:extLst>
              <a:ext uri="{FF2B5EF4-FFF2-40B4-BE49-F238E27FC236}">
                <a16:creationId xmlns:a16="http://schemas.microsoft.com/office/drawing/2014/main" id="{A29A4B2C-B58C-C646-9FBA-6F4DB79476D8}"/>
              </a:ext>
            </a:extLst>
          </p:cNvPr>
          <p:cNvPicPr>
            <a:picLocks noChangeAspect="1"/>
          </p:cNvPicPr>
          <p:nvPr userDrawn="1"/>
        </p:nvPicPr>
        <p:blipFill>
          <a:blip r:embed="rId10"/>
          <a:stretch>
            <a:fillRect/>
          </a:stretch>
        </p:blipFill>
        <p:spPr>
          <a:xfrm>
            <a:off x="2559856" y="2586861"/>
            <a:ext cx="2129664" cy="540000"/>
          </a:xfrm>
          <a:prstGeom prst="rect">
            <a:avLst/>
          </a:prstGeom>
        </p:spPr>
      </p:pic>
      <p:pic>
        <p:nvPicPr>
          <p:cNvPr id="16" name="Picture 15">
            <a:extLst>
              <a:ext uri="{FF2B5EF4-FFF2-40B4-BE49-F238E27FC236}">
                <a16:creationId xmlns:a16="http://schemas.microsoft.com/office/drawing/2014/main" id="{0A5C4E68-9FC6-DE4D-B0EA-97A4329B3AFD}"/>
              </a:ext>
            </a:extLst>
          </p:cNvPr>
          <p:cNvPicPr>
            <a:picLocks noChangeAspect="1"/>
          </p:cNvPicPr>
          <p:nvPr userDrawn="1"/>
        </p:nvPicPr>
        <p:blipFill>
          <a:blip r:embed="rId11"/>
          <a:stretch>
            <a:fillRect/>
          </a:stretch>
        </p:blipFill>
        <p:spPr>
          <a:xfrm>
            <a:off x="557540" y="2586861"/>
            <a:ext cx="1663200" cy="540000"/>
          </a:xfrm>
          <a:prstGeom prst="rect">
            <a:avLst/>
          </a:prstGeom>
        </p:spPr>
      </p:pic>
    </p:spTree>
    <p:extLst>
      <p:ext uri="{BB962C8B-B14F-4D97-AF65-F5344CB8AC3E}">
        <p14:creationId xmlns:p14="http://schemas.microsoft.com/office/powerpoint/2010/main" val="41566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482095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6"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160822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2893983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0" name="think-cell Slide" r:id="rId9" imgW="360" imgH="360" progId="">
                  <p:embed/>
                </p:oleObj>
              </mc:Choice>
              <mc:Fallback>
                <p:oleObj name="think-cell Slide" r:id="rId9"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385249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1797623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4" name="think-cell Slide" r:id="rId9" imgW="360" imgH="360" progId="">
                  <p:embed/>
                </p:oleObj>
              </mc:Choice>
              <mc:Fallback>
                <p:oleObj name="think-cell Slide" r:id="rId9"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2987605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8"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249706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933909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2"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940980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6"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7036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499215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0"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6" y="41597"/>
            <a:ext cx="3465577"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9291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 Type="http://schemas.openxmlformats.org/officeDocument/2006/relationships/slideLayout" Target="../slideLayouts/slideLayout3.xml"/><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2073265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think-cell Slide" r:id="rId37" imgW="360" imgH="360" progId="">
                  <p:embed/>
                </p:oleObj>
              </mc:Choice>
              <mc:Fallback>
                <p:oleObj name="think-cell Slide" r:id="rId37"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1082528" cy="369332"/>
          </a:xfrm>
          <a:prstGeom prst="rect">
            <a:avLst/>
          </a:prstGeom>
        </p:spPr>
        <p:txBody>
          <a:bodyPr vert="horz" wrap="square" lIns="0" tIns="0" rIns="0" bIns="0" rtlCol="0" anchor="t" anchorCtr="0">
            <a:noAutofit/>
          </a:bodyPr>
          <a:lstStyle/>
          <a:p>
            <a:pPr lvl="0"/>
            <a:r>
              <a:rPr lang="en-US" dirty="0"/>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Above Chart Exhibit Title</a:t>
            </a:r>
          </a:p>
          <a:p>
            <a:pPr lvl="0"/>
            <a:r>
              <a:rPr lang="en-US" b="0" dirty="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883" r:id="rId2"/>
    <p:sldLayoutId id="2147483654" r:id="rId3"/>
    <p:sldLayoutId id="2147483807" r:id="rId4"/>
    <p:sldLayoutId id="2147483800" r:id="rId5"/>
    <p:sldLayoutId id="2147483659" r:id="rId6"/>
    <p:sldLayoutId id="2147483804" r:id="rId7"/>
    <p:sldLayoutId id="2147483860" r:id="rId8"/>
    <p:sldLayoutId id="2147483856" r:id="rId9"/>
    <p:sldLayoutId id="2147483805" r:id="rId10"/>
    <p:sldLayoutId id="2147483806" r:id="rId11"/>
    <p:sldLayoutId id="2147483882" r:id="rId12"/>
    <p:sldLayoutId id="2147483718" r:id="rId13"/>
    <p:sldLayoutId id="2147483884" r:id="rId1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1.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23.xml"/><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124.xml"/><Relationship Id="rId6" Type="http://schemas.openxmlformats.org/officeDocument/2006/relationships/hyperlink" Target="https://apps.who.int/iris/bitstream/handle/10665/338400/9789240018280-eng.pdf?sequence=1&amp;isAllowed=y" TargetMode="External"/><Relationship Id="rId5" Type="http://schemas.openxmlformats.org/officeDocument/2006/relationships/hyperlink" Target="https://openwho.org/courses/covid-19-vaccination-healthworkers-en/items/73pIVDO7AbrbqsuGmqARK2"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25.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16.sv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5.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26.xml"/><Relationship Id="rId5" Type="http://schemas.openxmlformats.org/officeDocument/2006/relationships/hyperlink" Target="https://openwho.org/courses/covid-19-vaccination-healthworkers-en/items/73pIVDO7AbrbqsuGmqARK2" TargetMode="External"/><Relationship Id="rId4" Type="http://schemas.openxmlformats.org/officeDocument/2006/relationships/hyperlink" Target="https://openwho.org/courses/covid-19-vaccination-healthworkers-en"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2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28.xml"/><Relationship Id="rId6" Type="http://schemas.openxmlformats.org/officeDocument/2006/relationships/image" Target="../media/image25.png"/><Relationship Id="rId5" Type="http://schemas.openxmlformats.org/officeDocument/2006/relationships/hyperlink" Target="https://openwho.org/courses/covid-19-vaccination-healthworkers-en/items/73pIVDO7AbrbqsuGmqARK2"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hyperlink" Target="https://www.who.int/publications/i/item/9789241511254"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29.xml"/><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30.xml"/><Relationship Id="rId5" Type="http://schemas.openxmlformats.org/officeDocument/2006/relationships/image" Target="../media/image20.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32.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hyperlink" Target="https://openwho.org/courses/covid-19-vaccination-healthworkers-en" TargetMode="External"/><Relationship Id="rId3" Type="http://schemas.openxmlformats.org/officeDocument/2006/relationships/tags" Target="../tags/tag117.xml"/><Relationship Id="rId7" Type="http://schemas.openxmlformats.org/officeDocument/2006/relationships/hyperlink" Target="https://www.who.int/publications/i/item/WHO-2019-nCoV-Vaccine-deployment-2021.1-eng" TargetMode="External"/><Relationship Id="rId12" Type="http://schemas.openxmlformats.org/officeDocument/2006/relationships/image" Target="../media/image18.sv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hyperlink" Target="https://openwho.org/courses/covid-19-ndvp-en" TargetMode="External"/><Relationship Id="rId11" Type="http://schemas.openxmlformats.org/officeDocument/2006/relationships/image" Target="../media/image17.png"/><Relationship Id="rId5" Type="http://schemas.openxmlformats.org/officeDocument/2006/relationships/notesSlide" Target="../notesSlides/notesSlide3.xml"/><Relationship Id="rId10" Type="http://schemas.openxmlformats.org/officeDocument/2006/relationships/hyperlink" Target="https://www.who.int/docs/default-source/coronaviruse/act-accelerator/covax/pfizer-specific-training_full-deck_19aug.pdf?sfvrsn=22d66119_5" TargetMode="External"/><Relationship Id="rId4" Type="http://schemas.openxmlformats.org/officeDocument/2006/relationships/slideLayout" Target="../slideLayouts/slideLayout8.xml"/><Relationship Id="rId9" Type="http://schemas.openxmlformats.org/officeDocument/2006/relationships/hyperlink" Target="https://www.who.int/initiatives/act-accelerator/covax/covid-19-vaccine-country-readiness-and-delivery"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who.int/tools/covid-19-vaccine-introduction-toolkit" TargetMode="External"/><Relationship Id="rId3" Type="http://schemas.openxmlformats.org/officeDocument/2006/relationships/tags" Target="../tags/tag135.xml"/><Relationship Id="rId7" Type="http://schemas.openxmlformats.org/officeDocument/2006/relationships/notesSlide" Target="../notesSlides/notesSlide27.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3.xml"/><Relationship Id="rId5" Type="http://schemas.openxmlformats.org/officeDocument/2006/relationships/tags" Target="../tags/tag137.xml"/><Relationship Id="rId4" Type="http://schemas.openxmlformats.org/officeDocument/2006/relationships/tags" Target="../tags/tag1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18.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19.xml"/><Relationship Id="rId5" Type="http://schemas.openxmlformats.org/officeDocument/2006/relationships/image" Target="../media/image21.jpeg"/><Relationship Id="rId4" Type="http://schemas.openxmlformats.org/officeDocument/2006/relationships/hyperlink" Target="https://extranet.who.int/pqweb/vaccines/who-recommendation-covid-19-mrna-vaccine-nucleoside-modified-comirnaty"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extranet.who.int/pqweb/key-resources/documents/who-package-leaflet-biontech-tozinameran-%E2%80%93-covid-19-mrna-vaccine-nucleosid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publications/i/item/WHO-2019-nCoV-vaccines-SAGE_recommendation-BNT162b2-2021.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A668F3F0-B9EF-423B-93C2-36FA1D18816E}"/>
              </a:ext>
            </a:extLst>
          </p:cNvPr>
          <p:cNvSpPr>
            <a:spLocks noGrp="1"/>
          </p:cNvSpPr>
          <p:nvPr>
            <p:ph type="subTitle" idx="1"/>
            <p:custDataLst>
              <p:tags r:id="rId1"/>
            </p:custDataLst>
          </p:nvPr>
        </p:nvSpPr>
        <p:spPr>
          <a:xfrm>
            <a:off x="525801" y="4036256"/>
            <a:ext cx="8177931" cy="984885"/>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algn="l" rtl="0">
              <a:buClr>
                <a:srgbClr val="FFFFFF"/>
              </a:buClr>
            </a:pPr>
            <a:r>
              <a:rPr lang="x-es-XL" sz="1800" b="0" i="0" u="none" baseline="0" dirty="0">
                <a:latin typeface="+mn-lt"/>
                <a:cs typeface="Arial"/>
              </a:rPr>
              <a:t>Primera fecha de publicación: 27 de enero de 2021</a:t>
            </a:r>
          </a:p>
          <a:p>
            <a:pPr algn="l" rtl="0">
              <a:buClr>
                <a:srgbClr val="FFFFFF"/>
              </a:buClr>
            </a:pPr>
            <a:r>
              <a:rPr lang="x-es-XL" sz="1800" b="0" i="0" u="none" baseline="0" dirty="0">
                <a:latin typeface="+mn-lt"/>
                <a:cs typeface="Arial"/>
              </a:rPr>
              <a:t>Primera actualización: 8 de agosto de 2021</a:t>
            </a:r>
          </a:p>
          <a:p>
            <a:pPr algn="l" rtl="0">
              <a:buClr>
                <a:srgbClr val="FFFFFF"/>
              </a:buClr>
            </a:pPr>
            <a:r>
              <a:rPr lang="x-es-XL" sz="1800" b="0" i="0" u="none" baseline="0" dirty="0">
                <a:latin typeface="+mn-lt"/>
                <a:cs typeface="Arial"/>
              </a:rPr>
              <a:t>Actualizada: 05 de octubre de 2021</a:t>
            </a:r>
          </a:p>
        </p:txBody>
      </p:sp>
      <p:sp>
        <p:nvSpPr>
          <p:cNvPr id="7" name="TextBox 6">
            <a:extLst>
              <a:ext uri="{FF2B5EF4-FFF2-40B4-BE49-F238E27FC236}">
                <a16:creationId xmlns:a16="http://schemas.microsoft.com/office/drawing/2014/main" id="{CC3CEB7B-A60B-49C4-BA4A-75905B930716}"/>
              </a:ext>
            </a:extLst>
          </p:cNvPr>
          <p:cNvSpPr txBox="1"/>
          <p:nvPr/>
        </p:nvSpPr>
        <p:spPr>
          <a:xfrm>
            <a:off x="5326912" y="3880884"/>
            <a:ext cx="5550195" cy="2325832"/>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x-es-XL" sz="1600" dirty="0"/>
          </a:p>
        </p:txBody>
      </p:sp>
      <p:sp>
        <p:nvSpPr>
          <p:cNvPr id="9" name="Title 8">
            <a:extLst>
              <a:ext uri="{FF2B5EF4-FFF2-40B4-BE49-F238E27FC236}">
                <a16:creationId xmlns:a16="http://schemas.microsoft.com/office/drawing/2014/main" id="{6A6B4817-8E3A-412B-858A-7C2354F39E57}"/>
              </a:ext>
            </a:extLst>
          </p:cNvPr>
          <p:cNvSpPr>
            <a:spLocks noGrp="1"/>
          </p:cNvSpPr>
          <p:nvPr>
            <p:ph type="title"/>
          </p:nvPr>
        </p:nvSpPr>
        <p:spPr>
          <a:xfrm>
            <a:off x="525801" y="2019824"/>
            <a:ext cx="8675349" cy="1661993"/>
          </a:xfrm>
        </p:spPr>
        <p:txBody>
          <a:bodyPr/>
          <a:lstStyle/>
          <a:p>
            <a:pPr algn="l" rtl="0"/>
            <a:r>
              <a:rPr lang="x-es-XL" sz="3600" b="1" i="0" u="none" baseline="0"/>
              <a:t>Capacitación sobre la vacuna Pfizer-BioNTech contra la COVID-19 ARNm</a:t>
            </a:r>
            <a:br>
              <a:rPr lang="x-es-XL" sz="3600"/>
            </a:br>
            <a:r>
              <a:rPr lang="x-es-XL" sz="3600" b="1" i="0" u="none" baseline="0"/>
              <a:t>COMIRNATY® (Tozinameran)</a:t>
            </a:r>
          </a:p>
        </p:txBody>
      </p:sp>
      <p:pic>
        <p:nvPicPr>
          <p:cNvPr id="4" name="Picture 3">
            <a:extLst>
              <a:ext uri="{FF2B5EF4-FFF2-40B4-BE49-F238E27FC236}">
                <a16:creationId xmlns:a16="http://schemas.microsoft.com/office/drawing/2014/main" id="{DB3B80BB-5036-4179-B94D-2DA80F0DC3DD}"/>
              </a:ext>
            </a:extLst>
          </p:cNvPr>
          <p:cNvPicPr>
            <a:picLocks noChangeAspect="1"/>
          </p:cNvPicPr>
          <p:nvPr/>
        </p:nvPicPr>
        <p:blipFill>
          <a:blip r:embed="rId4"/>
          <a:stretch>
            <a:fillRect/>
          </a:stretch>
        </p:blipFill>
        <p:spPr>
          <a:xfrm>
            <a:off x="5800792" y="892972"/>
            <a:ext cx="2177138" cy="569780"/>
          </a:xfrm>
          <a:prstGeom prst="rect">
            <a:avLst/>
          </a:prstGeom>
        </p:spPr>
      </p:pic>
    </p:spTree>
    <p:extLst>
      <p:ext uri="{BB962C8B-B14F-4D97-AF65-F5344CB8AC3E}">
        <p14:creationId xmlns:p14="http://schemas.microsoft.com/office/powerpoint/2010/main" val="80651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5" y="41598"/>
            <a:ext cx="11082528" cy="369332"/>
          </a:xfrm>
        </p:spPr>
        <p:txBody>
          <a:bodyPr/>
          <a:lstStyle/>
          <a:p>
            <a:pPr algn="l" rtl="0"/>
            <a:r>
              <a:rPr lang="x-es-XL" sz="2400" b="1" i="0" u="none" baseline="0"/>
              <a:t>Estabilidad y conservación</a:t>
            </a:r>
          </a:p>
        </p:txBody>
      </p:sp>
      <p:graphicFrame>
        <p:nvGraphicFramePr>
          <p:cNvPr id="5" name="Table 4"/>
          <p:cNvGraphicFramePr>
            <a:graphicFrameLocks noGrp="1"/>
          </p:cNvGraphicFramePr>
          <p:nvPr>
            <p:extLst>
              <p:ext uri="{D42A27DB-BD31-4B8C-83A1-F6EECF244321}">
                <p14:modId xmlns:p14="http://schemas.microsoft.com/office/powerpoint/2010/main" val="2999814052"/>
              </p:ext>
            </p:extLst>
          </p:nvPr>
        </p:nvGraphicFramePr>
        <p:xfrm>
          <a:off x="219455" y="523576"/>
          <a:ext cx="11654297" cy="5403873"/>
        </p:xfrm>
        <a:graphic>
          <a:graphicData uri="http://schemas.openxmlformats.org/drawingml/2006/table">
            <a:tbl>
              <a:tblPr/>
              <a:tblGrid>
                <a:gridCol w="2350490">
                  <a:extLst>
                    <a:ext uri="{9D8B030D-6E8A-4147-A177-3AD203B41FA5}">
                      <a16:colId xmlns:a16="http://schemas.microsoft.com/office/drawing/2014/main" val="20000"/>
                    </a:ext>
                  </a:extLst>
                </a:gridCol>
                <a:gridCol w="9303807">
                  <a:extLst>
                    <a:ext uri="{9D8B030D-6E8A-4147-A177-3AD203B41FA5}">
                      <a16:colId xmlns:a16="http://schemas.microsoft.com/office/drawing/2014/main" val="20001"/>
                    </a:ext>
                  </a:extLst>
                </a:gridCol>
              </a:tblGrid>
              <a:tr h="1278330">
                <a:tc>
                  <a:txBody>
                    <a:bodyPr/>
                    <a:lstStyle/>
                    <a:p>
                      <a:pPr algn="l" rtl="0">
                        <a:lnSpc>
                          <a:spcPct val="115000"/>
                        </a:lnSpc>
                        <a:spcAft>
                          <a:spcPts val="0"/>
                        </a:spcAft>
                      </a:pPr>
                      <a:r>
                        <a:rPr lang="x-es-XL" sz="1200" b="1" i="0" u="none" baseline="0" dirty="0">
                          <a:solidFill>
                            <a:schemeClr val="tx1"/>
                          </a:solidFill>
                          <a:latin typeface="+mn-lt"/>
                          <a:ea typeface="Arial"/>
                          <a:cs typeface="Arial" pitchFamily="34" charset="0"/>
                        </a:rPr>
                        <a:t>Temperatura de conservación de la vacuna</a:t>
                      </a:r>
                      <a:endParaRPr lang="x-es-XL"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lvl="0" indent="0" algn="l" rtl="0">
                        <a:lnSpc>
                          <a:spcPct val="107000"/>
                        </a:lnSpc>
                        <a:spcAft>
                          <a:spcPts val="0"/>
                        </a:spcAft>
                        <a:buFont typeface="Symbol"/>
                        <a:buNone/>
                      </a:pPr>
                      <a:r>
                        <a:rPr lang="x-es-XL" sz="1200" b="1" i="0" u="none" baseline="0">
                          <a:solidFill>
                            <a:schemeClr val="tx1"/>
                          </a:solidFill>
                          <a:latin typeface="+mn-lt"/>
                          <a:ea typeface="Arial"/>
                          <a:cs typeface="Arial" pitchFamily="34" charset="0"/>
                        </a:rPr>
                        <a:t>Ampolla congelada  </a:t>
                      </a:r>
                    </a:p>
                    <a:p>
                      <a:pPr marL="285750" lvl="0" indent="-285750" algn="l" rtl="0">
                        <a:lnSpc>
                          <a:spcPct val="107000"/>
                        </a:lnSpc>
                        <a:spcAft>
                          <a:spcPts val="0"/>
                        </a:spcAft>
                        <a:buFont typeface="Arial" panose="020B0604020202020204" pitchFamily="34" charset="0"/>
                        <a:buChar char="•"/>
                      </a:pPr>
                      <a:r>
                        <a:rPr lang="x-es-XL" sz="1200" b="0" i="0" u="none" strike="noStrike" kern="1200" baseline="0">
                          <a:solidFill>
                            <a:schemeClr val="tx1"/>
                          </a:solidFill>
                          <a:latin typeface="+mn-lt"/>
                          <a:ea typeface="+mn-ea"/>
                          <a:cs typeface="+mn-cs"/>
                        </a:rPr>
                        <a:t>a -90°C a -60 °C en congelador o SoftBox de Pfizer*</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x-es-XL" sz="1200" b="0" i="0" u="none" strike="noStrike" kern="1200" baseline="0">
                          <a:solidFill>
                            <a:schemeClr val="tx1"/>
                          </a:solidFill>
                          <a:latin typeface="+mn-lt"/>
                          <a:ea typeface="+mn-ea"/>
                          <a:cs typeface="+mn-cs"/>
                        </a:rPr>
                        <a:t>a -25 °C a -15 °C para un único período </a:t>
                      </a:r>
                      <a:r>
                        <a:rPr lang="x-es-XL" sz="1200" b="0" i="0" u="none" strike="noStrike" baseline="0">
                          <a:solidFill>
                            <a:schemeClr val="tx1"/>
                          </a:solidFill>
                          <a:latin typeface="+mn-lt"/>
                        </a:rPr>
                        <a:t>de hasta 2 semanas dentro de la vida útil de la vacuna</a:t>
                      </a:r>
                    </a:p>
                    <a:p>
                      <a:pPr marL="0" lvl="0" indent="0" algn="l" rtl="0">
                        <a:lnSpc>
                          <a:spcPct val="107000"/>
                        </a:lnSpc>
                        <a:spcAft>
                          <a:spcPts val="0"/>
                        </a:spcAft>
                        <a:buFont typeface="Arial" panose="020B0604020202020204" pitchFamily="34" charset="0"/>
                        <a:buNone/>
                      </a:pPr>
                      <a:r>
                        <a:rPr lang="x-es-XL" sz="1200" b="1" i="0" u="none" strike="noStrike" baseline="0">
                          <a:solidFill>
                            <a:schemeClr val="tx1"/>
                          </a:solidFill>
                          <a:latin typeface="+mn-lt"/>
                        </a:rPr>
                        <a:t>Ampolla descongelada:</a:t>
                      </a:r>
                    </a:p>
                    <a:p>
                      <a:pPr marL="285750" lvl="0" indent="-285750" algn="l" rtl="0">
                        <a:lnSpc>
                          <a:spcPct val="107000"/>
                        </a:lnSpc>
                        <a:spcAft>
                          <a:spcPts val="0"/>
                        </a:spcAft>
                        <a:buFont typeface="Arial" panose="020B0604020202020204" pitchFamily="34" charset="0"/>
                        <a:buChar char="•"/>
                      </a:pPr>
                      <a:r>
                        <a:rPr lang="x-es-XL" sz="1200" b="0" i="0" u="none" strike="noStrike" baseline="0">
                          <a:solidFill>
                            <a:schemeClr val="tx1"/>
                          </a:solidFill>
                          <a:latin typeface="+mn-lt"/>
                        </a:rPr>
                        <a:t>a </a:t>
                      </a:r>
                      <a:r>
                        <a:rPr lang="x-es-XL" sz="1200" b="0" i="0" u="none" baseline="0">
                          <a:solidFill>
                            <a:schemeClr val="tx1"/>
                          </a:solidFill>
                          <a:latin typeface="+mn-lt"/>
                          <a:ea typeface="Arial"/>
                          <a:cs typeface="Arial"/>
                        </a:rPr>
                        <a:t>+2</a:t>
                      </a:r>
                      <a:r>
                        <a:rPr lang="x-es-XL" sz="1200" b="0" i="0" u="none" strike="noStrike" baseline="0">
                          <a:solidFill>
                            <a:schemeClr val="tx1"/>
                          </a:solidFill>
                          <a:latin typeface="+mn-lt"/>
                        </a:rPr>
                        <a:t> °C</a:t>
                      </a:r>
                      <a:r>
                        <a:rPr lang="x-es-XL" sz="1200" b="0" i="0" u="none" baseline="0">
                          <a:solidFill>
                            <a:schemeClr val="tx1"/>
                          </a:solidFill>
                          <a:latin typeface="+mn-lt"/>
                          <a:ea typeface="Arial"/>
                          <a:cs typeface="Arial"/>
                        </a:rPr>
                        <a:t> a +8 °C </a:t>
                      </a:r>
                      <a:r>
                        <a:rPr lang="x-es-XL" sz="1200" b="0" i="0" u="none" strike="noStrike" baseline="0">
                          <a:solidFill>
                            <a:schemeClr val="tx1"/>
                          </a:solidFill>
                          <a:latin typeface="+mn-lt"/>
                        </a:rPr>
                        <a:t>(ver a continuación la vida útil según la dilución)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603020">
                <a:tc>
                  <a:txBody>
                    <a:bodyPr/>
                    <a:lstStyle/>
                    <a:p>
                      <a:pPr algn="l" rtl="0">
                        <a:lnSpc>
                          <a:spcPct val="115000"/>
                        </a:lnSpc>
                        <a:spcAft>
                          <a:spcPts val="0"/>
                        </a:spcAft>
                      </a:pPr>
                      <a:r>
                        <a:rPr lang="x-es-XL" sz="1200" b="1" i="0" u="none" baseline="0">
                          <a:solidFill>
                            <a:schemeClr val="tx1"/>
                          </a:solidFill>
                          <a:latin typeface="+mn-lt"/>
                          <a:ea typeface="Calibri"/>
                          <a:cs typeface="Arial" pitchFamily="34" charset="0"/>
                        </a:rPr>
                        <a:t>Temperatura de conservación del diluyente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tc>
                  <a:txBody>
                    <a:bodyPr/>
                    <a:lstStyle/>
                    <a:p>
                      <a:pPr algn="l" rtl="0">
                        <a:lnSpc>
                          <a:spcPct val="115000"/>
                        </a:lnSpc>
                        <a:spcAft>
                          <a:spcPts val="0"/>
                        </a:spcAft>
                      </a:pPr>
                      <a:r>
                        <a:rPr lang="x-es-XL" sz="1200" b="0" i="0" u="none" baseline="0">
                          <a:solidFill>
                            <a:schemeClr val="tx1"/>
                          </a:solidFill>
                          <a:latin typeface="+mn-lt"/>
                          <a:ea typeface="Arial"/>
                          <a:cs typeface="Arial" pitchFamily="34" charset="0"/>
                        </a:rPr>
                        <a:t>Almacenar a temperatura ambiente no superior a 25 ºC. Durante la sesión, almacenar de </a:t>
                      </a:r>
                      <a:r>
                        <a:rPr lang="x-es-XL" sz="1200" b="0" i="0" u="none" baseline="0">
                          <a:solidFill>
                            <a:schemeClr val="tx1"/>
                          </a:solidFill>
                          <a:latin typeface="+mn-lt"/>
                          <a:ea typeface="Arial"/>
                          <a:cs typeface="Arial"/>
                        </a:rPr>
                        <a:t>+2</a:t>
                      </a:r>
                      <a:r>
                        <a:rPr lang="x-es-XL" sz="1200" b="0" i="0" u="none" strike="noStrike" baseline="0">
                          <a:solidFill>
                            <a:schemeClr val="tx1"/>
                          </a:solidFill>
                          <a:latin typeface="+mn-lt"/>
                        </a:rPr>
                        <a:t> °C</a:t>
                      </a:r>
                      <a:r>
                        <a:rPr lang="x-es-XL" sz="1200" b="0" i="0" u="none" baseline="0">
                          <a:solidFill>
                            <a:schemeClr val="tx1"/>
                          </a:solidFill>
                          <a:latin typeface="+mn-lt"/>
                          <a:ea typeface="Arial"/>
                          <a:cs typeface="Arial"/>
                        </a:rPr>
                        <a:t> a +8 °C</a:t>
                      </a:r>
                      <a:r>
                        <a:rPr lang="x-es-XL" sz="1200" b="0" i="0" u="none" strike="noStrike" baseline="0">
                          <a:solidFill>
                            <a:schemeClr val="tx1"/>
                          </a:solidFill>
                          <a:latin typeface="+mn-lt"/>
                        </a:rPr>
                        <a:t>. </a:t>
                      </a:r>
                      <a:r>
                        <a:rPr lang="x-es-XL" sz="1200" b="0" i="0" u="none" baseline="0">
                          <a:solidFill>
                            <a:schemeClr val="tx1"/>
                          </a:solidFill>
                          <a:latin typeface="+mn-lt"/>
                          <a:ea typeface="Arial"/>
                          <a:cs typeface="Arial" pitchFamily="34" charset="0"/>
                        </a:rPr>
                        <a:t>No congelar. </a:t>
                      </a:r>
                      <a:endParaRPr lang="x-es-XL" sz="1200" dirty="0">
                        <a:solidFill>
                          <a:schemeClr val="tx1"/>
                        </a:solidFill>
                        <a:latin typeface="+mn-lt"/>
                        <a:ea typeface="Calibri"/>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1424280">
                <a:tc>
                  <a:txBody>
                    <a:bodyPr/>
                    <a:lstStyle/>
                    <a:p>
                      <a:pPr algn="l" rtl="0">
                        <a:lnSpc>
                          <a:spcPct val="115000"/>
                        </a:lnSpc>
                        <a:spcAft>
                          <a:spcPts val="0"/>
                        </a:spcAft>
                      </a:pPr>
                      <a:r>
                        <a:rPr lang="x-es-XL" sz="1200" b="1" i="0" u="none" baseline="0" dirty="0">
                          <a:solidFill>
                            <a:schemeClr val="tx1"/>
                          </a:solidFill>
                          <a:latin typeface="+mn-lt"/>
                          <a:ea typeface="Arial"/>
                          <a:cs typeface="Arial" pitchFamily="34" charset="0"/>
                        </a:rPr>
                        <a:t>Caducidad a distintas temperaturas</a:t>
                      </a:r>
                      <a:endParaRPr lang="x-es-XL"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a:spcAft>
                          <a:spcPts val="0"/>
                        </a:spcAft>
                      </a:pPr>
                      <a:r>
                        <a:rPr lang="x-es-XL" sz="1200" b="1" i="0" u="none" baseline="0" dirty="0">
                          <a:solidFill>
                            <a:schemeClr val="tx1"/>
                          </a:solidFill>
                          <a:latin typeface="+mn-lt"/>
                          <a:ea typeface="Arial"/>
                          <a:cs typeface="Arial" pitchFamily="34" charset="0"/>
                        </a:rPr>
                        <a:t>Vacuna congelada sin diluir:  </a:t>
                      </a:r>
                    </a:p>
                    <a:p>
                      <a:pPr marL="285750" indent="-285750" algn="l" rtl="0">
                        <a:spcAft>
                          <a:spcPts val="0"/>
                        </a:spcAft>
                        <a:buFont typeface="Arial" panose="020B0604020202020204" pitchFamily="34" charset="0"/>
                        <a:buChar char="•"/>
                      </a:pPr>
                      <a:r>
                        <a:rPr lang="x-es-XL" sz="1200" b="0" i="0" u="none" baseline="0" dirty="0">
                          <a:solidFill>
                            <a:schemeClr val="tx1"/>
                          </a:solidFill>
                          <a:latin typeface="+mn-lt"/>
                          <a:ea typeface="Arial"/>
                          <a:cs typeface="Arial" pitchFamily="34" charset="0"/>
                        </a:rPr>
                        <a:t>9 meses desde la fecha de fabricación si se almacena y transporta entre -90 °C y -60 °C.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es-XL" sz="1200" b="0" i="0" u="none" strike="noStrike" baseline="0" dirty="0">
                          <a:solidFill>
                            <a:schemeClr val="tx1"/>
                          </a:solidFill>
                          <a:latin typeface="+mn-lt"/>
                        </a:rPr>
                        <a:t>hasta 2 semanas si se </a:t>
                      </a:r>
                      <a:r>
                        <a:rPr lang="x-es-XL" sz="1200" b="0" i="0" u="none" strike="noStrike" kern="1200" baseline="0" dirty="0">
                          <a:solidFill>
                            <a:schemeClr val="tx1"/>
                          </a:solidFill>
                          <a:latin typeface="+mn-lt"/>
                          <a:ea typeface="+mn-ea"/>
                          <a:cs typeface="+mn-cs"/>
                        </a:rPr>
                        <a:t>almacena de -25 °C a -15 °C durante un </a:t>
                      </a:r>
                      <a:r>
                        <a:rPr lang="x-es-XL" sz="1200" b="0" i="0" u="none" strike="noStrike" baseline="0" dirty="0">
                          <a:solidFill>
                            <a:schemeClr val="tx1"/>
                          </a:solidFill>
                          <a:latin typeface="+mn-lt"/>
                        </a:rPr>
                        <a:t>único período dentro de los 9 meses de vida útil </a:t>
                      </a:r>
                      <a:endParaRPr lang="x-es-XL" sz="1200" b="0" dirty="0">
                        <a:solidFill>
                          <a:schemeClr val="tx1"/>
                        </a:solidFill>
                        <a:latin typeface="+mn-lt"/>
                      </a:endParaRPr>
                    </a:p>
                    <a:p>
                      <a:pPr lvl="0" algn="l" rtl="0">
                        <a:spcAft>
                          <a:spcPts val="0"/>
                        </a:spcAft>
                        <a:buNone/>
                      </a:pPr>
                      <a:r>
                        <a:rPr lang="x-es-XL" sz="1200" b="1" i="0" u="none" strike="noStrike" baseline="0" dirty="0">
                          <a:solidFill>
                            <a:schemeClr val="tx1"/>
                          </a:solidFill>
                          <a:latin typeface="+mn-lt"/>
                        </a:rPr>
                        <a:t>Vacuna descongelada sin diluir:</a:t>
                      </a:r>
                      <a:r>
                        <a:rPr lang="x-es-XL" sz="1200" b="0" i="0" u="none" strike="noStrike" baseline="0" dirty="0">
                          <a:solidFill>
                            <a:schemeClr val="tx1"/>
                          </a:solidFill>
                          <a:latin typeface="+mn-lt"/>
                        </a:rPr>
                        <a:t> </a:t>
                      </a:r>
                    </a:p>
                    <a:p>
                      <a:pPr marL="285750" lvl="0" indent="-285750" algn="l" rtl="0">
                        <a:spcAft>
                          <a:spcPts val="0"/>
                        </a:spcAft>
                        <a:buFont typeface="Arial" panose="020B0604020202020204" pitchFamily="34" charset="0"/>
                        <a:buChar char="•"/>
                      </a:pPr>
                      <a:r>
                        <a:rPr lang="x-es-XL" sz="1200" b="0" i="0" u="none" strike="noStrike" baseline="0" dirty="0">
                          <a:solidFill>
                            <a:schemeClr val="tx1"/>
                          </a:solidFill>
                          <a:latin typeface="+mn-lt"/>
                        </a:rPr>
                        <a:t>hasta 31 días si se almacena entre +2 °C a +8 °C. La vacuna almacenada a esta temperatura no debe transportarse durante más de 12 horas. </a:t>
                      </a:r>
                      <a:endParaRPr lang="x-es-XL" sz="1200" dirty="0">
                        <a:solidFill>
                          <a:schemeClr val="tx1"/>
                        </a:solidFill>
                        <a:latin typeface="+mn-lt"/>
                      </a:endParaRPr>
                    </a:p>
                    <a:p>
                      <a:pPr algn="l" rtl="0">
                        <a:spcAft>
                          <a:spcPts val="0"/>
                        </a:spcAft>
                      </a:pPr>
                      <a:r>
                        <a:rPr lang="x-es-XL" sz="1200" b="1" i="0" u="none" baseline="0" dirty="0">
                          <a:solidFill>
                            <a:schemeClr val="tx1"/>
                          </a:solidFill>
                          <a:latin typeface="+mn-lt"/>
                          <a:ea typeface="Arial"/>
                          <a:cs typeface="Arial"/>
                        </a:rPr>
                        <a:t>Vacuna diluida:</a:t>
                      </a:r>
                    </a:p>
                    <a:p>
                      <a:pPr marL="285750" indent="-285750" algn="l" rtl="0">
                        <a:spcAft>
                          <a:spcPts val="0"/>
                        </a:spcAft>
                        <a:buFont typeface="Arial" panose="020B0604020202020204" pitchFamily="34" charset="0"/>
                        <a:buChar char="•"/>
                      </a:pPr>
                      <a:r>
                        <a:rPr lang="x-es-XL" sz="1200" b="0" i="0" u="none" baseline="0" dirty="0">
                          <a:solidFill>
                            <a:schemeClr val="tx1"/>
                          </a:solidFill>
                          <a:latin typeface="+mn-lt"/>
                          <a:ea typeface="Arial"/>
                          <a:cs typeface="Arial"/>
                        </a:rPr>
                        <a:t>Mantener entre +</a:t>
                      </a:r>
                      <a:r>
                        <a:rPr lang="x-es-XL" sz="1200" b="0" i="0" u="none" strike="noStrike" baseline="0" dirty="0">
                          <a:solidFill>
                            <a:schemeClr val="tx1"/>
                          </a:solidFill>
                          <a:latin typeface="+mn-lt"/>
                        </a:rPr>
                        <a:t>2 °C </a:t>
                      </a:r>
                      <a:r>
                        <a:rPr lang="x-es-XL" sz="1200" b="0" i="0" u="none" baseline="0" dirty="0">
                          <a:solidFill>
                            <a:schemeClr val="tx1"/>
                          </a:solidFill>
                          <a:latin typeface="+mn-lt"/>
                          <a:ea typeface="Arial"/>
                          <a:cs typeface="Arial"/>
                        </a:rPr>
                        <a:t>a +8 °C y usar dentro de las 6 horas posteriores a la dilución.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528223">
                <a:tc>
                  <a:txBody>
                    <a:bodyPr/>
                    <a:lstStyle/>
                    <a:p>
                      <a:pPr algn="l" rtl="0">
                        <a:lnSpc>
                          <a:spcPct val="115000"/>
                        </a:lnSpc>
                        <a:spcAft>
                          <a:spcPts val="0"/>
                        </a:spcAft>
                      </a:pPr>
                      <a:r>
                        <a:rPr lang="x-es-XL" sz="1200" b="1" i="0" u="none" baseline="0">
                          <a:solidFill>
                            <a:schemeClr val="tx1"/>
                          </a:solidFill>
                          <a:latin typeface="+mn-lt"/>
                          <a:ea typeface="Arial"/>
                          <a:cs typeface="Arial" pitchFamily="34" charset="0"/>
                        </a:rPr>
                        <a:t>Sensibilidad a la congelación​</a:t>
                      </a:r>
                      <a:endParaRPr lang="x-es-XL"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tc>
                  <a:txBody>
                    <a:bodyPr/>
                    <a:lstStyle/>
                    <a:p>
                      <a:pPr algn="l" rtl="0">
                        <a:lnSpc>
                          <a:spcPct val="115000"/>
                        </a:lnSpc>
                        <a:spcAft>
                          <a:spcPts val="0"/>
                        </a:spcAft>
                      </a:pPr>
                      <a:r>
                        <a:rPr lang="x-es-XL" sz="1200" b="0" i="0" u="none" baseline="0">
                          <a:solidFill>
                            <a:schemeClr val="tx1"/>
                          </a:solidFill>
                          <a:latin typeface="+mn-lt"/>
                          <a:ea typeface="Arial"/>
                          <a:cs typeface="Arial" pitchFamily="34" charset="0"/>
                        </a:rPr>
                        <a:t>No volver a congelar las ampollas descongeladas.</a:t>
                      </a:r>
                      <a:endParaRPr lang="x-es-XL" sz="1200" dirty="0">
                        <a:solidFill>
                          <a:schemeClr val="tx1"/>
                        </a:solidFill>
                        <a:latin typeface="+mn-lt"/>
                        <a:ea typeface="Calibri"/>
                        <a:cs typeface="Arial" pitchFamily="34" charset="0"/>
                      </a:endParaRPr>
                    </a:p>
                    <a:p>
                      <a:pPr algn="l" rtl="0">
                        <a:lnSpc>
                          <a:spcPct val="115000"/>
                        </a:lnSpc>
                        <a:spcAft>
                          <a:spcPts val="0"/>
                        </a:spcAft>
                      </a:pPr>
                      <a:r>
                        <a:rPr lang="x-es-XL" sz="1200" b="0" i="0" u="none" baseline="0">
                          <a:solidFill>
                            <a:schemeClr val="tx1"/>
                          </a:solidFill>
                          <a:latin typeface="+mn-lt"/>
                          <a:ea typeface="Arial"/>
                          <a:cs typeface="Arial" pitchFamily="34" charset="0"/>
                        </a:rPr>
                        <a:t>No congele la vacuna diluida.</a:t>
                      </a:r>
                      <a:endParaRPr lang="x-es-XL"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518984">
                <a:tc>
                  <a:txBody>
                    <a:bodyPr/>
                    <a:lstStyle/>
                    <a:p>
                      <a:pPr algn="l" rtl="0">
                        <a:lnSpc>
                          <a:spcPct val="115000"/>
                        </a:lnSpc>
                        <a:spcAft>
                          <a:spcPts val="0"/>
                        </a:spcAft>
                      </a:pPr>
                      <a:r>
                        <a:rPr lang="x-es-XL" sz="1200" b="1" i="0" u="none" baseline="0">
                          <a:solidFill>
                            <a:schemeClr val="tx1"/>
                          </a:solidFill>
                          <a:latin typeface="+mn-lt"/>
                          <a:ea typeface="Arial"/>
                          <a:cs typeface="Arial" pitchFamily="34" charset="0"/>
                        </a:rPr>
                        <a:t>Sensibilidad a la luz</a:t>
                      </a:r>
                      <a:endParaRPr lang="x-es-XL"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a:lnSpc>
                          <a:spcPct val="115000"/>
                        </a:lnSpc>
                        <a:spcAft>
                          <a:spcPts val="0"/>
                        </a:spcAft>
                      </a:pPr>
                      <a:r>
                        <a:rPr lang="x-es-XL" sz="1200" b="0" i="0" u="none" baseline="0">
                          <a:solidFill>
                            <a:schemeClr val="tx1"/>
                          </a:solidFill>
                          <a:latin typeface="+mn-lt"/>
                          <a:ea typeface="Arial"/>
                          <a:cs typeface="Arial" pitchFamily="34" charset="0"/>
                        </a:rPr>
                        <a:t>Minimizar la exposición a la luz de la habitación.</a:t>
                      </a:r>
                      <a:endParaRPr lang="x-es-XL" sz="1200" dirty="0">
                        <a:solidFill>
                          <a:schemeClr val="tx1"/>
                        </a:solidFill>
                        <a:latin typeface="+mn-lt"/>
                        <a:ea typeface="Calibri"/>
                        <a:cs typeface="Arial" pitchFamily="34" charset="0"/>
                      </a:endParaRPr>
                    </a:p>
                    <a:p>
                      <a:pPr algn="l" rtl="0">
                        <a:lnSpc>
                          <a:spcPct val="115000"/>
                        </a:lnSpc>
                        <a:spcAft>
                          <a:spcPts val="0"/>
                        </a:spcAft>
                      </a:pPr>
                      <a:r>
                        <a:rPr lang="x-es-XL" sz="1200" b="0" i="0" u="none" baseline="0">
                          <a:solidFill>
                            <a:schemeClr val="tx1"/>
                          </a:solidFill>
                          <a:latin typeface="+mn-lt"/>
                          <a:ea typeface="Arial"/>
                          <a:cs typeface="Arial" pitchFamily="34" charset="0"/>
                        </a:rPr>
                        <a:t>Evitar la exposición a la luz del sol directa y a la luz ultravioleta.</a:t>
                      </a:r>
                      <a:endParaRPr lang="x-es-XL"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317783">
                <a:tc>
                  <a:txBody>
                    <a:bodyPr/>
                    <a:lstStyle/>
                    <a:p>
                      <a:pPr algn="l" rtl="0">
                        <a:lnSpc>
                          <a:spcPct val="115000"/>
                        </a:lnSpc>
                        <a:spcAft>
                          <a:spcPts val="0"/>
                        </a:spcAft>
                      </a:pPr>
                      <a:r>
                        <a:rPr lang="x-es-XL" sz="1200" b="1" i="0" u="none" baseline="0">
                          <a:solidFill>
                            <a:schemeClr val="tx1"/>
                          </a:solidFill>
                          <a:latin typeface="+mn-lt"/>
                          <a:ea typeface="Arial"/>
                          <a:cs typeface="Arial" pitchFamily="34" charset="0"/>
                        </a:rPr>
                        <a:t>Condiciones antes de uso </a:t>
                      </a:r>
                      <a:endParaRPr lang="x-es-XL"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tc>
                  <a:txBody>
                    <a:bodyPr/>
                    <a:lstStyle/>
                    <a:p>
                      <a:pPr algn="l" rtl="0">
                        <a:lnSpc>
                          <a:spcPct val="115000"/>
                        </a:lnSpc>
                        <a:spcAft>
                          <a:spcPts val="0"/>
                        </a:spcAft>
                      </a:pPr>
                      <a:r>
                        <a:rPr lang="x-es-XL" sz="1200" b="0" i="0" u="none" baseline="0">
                          <a:solidFill>
                            <a:schemeClr val="tx1"/>
                          </a:solidFill>
                          <a:latin typeface="+mn-lt"/>
                        </a:rPr>
                        <a:t>Mantenga la ampolla entre + 2 °C y + 8 °C antes y después de la dilución. </a:t>
                      </a:r>
                      <a:endParaRPr lang="x-es-XL"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395562">
                <a:tc>
                  <a:txBody>
                    <a:bodyPr/>
                    <a:lstStyle/>
                    <a:p>
                      <a:pPr algn="l" rtl="0">
                        <a:lnSpc>
                          <a:spcPct val="115000"/>
                        </a:lnSpc>
                        <a:spcAft>
                          <a:spcPts val="0"/>
                        </a:spcAft>
                      </a:pPr>
                      <a:r>
                        <a:rPr lang="x-es-XL" sz="1200" b="1" i="0" u="none" baseline="0">
                          <a:solidFill>
                            <a:schemeClr val="tx1"/>
                          </a:solidFill>
                          <a:latin typeface="+mn-lt"/>
                          <a:ea typeface="Arial"/>
                          <a:cs typeface="Arial" pitchFamily="34" charset="0"/>
                        </a:rPr>
                        <a:t>Tasas de desperdicio</a:t>
                      </a:r>
                      <a:endParaRPr lang="x-es-XL"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a:lnSpc>
                          <a:spcPct val="115000"/>
                        </a:lnSpc>
                        <a:spcAft>
                          <a:spcPts val="0"/>
                        </a:spcAft>
                      </a:pPr>
                      <a:r>
                        <a:rPr lang="x-es-XL" sz="1200" b="0" i="0" u="none" baseline="0">
                          <a:solidFill>
                            <a:schemeClr val="tx1"/>
                          </a:solidFill>
                          <a:latin typeface="+mn-lt"/>
                          <a:ea typeface="Arial"/>
                          <a:cs typeface="Arial" pitchFamily="34" charset="0"/>
                        </a:rPr>
                        <a:t>Dependerá del contexto del país</a:t>
                      </a:r>
                      <a:endParaRPr lang="x-es-XL"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298931">
                <a:tc>
                  <a:txBody>
                    <a:bodyPr/>
                    <a:lstStyle/>
                    <a:p>
                      <a:pPr algn="l" rtl="0">
                        <a:lnSpc>
                          <a:spcPct val="115000"/>
                        </a:lnSpc>
                        <a:spcAft>
                          <a:spcPts val="0"/>
                        </a:spcAft>
                      </a:pPr>
                      <a:r>
                        <a:rPr lang="x-es-XL" sz="1200" b="1" i="0" u="none" baseline="0">
                          <a:solidFill>
                            <a:schemeClr val="tx1"/>
                          </a:solidFill>
                          <a:latin typeface="+mn-lt"/>
                          <a:ea typeface="Arial"/>
                          <a:cs typeface="Arial" pitchFamily="34" charset="0"/>
                        </a:rPr>
                        <a:t>Reservas necesarias</a:t>
                      </a:r>
                      <a:endParaRPr lang="x-es-XL"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l" rtl="0">
                        <a:lnSpc>
                          <a:spcPct val="115000"/>
                        </a:lnSpc>
                        <a:spcAft>
                          <a:spcPts val="0"/>
                        </a:spcAft>
                      </a:pPr>
                      <a:r>
                        <a:rPr lang="x-es-XL" sz="1200" b="0" i="0" u="none" baseline="0" dirty="0">
                          <a:solidFill>
                            <a:schemeClr val="tx1"/>
                          </a:solidFill>
                          <a:latin typeface="+mn-lt"/>
                          <a:ea typeface="Arial"/>
                          <a:cs typeface="Arial" pitchFamily="34" charset="0"/>
                        </a:rPr>
                        <a:t>Dependerá del país</a:t>
                      </a:r>
                      <a:endParaRPr lang="x-es-XL"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27FD9BFA-4ADC-4CD7-ACD8-E06E81BA0D5F}"/>
              </a:ext>
            </a:extLst>
          </p:cNvPr>
          <p:cNvSpPr txBox="1"/>
          <p:nvPr/>
        </p:nvSpPr>
        <p:spPr>
          <a:xfrm>
            <a:off x="219456" y="6334424"/>
            <a:ext cx="11292840" cy="481978"/>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x-es-XL" sz="1400" b="0" i="1" u="none" baseline="0">
                <a:solidFill>
                  <a:schemeClr val="tx1">
                    <a:lumMod val="65000"/>
                    <a:lumOff val="35000"/>
                  </a:schemeClr>
                </a:solidFill>
                <a:latin typeface="Arial" pitchFamily="34" charset="0"/>
                <a:ea typeface="Arial"/>
                <a:cs typeface="Arial" pitchFamily="34" charset="0"/>
              </a:rPr>
              <a:t>*Softbox de Pfizer se puede usar como almacenamiento temporal hasta por 30 días a partir de la entrega (se debe volver a congelar cada 5 días si se abre hasta 2 veces al día, menos de 3 minutos a la vez).</a:t>
            </a:r>
            <a:endParaRPr lang="x-es-XL" sz="1400" i="1" dirty="0">
              <a:solidFill>
                <a:schemeClr val="tx1">
                  <a:lumMod val="65000"/>
                  <a:lumOff val="3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9" y="173053"/>
            <a:ext cx="7596752" cy="1107996"/>
          </a:xfrm>
        </p:spPr>
        <p:txBody>
          <a:bodyPr/>
          <a:lstStyle/>
          <a:p>
            <a:pPr algn="l" rtl="0"/>
            <a:r>
              <a:rPr lang="x-es-XL" sz="2400" b="1" i="0" u="none" baseline="0"/>
              <a:t>Precauciones especiales de almacenamiento y manipulación</a:t>
            </a:r>
            <a:br>
              <a:rPr lang="x-es-XL" sz="2400"/>
            </a:br>
            <a:endParaRPr lang="x-es-XL" sz="2400" dirty="0"/>
          </a:p>
        </p:txBody>
      </p:sp>
      <p:sp>
        <p:nvSpPr>
          <p:cNvPr id="5" name="Rectangle 4"/>
          <p:cNvSpPr/>
          <p:nvPr/>
        </p:nvSpPr>
        <p:spPr>
          <a:xfrm>
            <a:off x="540567" y="5062213"/>
            <a:ext cx="7596753" cy="1130291"/>
          </a:xfrm>
          <a:prstGeom prst="rect">
            <a:avLst/>
          </a:prstGeom>
          <a:solidFill>
            <a:srgbClr val="E6E6E6"/>
          </a:solidFill>
          <a:ln>
            <a:noFill/>
            <a:prstDash val="sysDot"/>
          </a:ln>
        </p:spPr>
        <p:style>
          <a:lnRef idx="2">
            <a:schemeClr val="dk1"/>
          </a:lnRef>
          <a:fillRef idx="1">
            <a:schemeClr val="lt1"/>
          </a:fillRef>
          <a:effectRef idx="0">
            <a:schemeClr val="dk1"/>
          </a:effectRef>
          <a:fontRef idx="minor">
            <a:schemeClr val="dk1"/>
          </a:fontRef>
        </p:style>
        <p:txBody>
          <a:bodyPr wrap="square" lIns="72000" tIns="72000" rIns="72000" bIns="72000">
            <a:spAutoFit/>
          </a:bodyPr>
          <a:lstStyle/>
          <a:p>
            <a:pPr algn="l" rtl="0"/>
            <a:r>
              <a:rPr lang="x-es-XL" sz="1600" b="0" i="0" u="none" baseline="0"/>
              <a:t>Después de que las bandejas de ampollas vuelven al almacenamiento congelado después de la exposición a temperatura ambiente, deben permanecer en almacenamiento congelado durante </a:t>
            </a:r>
            <a:r>
              <a:rPr lang="x-es-XL" sz="1600" b="1" i="0" u="none" baseline="0"/>
              <a:t>al menos 2 horas</a:t>
            </a:r>
            <a:r>
              <a:rPr lang="x-es-XL" sz="1600" b="0" i="0" u="none" baseline="0"/>
              <a:t> antes de que puedan retirarse nuevamente.</a:t>
            </a:r>
          </a:p>
        </p:txBody>
      </p:sp>
      <p:sp>
        <p:nvSpPr>
          <p:cNvPr id="9" name="Subtitle 2">
            <a:extLst>
              <a:ext uri="{FF2B5EF4-FFF2-40B4-BE49-F238E27FC236}">
                <a16:creationId xmlns:a16="http://schemas.microsoft.com/office/drawing/2014/main" id="{B1294170-C4CB-442A-9D6A-7B9D0CE5377E}"/>
              </a:ext>
            </a:extLst>
          </p:cNvPr>
          <p:cNvSpPr txBox="1">
            <a:spLocks/>
          </p:cNvSpPr>
          <p:nvPr/>
        </p:nvSpPr>
        <p:spPr>
          <a:xfrm>
            <a:off x="504408" y="1752762"/>
            <a:ext cx="7279264" cy="293926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x-es-XL"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1800"/>
              </a:spcBef>
              <a:spcAft>
                <a:spcPts val="0"/>
              </a:spcAft>
            </a:pPr>
            <a:r>
              <a:rPr lang="x-es-XL" sz="1600" b="0" i="0" u="none" baseline="0">
                <a:latin typeface="+mn-lt"/>
              </a:rPr>
              <a:t>Las </a:t>
            </a:r>
            <a:r>
              <a:rPr lang="x-es-XL" sz="1600" b="1" i="0" u="none" baseline="0">
                <a:latin typeface="+mn-lt"/>
              </a:rPr>
              <a:t>bandejas de ampollas con tapa cerrada</a:t>
            </a:r>
            <a:r>
              <a:rPr lang="x-es-XL" sz="1600" b="0" i="0" u="none" baseline="0">
                <a:latin typeface="+mn-lt"/>
              </a:rPr>
              <a:t> extraídas del almacenamiento congelado (</a:t>
            </a:r>
            <a:r>
              <a:rPr lang="x-es-XL" sz="1600" b="0" i="0" u="none" baseline="0"/>
              <a:t>-90 °C a -60 °C</a:t>
            </a:r>
            <a:r>
              <a:rPr lang="x-es-XL" sz="1600" b="0" i="0" u="none" baseline="0">
                <a:latin typeface="+mn-lt"/>
              </a:rPr>
              <a:t>) pueden estar a temperatura ambiente (&lt;25 °C) durante un máximo de </a:t>
            </a:r>
            <a:r>
              <a:rPr lang="x-es-XL" sz="1600" b="1" i="0" u="none" baseline="0">
                <a:latin typeface="+mn-lt"/>
              </a:rPr>
              <a:t>5 minutos</a:t>
            </a:r>
            <a:r>
              <a:rPr lang="x-es-XL" sz="1600" b="0" i="0" u="none" baseline="0">
                <a:latin typeface="+mn-lt"/>
              </a:rPr>
              <a:t> cuando se transfieren de un entorno de temperatura ultrabaja a otro.</a:t>
            </a:r>
          </a:p>
          <a:p>
            <a:pPr algn="l" rtl="0">
              <a:spcBef>
                <a:spcPts val="1800"/>
              </a:spcBef>
              <a:spcAft>
                <a:spcPts val="0"/>
              </a:spcAft>
            </a:pPr>
            <a:r>
              <a:rPr lang="x-es-XL" sz="1600" b="0" i="0" u="none" baseline="0">
                <a:latin typeface="+mn-lt"/>
              </a:rPr>
              <a:t>Las </a:t>
            </a:r>
            <a:r>
              <a:rPr lang="x-es-XL" sz="1600" b="1" i="0" u="none" baseline="0">
                <a:latin typeface="+mn-lt"/>
              </a:rPr>
              <a:t>bandejas de ampollas con tapa abierta</a:t>
            </a:r>
            <a:r>
              <a:rPr lang="x-es-XL" sz="1600" b="0" i="0" u="none" baseline="0">
                <a:latin typeface="+mn-lt"/>
              </a:rPr>
              <a:t> o las bandejas con menos de 195 ampollas extraídas del almacenamiento congelado</a:t>
            </a:r>
            <a:r>
              <a:rPr lang="x-es-XL" sz="1600" b="0" i="0" u="none" baseline="0"/>
              <a:t> (-90 °C a -60 °C)</a:t>
            </a:r>
            <a:r>
              <a:rPr lang="x-es-XL" sz="1600" b="0" i="0" u="none" baseline="0">
                <a:latin typeface="+mn-lt"/>
              </a:rPr>
              <a:t> pueden estar a temperatura ambiente (&lt; 25 °C) durante un máximo de </a:t>
            </a:r>
            <a:r>
              <a:rPr lang="x-es-XL" sz="1600" b="1" i="0" u="none" baseline="0">
                <a:latin typeface="+mn-lt"/>
              </a:rPr>
              <a:t>3 minutos</a:t>
            </a:r>
            <a:r>
              <a:rPr lang="x-es-XL" sz="1600" b="0" i="0" u="none" baseline="0">
                <a:latin typeface="+mn-lt"/>
              </a:rPr>
              <a:t> cuando se extrae la cantidad de ampollas necesarias para la sesión de inmunización cuando se transfiere de un entorno de temperatura ultrabaja a otro. Las ampollas retiradas de la temperatura ultrabaja se deben almacenar a temperaturas de </a:t>
            </a:r>
            <a:r>
              <a:rPr lang="x-es-XL" sz="1600" b="0" i="0" u="none" baseline="0"/>
              <a:t>-25 °C a -15 °C </a:t>
            </a:r>
            <a:r>
              <a:rPr lang="x-es-XL" sz="1600" b="0" i="0" u="none" baseline="0">
                <a:latin typeface="+mn-lt"/>
              </a:rPr>
              <a:t>o +2</a:t>
            </a:r>
            <a:r>
              <a:rPr lang="x-es-XL" sz="1600" b="0" i="0" u="none" baseline="0"/>
              <a:t> °C</a:t>
            </a:r>
            <a:r>
              <a:rPr lang="x-es-XL" sz="1600" b="0" i="0" u="none" baseline="0">
                <a:latin typeface="+mn-lt"/>
              </a:rPr>
              <a:t> a +8 °C. </a:t>
            </a:r>
          </a:p>
        </p:txBody>
      </p:sp>
      <p:sp>
        <p:nvSpPr>
          <p:cNvPr id="10" name="Rectangle 9">
            <a:extLst>
              <a:ext uri="{FF2B5EF4-FFF2-40B4-BE49-F238E27FC236}">
                <a16:creationId xmlns:a16="http://schemas.microsoft.com/office/drawing/2014/main" id="{CDBB331F-501A-4565-803D-9E8079BE8960}"/>
              </a:ext>
            </a:extLst>
          </p:cNvPr>
          <p:cNvSpPr/>
          <p:nvPr/>
        </p:nvSpPr>
        <p:spPr>
          <a:xfrm>
            <a:off x="8798560" y="0"/>
            <a:ext cx="3296121"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sp>
        <p:nvSpPr>
          <p:cNvPr id="3" name="TextBox 2">
            <a:extLst>
              <a:ext uri="{FF2B5EF4-FFF2-40B4-BE49-F238E27FC236}">
                <a16:creationId xmlns:a16="http://schemas.microsoft.com/office/drawing/2014/main" id="{97836CB1-8B5E-4118-9CFD-F170FDE7E97A}"/>
              </a:ext>
            </a:extLst>
          </p:cNvPr>
          <p:cNvSpPr txBox="1"/>
          <p:nvPr/>
        </p:nvSpPr>
        <p:spPr>
          <a:xfrm>
            <a:off x="9143176" y="2535451"/>
            <a:ext cx="2656437" cy="2055599"/>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x-es-XL" sz="1600" b="0" i="0" u="none" baseline="0"/>
              <a:t>Para manipular hielo seco y congeladores de temperatura ultrabaja, asegúrese de que se disponga de equipo de protección (es decir, guantes y gafas criogénicas) y que el espacio esté bien ventilado.</a:t>
            </a:r>
            <a:endParaRPr lang="x-es-XL" sz="1600" b="1" dirty="0"/>
          </a:p>
        </p:txBody>
      </p:sp>
      <p:sp>
        <p:nvSpPr>
          <p:cNvPr id="4" name="TextBox 3">
            <a:extLst>
              <a:ext uri="{FF2B5EF4-FFF2-40B4-BE49-F238E27FC236}">
                <a16:creationId xmlns:a16="http://schemas.microsoft.com/office/drawing/2014/main" id="{F1481443-86CE-4EB2-AC0F-C80F84141417}"/>
              </a:ext>
            </a:extLst>
          </p:cNvPr>
          <p:cNvSpPr txBox="1"/>
          <p:nvPr/>
        </p:nvSpPr>
        <p:spPr>
          <a:xfrm>
            <a:off x="540568" y="911717"/>
            <a:ext cx="7596753" cy="384721"/>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x-es-XL" sz="1600" b="1" i="0" u="none" baseline="0"/>
              <a:t>Transferencia</a:t>
            </a:r>
            <a:r>
              <a:rPr lang="x-es-XL" sz="1600" b="1" i="0" u="none" strike="sngStrike" baseline="0"/>
              <a:t>s</a:t>
            </a:r>
            <a:r>
              <a:rPr lang="x-es-XL" sz="1600" b="1" i="0" u="none" baseline="0"/>
              <a:t> de ampollas congeladas almacenadas a temperatura ultrabaja (-90 °C a -60 °C)</a:t>
            </a:r>
          </a:p>
          <a:p>
            <a:pPr algn="l" rtl="0">
              <a:spcBef>
                <a:spcPts val="300"/>
              </a:spcBef>
              <a:spcAft>
                <a:spcPts val="300"/>
              </a:spcAft>
              <a:buNone/>
            </a:pPr>
            <a:endParaRPr lang="x-es-XL"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29" y="191262"/>
            <a:ext cx="7489574" cy="1107996"/>
          </a:xfrm>
        </p:spPr>
        <p:txBody>
          <a:bodyPr/>
          <a:lstStyle/>
          <a:p>
            <a:pPr algn="l" rtl="0"/>
            <a:r>
              <a:rPr lang="x-es-XL" sz="2400" b="1" i="0" u="none" baseline="0"/>
              <a:t>Precauciones especiales de almacenamiento y manipulación</a:t>
            </a:r>
            <a:br>
              <a:rPr lang="x-es-XL" sz="2400"/>
            </a:br>
            <a:endParaRPr lang="x-es-XL" sz="2400" dirty="0"/>
          </a:p>
        </p:txBody>
      </p:sp>
      <p:sp>
        <p:nvSpPr>
          <p:cNvPr id="5" name="Rectangle 4"/>
          <p:cNvSpPr/>
          <p:nvPr/>
        </p:nvSpPr>
        <p:spPr>
          <a:xfrm>
            <a:off x="645429" y="5078094"/>
            <a:ext cx="7616466" cy="637849"/>
          </a:xfrm>
          <a:prstGeom prst="rect">
            <a:avLst/>
          </a:prstGeom>
          <a:solidFill>
            <a:srgbClr val="E6E6E6"/>
          </a:solidFill>
          <a:ln>
            <a:noFill/>
            <a:prstDash val="sysDot"/>
          </a:ln>
        </p:spPr>
        <p:style>
          <a:lnRef idx="2">
            <a:schemeClr val="dk1"/>
          </a:lnRef>
          <a:fillRef idx="1">
            <a:schemeClr val="lt1"/>
          </a:fillRef>
          <a:effectRef idx="0">
            <a:schemeClr val="dk1"/>
          </a:effectRef>
          <a:fontRef idx="minor">
            <a:schemeClr val="dk1"/>
          </a:fontRef>
        </p:style>
        <p:txBody>
          <a:bodyPr wrap="square" lIns="72000" tIns="72000" rIns="72000" bIns="72000">
            <a:spAutoFit/>
          </a:bodyPr>
          <a:lstStyle/>
          <a:p>
            <a:pPr algn="ctr" rtl="0"/>
            <a:r>
              <a:rPr lang="x-es-XL" sz="1600" b="0" i="0" u="none" baseline="0">
                <a:solidFill>
                  <a:schemeClr val="tx1"/>
                </a:solidFill>
              </a:rPr>
              <a:t>Una vez que la vacuna está diluida, debe usarse inmediatamente o en el lapso de 6 horas y mantenerse entre +2 °C y +8 °C mientras esté en uso.</a:t>
            </a:r>
          </a:p>
        </p:txBody>
      </p:sp>
      <p:sp>
        <p:nvSpPr>
          <p:cNvPr id="9" name="Subtitle 2">
            <a:extLst>
              <a:ext uri="{FF2B5EF4-FFF2-40B4-BE49-F238E27FC236}">
                <a16:creationId xmlns:a16="http://schemas.microsoft.com/office/drawing/2014/main" id="{B1294170-C4CB-442A-9D6A-7B9D0CE5377E}"/>
              </a:ext>
            </a:extLst>
          </p:cNvPr>
          <p:cNvSpPr txBox="1">
            <a:spLocks/>
          </p:cNvSpPr>
          <p:nvPr/>
        </p:nvSpPr>
        <p:spPr>
          <a:xfrm>
            <a:off x="645432" y="1746054"/>
            <a:ext cx="7616463" cy="244682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x-es-XL"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1800"/>
              </a:spcBef>
              <a:spcAft>
                <a:spcPts val="0"/>
              </a:spcAft>
            </a:pPr>
            <a:r>
              <a:rPr lang="x-es-XL" sz="1600" b="0" i="0" u="none" baseline="0" dirty="0">
                <a:latin typeface="+mn-lt"/>
              </a:rPr>
              <a:t>Las </a:t>
            </a:r>
            <a:r>
              <a:rPr lang="x-es-XL" sz="1600" b="1" i="0" u="none" baseline="0" dirty="0">
                <a:latin typeface="+mn-lt"/>
              </a:rPr>
              <a:t>bandejas de ampollas con tapa cerrada</a:t>
            </a:r>
            <a:r>
              <a:rPr lang="x-es-XL" sz="1600" b="0" i="0" u="none" baseline="0" dirty="0">
                <a:latin typeface="+mn-lt"/>
              </a:rPr>
              <a:t> extraídas del almacenamiento congelado (</a:t>
            </a:r>
            <a:r>
              <a:rPr lang="x-es-XL" sz="1600" b="0" i="0" u="none" baseline="0" dirty="0"/>
              <a:t>-25 °C a -15 °C</a:t>
            </a:r>
            <a:r>
              <a:rPr lang="x-es-XL" sz="1600" b="0" i="0" u="none" baseline="0" dirty="0">
                <a:latin typeface="+mn-lt"/>
              </a:rPr>
              <a:t>) pueden estar a temperatura ambiente (&lt;25 °C) durante un máximo de </a:t>
            </a:r>
            <a:r>
              <a:rPr lang="x-es-XL" sz="1600" b="1" i="0" u="none" baseline="0" dirty="0">
                <a:latin typeface="+mn-lt"/>
              </a:rPr>
              <a:t>3 minutos</a:t>
            </a:r>
            <a:r>
              <a:rPr lang="x-es-XL" sz="1600" b="0" i="0" u="none" baseline="0" dirty="0">
                <a:latin typeface="+mn-lt"/>
              </a:rPr>
              <a:t> cuando se transfieren de un equipo de congelación a otro. </a:t>
            </a:r>
          </a:p>
          <a:p>
            <a:pPr algn="l" rtl="0">
              <a:spcBef>
                <a:spcPts val="1800"/>
              </a:spcBef>
              <a:spcAft>
                <a:spcPts val="0"/>
              </a:spcAft>
            </a:pPr>
            <a:r>
              <a:rPr lang="x-es-XL" sz="1600" b="0" i="0" u="none" baseline="0" dirty="0">
                <a:latin typeface="+mn-lt"/>
              </a:rPr>
              <a:t>Las </a:t>
            </a:r>
            <a:r>
              <a:rPr lang="x-es-XL" sz="1600" b="1" i="0" u="none" baseline="0" dirty="0">
                <a:latin typeface="+mn-lt"/>
              </a:rPr>
              <a:t>bandejas de ampollas con tapa abierta</a:t>
            </a:r>
            <a:r>
              <a:rPr lang="x-es-XL" sz="1600" b="0" i="0" u="none" baseline="0" dirty="0">
                <a:latin typeface="+mn-lt"/>
              </a:rPr>
              <a:t> o las bandejas con menos de 195 ampollas extraídas del almacenamiento congelado (</a:t>
            </a:r>
            <a:r>
              <a:rPr lang="x-es-XL" sz="1600" b="0" i="0" u="none" baseline="0" dirty="0"/>
              <a:t>-25 °C a -15 °C</a:t>
            </a:r>
            <a:r>
              <a:rPr lang="x-es-XL" sz="1600" b="0" i="0" u="none" baseline="0" dirty="0">
                <a:latin typeface="+mn-lt"/>
              </a:rPr>
              <a:t>) pueden estar a temperatura ambiente (&lt;25 °C) durante un máximo de </a:t>
            </a:r>
            <a:r>
              <a:rPr lang="x-es-XL" sz="1600" b="1" i="0" u="none" baseline="0" dirty="0">
                <a:latin typeface="+mn-lt"/>
              </a:rPr>
              <a:t>1 minuto</a:t>
            </a:r>
            <a:r>
              <a:rPr lang="x-es-XL" sz="1600" b="0" i="0" u="none" baseline="0" dirty="0">
                <a:latin typeface="+mn-lt"/>
              </a:rPr>
              <a:t> cuando se extrae la cantidad de ampollas necesarias para la sesión de inmunización o al transferir de un equipo de congelación a otro. Las ampollas deben pasarse de +2 °C a +8 °C en o antes del final de la vida útil de 2 semanas de </a:t>
            </a:r>
            <a:r>
              <a:rPr lang="x-es-XL" sz="1600" b="0" i="0" u="none" baseline="0" dirty="0"/>
              <a:t>-25 °C a -15 °C</a:t>
            </a:r>
            <a:r>
              <a:rPr lang="x-es-XL" sz="1600" b="0" i="0" u="none" baseline="0" dirty="0">
                <a:latin typeface="+mn-lt"/>
              </a:rPr>
              <a:t>.</a:t>
            </a:r>
            <a:endParaRPr lang="x-es-XL" sz="1600" dirty="0">
              <a:latin typeface="+mn-lt"/>
            </a:endParaRPr>
          </a:p>
        </p:txBody>
      </p:sp>
      <p:sp>
        <p:nvSpPr>
          <p:cNvPr id="10" name="Rectangle 9">
            <a:extLst>
              <a:ext uri="{FF2B5EF4-FFF2-40B4-BE49-F238E27FC236}">
                <a16:creationId xmlns:a16="http://schemas.microsoft.com/office/drawing/2014/main" id="{CDBB331F-501A-4565-803D-9E8079BE8960}"/>
              </a:ext>
            </a:extLst>
          </p:cNvPr>
          <p:cNvSpPr/>
          <p:nvPr/>
        </p:nvSpPr>
        <p:spPr>
          <a:xfrm>
            <a:off x="8720254" y="0"/>
            <a:ext cx="3471745"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spcBef>
                <a:spcPts val="300"/>
              </a:spcBef>
              <a:spcAft>
                <a:spcPts val="300"/>
              </a:spcAft>
            </a:pPr>
            <a:endParaRPr lang="x-es-XL" sz="1600" dirty="0">
              <a:solidFill>
                <a:schemeClr val="tx1"/>
              </a:solidFill>
              <a:cs typeface="Arial" panose="020B0604020202020204" pitchFamily="34" charset="0"/>
              <a:sym typeface="Arial" panose="020B0604020202020204" pitchFamily="34" charset="0"/>
            </a:endParaRPr>
          </a:p>
        </p:txBody>
      </p:sp>
      <p:sp>
        <p:nvSpPr>
          <p:cNvPr id="11" name="TextBox 10">
            <a:extLst>
              <a:ext uri="{FF2B5EF4-FFF2-40B4-BE49-F238E27FC236}">
                <a16:creationId xmlns:a16="http://schemas.microsoft.com/office/drawing/2014/main" id="{C4CB76D3-F9B6-4364-A24E-25F78247FE9F}"/>
              </a:ext>
            </a:extLst>
          </p:cNvPr>
          <p:cNvSpPr txBox="1"/>
          <p:nvPr/>
        </p:nvSpPr>
        <p:spPr>
          <a:xfrm>
            <a:off x="645429" y="953268"/>
            <a:ext cx="7682365" cy="384721"/>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x-es-XL" sz="1600" b="1" i="0" u="none" baseline="0"/>
              <a:t>Transferencia</a:t>
            </a:r>
            <a:r>
              <a:rPr lang="x-es-XL" sz="1600" b="1" i="0" u="none" strike="sngStrike" baseline="0"/>
              <a:t>s</a:t>
            </a:r>
            <a:r>
              <a:rPr lang="x-es-XL" sz="1600" b="1" i="0" u="none" baseline="0"/>
              <a:t> de ampollas congeladas almacenadas a -20 °C</a:t>
            </a:r>
          </a:p>
          <a:p>
            <a:pPr algn="l" rtl="0">
              <a:spcBef>
                <a:spcPts val="300"/>
              </a:spcBef>
              <a:spcAft>
                <a:spcPts val="300"/>
              </a:spcAft>
              <a:buNone/>
            </a:pPr>
            <a:endParaRPr lang="x-es-XL" sz="1600" dirty="0"/>
          </a:p>
        </p:txBody>
      </p:sp>
    </p:spTree>
    <p:extLst>
      <p:ext uri="{BB962C8B-B14F-4D97-AF65-F5344CB8AC3E}">
        <p14:creationId xmlns:p14="http://schemas.microsoft.com/office/powerpoint/2010/main" val="317619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0" y="287005"/>
            <a:ext cx="7693427" cy="738664"/>
          </a:xfrm>
        </p:spPr>
        <p:txBody>
          <a:bodyPr/>
          <a:lstStyle/>
          <a:p>
            <a:pPr algn="l" rtl="0"/>
            <a:r>
              <a:rPr lang="x-es-XL" sz="2400" b="1" i="0" u="none" baseline="0"/>
              <a:t>Precauciones especiales de almacenamiento y manipulación</a:t>
            </a:r>
          </a:p>
        </p:txBody>
      </p:sp>
      <p:sp>
        <p:nvSpPr>
          <p:cNvPr id="10" name="Rectangle 9">
            <a:extLst>
              <a:ext uri="{FF2B5EF4-FFF2-40B4-BE49-F238E27FC236}">
                <a16:creationId xmlns:a16="http://schemas.microsoft.com/office/drawing/2014/main" id="{CDBB331F-501A-4565-803D-9E8079BE8960}"/>
              </a:ext>
            </a:extLst>
          </p:cNvPr>
          <p:cNvSpPr/>
          <p:nvPr/>
        </p:nvSpPr>
        <p:spPr>
          <a:xfrm>
            <a:off x="8798560" y="0"/>
            <a:ext cx="339344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sp>
        <p:nvSpPr>
          <p:cNvPr id="4" name="TextBox 3">
            <a:extLst>
              <a:ext uri="{FF2B5EF4-FFF2-40B4-BE49-F238E27FC236}">
                <a16:creationId xmlns:a16="http://schemas.microsoft.com/office/drawing/2014/main" id="{DF7B9E73-D661-44C5-8E8C-9CCFCE85F325}"/>
              </a:ext>
            </a:extLst>
          </p:cNvPr>
          <p:cNvSpPr txBox="1"/>
          <p:nvPr/>
        </p:nvSpPr>
        <p:spPr>
          <a:xfrm>
            <a:off x="494271" y="1188501"/>
            <a:ext cx="7468150" cy="1847237"/>
          </a:xfrm>
          <a:prstGeom prst="rect">
            <a:avLst/>
          </a:prstGeom>
          <a:ln w="6350">
            <a:noFill/>
            <a:miter lim="800000"/>
          </a:ln>
        </p:spPr>
        <p:txBody>
          <a:bodyPr vert="horz" wrap="square" lIns="0" tIns="0" rIns="0" bIns="0" rtlCol="0">
            <a:noAutofit/>
          </a:bodyPr>
          <a:lstStyle/>
          <a:p>
            <a:pPr marL="285750" indent="-285750" algn="l" rtl="0">
              <a:spcBef>
                <a:spcPts val="300"/>
              </a:spcBef>
              <a:spcAft>
                <a:spcPts val="300"/>
              </a:spcAft>
              <a:buFont typeface="Arial" panose="020B0604020202020204" pitchFamily="34" charset="0"/>
              <a:buChar char="•"/>
            </a:pPr>
            <a:r>
              <a:rPr lang="x-es-XL" sz="1600" b="0" i="0" u="none" baseline="0">
                <a:cs typeface="Arial" panose="020B0604020202020204" pitchFamily="34" charset="0"/>
                <a:sym typeface="Arial" panose="020B0604020202020204" pitchFamily="34" charset="0"/>
              </a:rPr>
              <a:t>Almacenar a las temperaturas de almacenamiento recomendadas.</a:t>
            </a:r>
          </a:p>
          <a:p>
            <a:pPr marL="285750" indent="-285750" algn="l" rtl="0">
              <a:spcBef>
                <a:spcPts val="300"/>
              </a:spcBef>
              <a:spcAft>
                <a:spcPts val="300"/>
              </a:spcAft>
              <a:buFont typeface="Arial" panose="020B0604020202020204" pitchFamily="34" charset="0"/>
              <a:buChar char="•"/>
            </a:pPr>
            <a:r>
              <a:rPr lang="x-es-XL" sz="1600" b="0" i="0" u="none" baseline="0">
                <a:cs typeface="Arial" panose="020B0604020202020204" pitchFamily="34" charset="0"/>
                <a:sym typeface="Arial" panose="020B0604020202020204" pitchFamily="34" charset="0"/>
              </a:rPr>
              <a:t>Conservar en el envase original para proteger de la luz. </a:t>
            </a:r>
          </a:p>
          <a:p>
            <a:pPr marL="285750" indent="-285750" algn="l" rtl="0">
              <a:spcBef>
                <a:spcPts val="300"/>
              </a:spcBef>
              <a:spcAft>
                <a:spcPts val="300"/>
              </a:spcAft>
              <a:buFont typeface="Arial" panose="020B0604020202020204" pitchFamily="34" charset="0"/>
              <a:buChar char="•"/>
            </a:pPr>
            <a:r>
              <a:rPr lang="x-es-XL" sz="1600" b="0" i="0" u="none" baseline="0">
                <a:cs typeface="Arial" panose="020B0604020202020204" pitchFamily="34" charset="0"/>
                <a:sym typeface="Arial" panose="020B0604020202020204" pitchFamily="34" charset="0"/>
              </a:rPr>
              <a:t>Durante el almacenamiento, minimice la exposición a la luz de la habitación y evite la exposición a la luz solar directa y la luz ultravioleta. </a:t>
            </a:r>
          </a:p>
          <a:p>
            <a:pPr marL="285750" indent="-285750" algn="l" rtl="0">
              <a:spcBef>
                <a:spcPts val="300"/>
              </a:spcBef>
              <a:spcAft>
                <a:spcPts val="300"/>
              </a:spcAft>
              <a:buFont typeface="Arial" panose="020B0604020202020204" pitchFamily="34" charset="0"/>
              <a:buChar char="•"/>
            </a:pPr>
            <a:r>
              <a:rPr lang="x-es-XL" sz="1600" b="0" i="0" u="none" baseline="0">
                <a:cs typeface="Arial" panose="020B0604020202020204" pitchFamily="34" charset="0"/>
                <a:sym typeface="Arial" panose="020B0604020202020204" pitchFamily="34" charset="0"/>
              </a:rPr>
              <a:t>Las ampollas descongeladas se pueden manipular en condiciones de luz ambiental. </a:t>
            </a:r>
          </a:p>
          <a:p>
            <a:pPr algn="l" rtl="0">
              <a:spcBef>
                <a:spcPts val="300"/>
              </a:spcBef>
              <a:spcAft>
                <a:spcPts val="300"/>
              </a:spcAft>
            </a:pPr>
            <a:endParaRPr lang="x-es-XL" sz="1600" dirty="0"/>
          </a:p>
        </p:txBody>
      </p:sp>
      <p:sp>
        <p:nvSpPr>
          <p:cNvPr id="11" name="Title 1">
            <a:extLst>
              <a:ext uri="{FF2B5EF4-FFF2-40B4-BE49-F238E27FC236}">
                <a16:creationId xmlns:a16="http://schemas.microsoft.com/office/drawing/2014/main" id="{9759994E-3F32-4B5A-9091-F3F8EF6A78BD}"/>
              </a:ext>
            </a:extLst>
          </p:cNvPr>
          <p:cNvSpPr txBox="1">
            <a:spLocks/>
          </p:cNvSpPr>
          <p:nvPr/>
        </p:nvSpPr>
        <p:spPr>
          <a:xfrm>
            <a:off x="494271" y="3206710"/>
            <a:ext cx="7468149" cy="1231106"/>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x-es-XL"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l" rtl="0"/>
            <a:r>
              <a:rPr lang="x-es-XL" sz="1600" b="1" i="0" u="none" baseline="0" dirty="0">
                <a:latin typeface="+mn-lt"/>
              </a:rPr>
              <a:t>Vigile de cerca y registre la vida útil restante de la vacuna:</a:t>
            </a:r>
          </a:p>
          <a:p>
            <a:pPr algn="l" rtl="0"/>
            <a:br>
              <a:rPr lang="x-es-XL" sz="1600" dirty="0">
                <a:latin typeface="+mn-lt"/>
              </a:rPr>
            </a:br>
            <a:r>
              <a:rPr lang="x-es-XL" sz="1600" b="0" i="0" u="none" baseline="0" dirty="0">
                <a:solidFill>
                  <a:schemeClr val="tx1"/>
                </a:solidFill>
                <a:latin typeface="+mn-lt"/>
                <a:ea typeface="+mn-ea"/>
              </a:rPr>
              <a:t>Al pasar la vacuna de una temperatura de almacenamiento a otra (por ejemplo, de -90 °C a -60 °C a -25 °C a -15 °C y/o +2 °C a +8 °C de almacenamiento), actualice la fecha de caducidad con el uso de etiquetado dinámico. </a:t>
            </a:r>
          </a:p>
        </p:txBody>
      </p:sp>
    </p:spTree>
    <p:extLst>
      <p:ext uri="{BB962C8B-B14F-4D97-AF65-F5344CB8AC3E}">
        <p14:creationId xmlns:p14="http://schemas.microsoft.com/office/powerpoint/2010/main" val="186558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606A48-958A-4B68-9F8C-1DE5DC2C20FE}"/>
              </a:ext>
            </a:extLst>
          </p:cNvPr>
          <p:cNvSpPr/>
          <p:nvPr/>
        </p:nvSpPr>
        <p:spPr>
          <a:xfrm>
            <a:off x="253066" y="782528"/>
            <a:ext cx="11268374" cy="2227148"/>
          </a:xfrm>
          <a:prstGeom prst="rect">
            <a:avLst/>
          </a:prstGeom>
        </p:spPr>
        <p:txBody>
          <a:bodyPr wrap="square">
            <a:spAutoFit/>
          </a:bodyPr>
          <a:lstStyle/>
          <a:p>
            <a:pPr marL="342900" lvl="0" indent="-342900" algn="just" rtl="0">
              <a:lnSpc>
                <a:spcPct val="107000"/>
              </a:lnSpc>
              <a:spcBef>
                <a:spcPts val="600"/>
              </a:spcBef>
              <a:spcAft>
                <a:spcPts val="600"/>
              </a:spcAft>
              <a:buFont typeface="Symbol" panose="05050102010706020507" pitchFamily="18" charset="2"/>
              <a:buChar char=""/>
              <a:defRPr/>
            </a:pPr>
            <a:r>
              <a:rPr kumimoji="0" lang="x-es-XL" sz="1400" b="0" i="0" u="none" strike="noStrike" kern="1200" cap="none" spc="0" normalizeH="0" baseline="0">
                <a:ln>
                  <a:noFill/>
                </a:ln>
                <a:solidFill>
                  <a:srgbClr val="000000"/>
                </a:solidFill>
                <a:effectLst/>
                <a:uLnTx/>
                <a:uFillTx/>
                <a:ea typeface="+mn-ea"/>
                <a:cs typeface="+mn-cs"/>
              </a:rPr>
              <a:t>El </a:t>
            </a:r>
            <a:r>
              <a:rPr kumimoji="0" lang="x-es-XL" sz="1400" b="1" i="0" u="none" strike="noStrike" kern="1200" cap="none" spc="0" normalizeH="0" baseline="0">
                <a:ln>
                  <a:noFill/>
                </a:ln>
                <a:solidFill>
                  <a:srgbClr val="000000"/>
                </a:solidFill>
                <a:effectLst/>
                <a:uLnTx/>
                <a:uFillTx/>
                <a:ea typeface="+mn-ea"/>
                <a:cs typeface="+mn-cs"/>
              </a:rPr>
              <a:t>etiquetado dinámico</a:t>
            </a:r>
            <a:r>
              <a:rPr kumimoji="0" lang="x-es-XL" sz="1400" b="0" i="0" u="none" strike="noStrike" kern="1200" cap="none" spc="0" normalizeH="0" baseline="0">
                <a:ln>
                  <a:noFill/>
                </a:ln>
                <a:solidFill>
                  <a:srgbClr val="000000"/>
                </a:solidFill>
                <a:effectLst/>
                <a:uLnTx/>
                <a:uFillTx/>
                <a:ea typeface="+mn-ea"/>
                <a:cs typeface="+mn-cs"/>
              </a:rPr>
              <a:t> es el proceso de actualización manual de la fecha de caducidad de la vacuna a medida que la vacuna pasa de temperaturas de almacenamiento de </a:t>
            </a:r>
            <a:r>
              <a:rPr lang="x-es-XL" sz="1400" b="0" i="0" u="none" baseline="0"/>
              <a:t>-90 °C a -60 °C </a:t>
            </a:r>
            <a:r>
              <a:rPr kumimoji="0" lang="x-es-XL" sz="1400" b="0" i="0" u="none" strike="noStrike" kern="1200" cap="none" spc="0" normalizeH="0" baseline="0">
                <a:ln>
                  <a:noFill/>
                </a:ln>
                <a:solidFill>
                  <a:srgbClr val="000000"/>
                </a:solidFill>
                <a:effectLst/>
                <a:uLnTx/>
                <a:uFillTx/>
                <a:ea typeface="+mn-ea"/>
                <a:cs typeface="+mn-cs"/>
              </a:rPr>
              <a:t>a </a:t>
            </a:r>
            <a:r>
              <a:rPr lang="x-es-XL" sz="1400" b="0" i="0" u="none" baseline="0"/>
              <a:t>-25 °C a -15 °C </a:t>
            </a:r>
            <a:r>
              <a:rPr kumimoji="0" lang="x-es-XL" sz="1400" b="0" i="0" u="none" strike="noStrike" kern="1200" cap="none" spc="0" normalizeH="0" baseline="0">
                <a:ln>
                  <a:noFill/>
                </a:ln>
                <a:solidFill>
                  <a:srgbClr val="000000"/>
                </a:solidFill>
                <a:effectLst/>
                <a:uLnTx/>
                <a:uFillTx/>
                <a:ea typeface="+mn-ea"/>
                <a:cs typeface="+mn-cs"/>
              </a:rPr>
              <a:t>o +2 °C a +8 °C</a:t>
            </a:r>
          </a:p>
          <a:p>
            <a:pPr marL="342900" marR="0" lvl="0" indent="-342900" algn="just" defTabSz="914400" rtl="0" eaLnBrk="1" fontAlgn="auto" latinLnBrk="0" hangingPunct="1">
              <a:lnSpc>
                <a:spcPct val="107000"/>
              </a:lnSpc>
              <a:buClrTx/>
              <a:buSzTx/>
              <a:buFont typeface="Symbol" panose="05050102010706020507" pitchFamily="18" charset="2"/>
              <a:buChar char=""/>
              <a:tabLst/>
              <a:defRPr/>
            </a:pPr>
            <a:r>
              <a:rPr kumimoji="0" lang="x-es-XL" sz="1400" b="0" i="0" u="none" strike="noStrike" kern="1200" cap="none" spc="0" normalizeH="0" baseline="0">
                <a:ln>
                  <a:noFill/>
                </a:ln>
                <a:solidFill>
                  <a:srgbClr val="000000"/>
                </a:solidFill>
                <a:effectLst/>
                <a:uLnTx/>
                <a:uFillTx/>
                <a:ea typeface="+mn-ea"/>
                <a:cs typeface="+mn-cs"/>
              </a:rPr>
              <a:t>Cuándo y cómo realizar un etiquetado dinámico. </a:t>
            </a:r>
          </a:p>
          <a:p>
            <a:pPr marL="742950" lvl="1" indent="-285750" algn="just" rtl="0">
              <a:lnSpc>
                <a:spcPct val="107000"/>
              </a:lnSpc>
              <a:buFont typeface="Courier New" panose="02070309020205020404" pitchFamily="49" charset="0"/>
              <a:buChar char="­"/>
              <a:defRPr/>
            </a:pPr>
            <a:r>
              <a:rPr kumimoji="0" lang="x-es-XL" sz="1400" b="0" i="0" u="none" strike="noStrike" kern="1200" cap="none" spc="0" normalizeH="0" baseline="0">
                <a:ln>
                  <a:noFill/>
                </a:ln>
                <a:solidFill>
                  <a:srgbClr val="000000"/>
                </a:solidFill>
                <a:effectLst/>
                <a:uLnTx/>
                <a:uFillTx/>
                <a:ea typeface="+mn-ea"/>
                <a:cs typeface="+mn-cs"/>
              </a:rPr>
              <a:t>Actualice la fecha de vencimiento en la caja exterior o bandeja de ampollas</a:t>
            </a:r>
            <a:r>
              <a:rPr lang="x-es-XL" sz="1400" b="0" i="0" u="none" baseline="0">
                <a:solidFill>
                  <a:srgbClr val="000000"/>
                </a:solidFill>
              </a:rPr>
              <a:t> con el uso de un marcador permanente o en una etiqueta adhesiva al trasladar la vacuna </a:t>
            </a:r>
            <a:r>
              <a:rPr kumimoji="0" lang="x-es-XL" sz="1400" b="0" i="0" u="none" strike="noStrike" kern="1200" cap="none" spc="0" normalizeH="0" baseline="0">
                <a:ln>
                  <a:noFill/>
                </a:ln>
                <a:solidFill>
                  <a:srgbClr val="000000"/>
                </a:solidFill>
                <a:effectLst/>
                <a:uLnTx/>
                <a:uFillTx/>
                <a:ea typeface="+mn-ea"/>
                <a:cs typeface="+mn-cs"/>
              </a:rPr>
              <a:t>de una temperatura de almacenamiento a otra.</a:t>
            </a:r>
          </a:p>
          <a:p>
            <a:pPr marL="742950" lvl="1" indent="-285750" algn="just" rtl="0">
              <a:lnSpc>
                <a:spcPct val="107000"/>
              </a:lnSpc>
              <a:buFont typeface="Courier New" panose="02070309020205020404" pitchFamily="49" charset="0"/>
              <a:buChar char="­"/>
              <a:defRPr/>
            </a:pPr>
            <a:r>
              <a:rPr lang="x-es-XL" sz="1400" b="0" i="0" u="none" baseline="0">
                <a:solidFill>
                  <a:srgbClr val="000000"/>
                </a:solidFill>
              </a:rPr>
              <a:t>Tache la </a:t>
            </a:r>
            <a:r>
              <a:rPr kumimoji="0" lang="x-es-XL" sz="1400" b="0" i="0" u="none" strike="noStrike" kern="1200" cap="none" spc="0" normalizeH="0" baseline="0">
                <a:ln>
                  <a:noFill/>
                </a:ln>
                <a:solidFill>
                  <a:srgbClr val="000000"/>
                </a:solidFill>
                <a:effectLst/>
                <a:uLnTx/>
                <a:uFillTx/>
                <a:ea typeface="+mn-ea"/>
                <a:cs typeface="+mn-cs"/>
              </a:rPr>
              <a:t>fecha de caducidad original </a:t>
            </a:r>
            <a:r>
              <a:rPr lang="x-es-XL" sz="1400" b="0" i="0" u="none" baseline="0">
                <a:solidFill>
                  <a:srgbClr val="000000"/>
                </a:solidFill>
              </a:rPr>
              <a:t>de manera que permanezca visible.</a:t>
            </a:r>
          </a:p>
          <a:p>
            <a:pPr marL="742950" lvl="1" indent="-285750" algn="just" rtl="0">
              <a:lnSpc>
                <a:spcPct val="107000"/>
              </a:lnSpc>
              <a:buFont typeface="Courier New" panose="02070309020205020404" pitchFamily="49" charset="0"/>
              <a:buChar char="­"/>
              <a:defRPr/>
            </a:pPr>
            <a:r>
              <a:rPr lang="x-es-XL" sz="1400" b="0" i="0" u="none" baseline="0">
                <a:solidFill>
                  <a:srgbClr val="000000"/>
                </a:solidFill>
              </a:rPr>
              <a:t>Desechar la vacuna en función de la nueva fecha de caducidad.</a:t>
            </a:r>
          </a:p>
          <a:p>
            <a:pPr marL="285750" indent="-285750" algn="just" rtl="0">
              <a:lnSpc>
                <a:spcPct val="107000"/>
              </a:lnSpc>
              <a:buFont typeface="Arial" panose="020B0604020202020204" pitchFamily="34" charset="0"/>
              <a:buChar char="•"/>
              <a:defRPr/>
            </a:pPr>
            <a:r>
              <a:rPr lang="x-es-XL" sz="1400" b="0" i="0" u="none" baseline="0">
                <a:solidFill>
                  <a:srgbClr val="000000"/>
                </a:solidFill>
              </a:rPr>
              <a:t>Todo el transporte y uso necesarios de la vacuna deben hacerse dentro de la fecha de caducidad actualizada. </a:t>
            </a:r>
          </a:p>
          <a:p>
            <a:pPr marL="742950" marR="0" lvl="1" indent="-285750" algn="just" defTabSz="914400" rtl="0" eaLnBrk="1" fontAlgn="auto" latinLnBrk="0" hangingPunct="1">
              <a:lnSpc>
                <a:spcPct val="107000"/>
              </a:lnSpc>
              <a:buClrTx/>
              <a:buSzTx/>
              <a:buFont typeface="Courier New" panose="02070309020205020404" pitchFamily="49" charset="0"/>
              <a:buChar char="­"/>
              <a:tabLst/>
              <a:defRPr/>
            </a:pPr>
            <a:endParaRPr kumimoji="0" lang="x-es-XL" sz="1400" b="0" i="0" u="none" strike="noStrike" kern="1200" cap="none" spc="0" normalizeH="0" baseline="0" noProof="0" dirty="0">
              <a:ln>
                <a:noFill/>
              </a:ln>
              <a:solidFill>
                <a:srgbClr val="000000"/>
              </a:solidFill>
              <a:effectLst/>
              <a:uLnTx/>
              <a:uFillTx/>
              <a:ea typeface="+mn-ea"/>
              <a:cs typeface="+mn-cs"/>
            </a:endParaRPr>
          </a:p>
        </p:txBody>
      </p:sp>
      <p:sp>
        <p:nvSpPr>
          <p:cNvPr id="7" name="Text Box 8">
            <a:extLst>
              <a:ext uri="{FF2B5EF4-FFF2-40B4-BE49-F238E27FC236}">
                <a16:creationId xmlns:a16="http://schemas.microsoft.com/office/drawing/2014/main" id="{D8F2CBF8-62F0-4733-9CF2-EB378D33115E}"/>
              </a:ext>
            </a:extLst>
          </p:cNvPr>
          <p:cNvSpPr txBox="1"/>
          <p:nvPr/>
        </p:nvSpPr>
        <p:spPr>
          <a:xfrm>
            <a:off x="211452" y="3168054"/>
            <a:ext cx="8836856" cy="3541090"/>
          </a:xfrm>
          <a:prstGeom prst="rect">
            <a:avLst/>
          </a:prstGeom>
          <a:solidFill>
            <a:schemeClr val="accent5">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x-es-XL" sz="1200" b="1" i="0" u="none" baseline="0" dirty="0">
                <a:solidFill>
                  <a:srgbClr val="000000"/>
                </a:solidFill>
              </a:rPr>
              <a:t>Posibles escenarios</a:t>
            </a:r>
            <a:r>
              <a:rPr kumimoji="0" lang="x-es-XL" sz="1200" b="1" i="0" u="none" strike="noStrike" kern="1200" cap="none" spc="0" normalizeH="0" baseline="0" dirty="0">
                <a:ln>
                  <a:noFill/>
                </a:ln>
                <a:solidFill>
                  <a:srgbClr val="000000"/>
                </a:solidFill>
                <a:effectLst/>
                <a:uLnTx/>
                <a:uFillTx/>
                <a:ea typeface="+mn-ea"/>
                <a:cs typeface="+mn-cs"/>
              </a:rPr>
              <a:t>:</a:t>
            </a:r>
          </a:p>
          <a:p>
            <a:pPr lvl="0" algn="l" rtl="0">
              <a:lnSpc>
                <a:spcPct val="107000"/>
              </a:lnSpc>
              <a:spcAft>
                <a:spcPts val="800"/>
              </a:spcAft>
              <a:defRPr/>
            </a:pPr>
            <a:r>
              <a:rPr kumimoji="0" lang="x-es-XL" sz="1200" b="0" i="0" u="none" strike="noStrike" kern="1200" cap="none" spc="0" normalizeH="0" baseline="0" dirty="0">
                <a:ln>
                  <a:noFill/>
                </a:ln>
                <a:solidFill>
                  <a:srgbClr val="000000"/>
                </a:solidFill>
                <a:effectLst/>
                <a:uLnTx/>
                <a:uFillTx/>
                <a:ea typeface="+mn-ea"/>
                <a:cs typeface="+mn-cs"/>
              </a:rPr>
              <a:t>Si la </a:t>
            </a:r>
            <a:r>
              <a:rPr kumimoji="0" lang="x-es-XL" sz="1200" b="1" i="0" u="none" strike="noStrike" kern="1200" cap="none" spc="0" normalizeH="0" baseline="0" dirty="0">
                <a:ln>
                  <a:noFill/>
                </a:ln>
                <a:solidFill>
                  <a:srgbClr val="000000"/>
                </a:solidFill>
                <a:effectLst/>
                <a:uLnTx/>
                <a:uFillTx/>
                <a:ea typeface="+mn-ea"/>
                <a:cs typeface="+mn-cs"/>
              </a:rPr>
              <a:t>fecha de caducidad original a </a:t>
            </a:r>
            <a:r>
              <a:rPr lang="x-es-XL" sz="1200" b="1" i="0" u="none" baseline="0" dirty="0"/>
              <a:t>-90 °C a -60 °C </a:t>
            </a:r>
            <a:r>
              <a:rPr kumimoji="0" lang="x-es-XL" sz="1200" b="1" i="0" u="none" strike="noStrike" kern="1200" cap="none" spc="0" normalizeH="0" baseline="0" dirty="0">
                <a:ln>
                  <a:noFill/>
                </a:ln>
                <a:solidFill>
                  <a:srgbClr val="000000"/>
                </a:solidFill>
                <a:effectLst/>
                <a:uLnTx/>
                <a:uFillTx/>
                <a:ea typeface="+mn-ea"/>
                <a:cs typeface="+mn-cs"/>
              </a:rPr>
              <a:t>es el 31 de agosto de 2021</a:t>
            </a:r>
            <a:r>
              <a:rPr kumimoji="0" lang="x-es-XL" sz="1200" b="0" i="0" u="none" strike="noStrike" kern="1200" cap="none" spc="0" normalizeH="0" baseline="0" dirty="0">
                <a:ln>
                  <a:noFill/>
                </a:ln>
                <a:solidFill>
                  <a:srgbClr val="000000"/>
                </a:solidFill>
                <a:effectLst/>
                <a:uLnTx/>
                <a:uFillTx/>
                <a:ea typeface="+mn-ea"/>
                <a:cs typeface="+mn-cs"/>
              </a:rPr>
              <a:t> (por ejemplo, </a:t>
            </a:r>
            <a:r>
              <a:rPr kumimoji="0" lang="x-es-XL" sz="1200" b="0" i="0" u="none" strike="noStrike" kern="1200" cap="none" spc="0" normalizeH="0" baseline="0" dirty="0">
                <a:ln>
                  <a:noFill/>
                </a:ln>
                <a:effectLst/>
                <a:uLnTx/>
                <a:uFillTx/>
                <a:ea typeface="+mn-ea"/>
                <a:cs typeface="+mn-cs"/>
              </a:rPr>
              <a:t>9 meses de vida útil desde la fecha de fabricación</a:t>
            </a:r>
            <a:r>
              <a:rPr kumimoji="0" lang="x-es-XL" sz="1200" b="0" i="0" u="none" strike="noStrike" kern="1200" cap="none" spc="0" normalizeH="0" baseline="0" dirty="0">
                <a:ln>
                  <a:noFill/>
                </a:ln>
                <a:solidFill>
                  <a:srgbClr val="000000"/>
                </a:solidFill>
                <a:effectLst/>
                <a:uLnTx/>
                <a:uFillTx/>
                <a:ea typeface="+mn-ea"/>
                <a:cs typeface="+mn-cs"/>
              </a:rPr>
              <a:t>):</a:t>
            </a:r>
          </a:p>
          <a:p>
            <a:pPr lvl="1" algn="l" rtl="0">
              <a:lnSpc>
                <a:spcPct val="107000"/>
              </a:lnSpc>
              <a:spcAft>
                <a:spcPts val="800"/>
              </a:spcAft>
              <a:defRPr/>
            </a:pPr>
            <a:r>
              <a:rPr kumimoji="0" lang="x-es-XL" sz="1200" b="0" i="0" u="none" strike="noStrike" kern="1200" cap="none" spc="0" normalizeH="0" baseline="0" dirty="0">
                <a:ln>
                  <a:noFill/>
                </a:ln>
                <a:solidFill>
                  <a:srgbClr val="000000"/>
                </a:solidFill>
                <a:effectLst/>
                <a:uLnTx/>
                <a:uFillTx/>
                <a:ea typeface="+mn-ea"/>
                <a:cs typeface="+mn-cs"/>
              </a:rPr>
              <a:t>1. </a:t>
            </a:r>
            <a:r>
              <a:rPr lang="x-es-XL" sz="1200" b="0" i="0" u="none" baseline="0" dirty="0">
                <a:solidFill>
                  <a:srgbClr val="000000"/>
                </a:solidFill>
              </a:rPr>
              <a:t>Cuando la vacuna pase directamente de </a:t>
            </a:r>
            <a:r>
              <a:rPr lang="x-es-XL" sz="1200" b="0" i="0" u="none" baseline="0" dirty="0"/>
              <a:t>-90 °C a -60 °C </a:t>
            </a:r>
            <a:r>
              <a:rPr lang="x-es-XL" sz="1200" b="0" i="0" u="none" baseline="0" dirty="0">
                <a:solidFill>
                  <a:srgbClr val="000000"/>
                </a:solidFill>
              </a:rPr>
              <a:t>a </a:t>
            </a:r>
            <a:r>
              <a:rPr lang="x-es-XL" sz="1200" b="0" i="0" u="none" baseline="0" dirty="0"/>
              <a:t>+2 °C a +8 °C </a:t>
            </a:r>
            <a:r>
              <a:rPr lang="x-es-XL" sz="1200" b="0" i="0" u="none" baseline="0" dirty="0">
                <a:solidFill>
                  <a:srgbClr val="000000"/>
                </a:solidFill>
              </a:rPr>
              <a:t>el 15 de julio de 2021, la nueva fecha de caducidad será el </a:t>
            </a:r>
            <a:r>
              <a:rPr lang="x-es-XL" sz="1200" b="1" i="0" u="none" baseline="0" dirty="0">
                <a:solidFill>
                  <a:srgbClr val="000000"/>
                </a:solidFill>
              </a:rPr>
              <a:t>14 de agosto de 2021</a:t>
            </a:r>
            <a:r>
              <a:rPr lang="x-es-XL" sz="1200" b="0" i="0" u="none" baseline="0" dirty="0">
                <a:solidFill>
                  <a:srgbClr val="000000"/>
                </a:solidFill>
              </a:rPr>
              <a:t> (final de 31 días). </a:t>
            </a:r>
            <a:r>
              <a:rPr lang="x-es-XL" sz="1200" b="1" i="0" u="none" baseline="0" dirty="0">
                <a:solidFill>
                  <a:srgbClr val="FF0000"/>
                </a:solidFill>
              </a:rPr>
              <a:t>No la utilice después del 14 de agosto.</a:t>
            </a:r>
          </a:p>
          <a:p>
            <a:pPr lvl="1" algn="l" rtl="0">
              <a:lnSpc>
                <a:spcPct val="107000"/>
              </a:lnSpc>
              <a:spcAft>
                <a:spcPts val="800"/>
              </a:spcAft>
              <a:defRPr/>
            </a:pPr>
            <a:r>
              <a:rPr kumimoji="0" lang="x-es-XL" sz="1200" b="0" i="0" u="none" strike="noStrike" kern="1200" cap="none" spc="0" normalizeH="0" baseline="0" dirty="0">
                <a:ln>
                  <a:noFill/>
                </a:ln>
                <a:solidFill>
                  <a:srgbClr val="000000"/>
                </a:solidFill>
                <a:effectLst/>
                <a:uLnTx/>
                <a:uFillTx/>
                <a:ea typeface="+mn-ea"/>
                <a:cs typeface="+mn-cs"/>
              </a:rPr>
              <a:t>2. Cuando la vacuna pase de </a:t>
            </a:r>
            <a:r>
              <a:rPr lang="x-es-XL" sz="1200" b="0" i="0" u="none" baseline="0" dirty="0"/>
              <a:t>-90 °C a -60 °C </a:t>
            </a:r>
            <a:r>
              <a:rPr kumimoji="0" lang="x-es-XL" sz="1200" b="0" i="0" u="none" strike="noStrike" kern="1200" cap="none" spc="0" normalizeH="0" baseline="0" dirty="0">
                <a:ln>
                  <a:noFill/>
                </a:ln>
                <a:solidFill>
                  <a:srgbClr val="000000"/>
                </a:solidFill>
                <a:effectLst/>
                <a:uLnTx/>
                <a:uFillTx/>
                <a:ea typeface="+mn-ea"/>
                <a:cs typeface="+mn-cs"/>
              </a:rPr>
              <a:t>a </a:t>
            </a:r>
            <a:r>
              <a:rPr lang="x-es-XL" sz="1200" b="0" i="0" u="none" baseline="0" dirty="0"/>
              <a:t>-25 °C a -15 °C </a:t>
            </a:r>
            <a:r>
              <a:rPr kumimoji="0" lang="x-es-XL" sz="1200" b="0" i="0" u="none" strike="noStrike" kern="1200" cap="none" spc="0" normalizeH="0" baseline="0" dirty="0">
                <a:ln>
                  <a:noFill/>
                </a:ln>
                <a:solidFill>
                  <a:srgbClr val="000000"/>
                </a:solidFill>
                <a:effectLst/>
                <a:uLnTx/>
                <a:uFillTx/>
                <a:ea typeface="+mn-ea"/>
                <a:cs typeface="+mn-cs"/>
              </a:rPr>
              <a:t>el </a:t>
            </a:r>
            <a:r>
              <a:rPr kumimoji="0" lang="x-es-XL" sz="1200" b="1" i="0" u="none" strike="noStrike" kern="1200" cap="none" spc="0" normalizeH="0" baseline="0" dirty="0">
                <a:ln>
                  <a:noFill/>
                </a:ln>
                <a:solidFill>
                  <a:srgbClr val="000000"/>
                </a:solidFill>
                <a:effectLst/>
                <a:uLnTx/>
                <a:uFillTx/>
                <a:ea typeface="+mn-ea"/>
                <a:cs typeface="+mn-cs"/>
              </a:rPr>
              <a:t>15 de julio</a:t>
            </a:r>
            <a:r>
              <a:rPr kumimoji="0" lang="x-es-XL" sz="1200" b="0" i="0" u="none" strike="noStrike" kern="1200" cap="none" spc="0" normalizeH="0" baseline="0" dirty="0">
                <a:ln>
                  <a:noFill/>
                </a:ln>
                <a:solidFill>
                  <a:srgbClr val="000000"/>
                </a:solidFill>
                <a:effectLst/>
                <a:uLnTx/>
                <a:uFillTx/>
                <a:ea typeface="+mn-ea"/>
                <a:cs typeface="+mn-cs"/>
              </a:rPr>
              <a:t> de 2021, la nueva fecha de caducidad será el </a:t>
            </a:r>
            <a:r>
              <a:rPr kumimoji="0" lang="x-es-XL" sz="1200" b="1" i="0" u="none" strike="noStrike" kern="1200" cap="none" spc="0" normalizeH="0" baseline="0" dirty="0">
                <a:ln>
                  <a:noFill/>
                </a:ln>
                <a:solidFill>
                  <a:srgbClr val="000000"/>
                </a:solidFill>
                <a:effectLst/>
                <a:uLnTx/>
                <a:uFillTx/>
                <a:ea typeface="+mn-ea"/>
                <a:cs typeface="+mn-cs"/>
              </a:rPr>
              <a:t>26 de agosto de 2021</a:t>
            </a:r>
            <a:r>
              <a:rPr kumimoji="0" lang="x-es-XL" sz="1200" b="0" i="0" u="none" strike="noStrike" kern="1200" cap="none" spc="0" normalizeH="0" baseline="0" dirty="0">
                <a:ln>
                  <a:noFill/>
                </a:ln>
                <a:solidFill>
                  <a:srgbClr val="000000"/>
                </a:solidFill>
                <a:effectLst/>
                <a:uLnTx/>
                <a:uFillTx/>
                <a:ea typeface="+mn-ea"/>
                <a:cs typeface="+mn-cs"/>
              </a:rPr>
              <a:t> (esto equivale a </a:t>
            </a:r>
            <a:r>
              <a:rPr lang="x-es-XL" sz="1200" b="0" i="0" u="none" baseline="0" dirty="0"/>
              <a:t>15 días entre -25 °C y -15 °C más 31 días entre +2 °C y +8 °C restante de vida útil</a:t>
            </a:r>
            <a:r>
              <a:rPr kumimoji="0" lang="x-es-XL" sz="1200" b="0" i="0" u="none" strike="noStrike" kern="1200" cap="none" spc="0" normalizeH="0" baseline="0" dirty="0">
                <a:ln>
                  <a:noFill/>
                </a:ln>
                <a:solidFill>
                  <a:srgbClr val="000000"/>
                </a:solidFill>
                <a:effectLst/>
                <a:uLnTx/>
                <a:uFillTx/>
                <a:ea typeface="+mn-ea"/>
                <a:cs typeface="+mn-cs"/>
              </a:rPr>
              <a:t>). </a:t>
            </a:r>
            <a:r>
              <a:rPr kumimoji="0" lang="x-es-XL" sz="1200" b="1" i="0" u="none" strike="noStrike" kern="1200" cap="none" spc="0" normalizeH="0" baseline="0" dirty="0">
                <a:ln>
                  <a:noFill/>
                </a:ln>
                <a:solidFill>
                  <a:srgbClr val="FF0000"/>
                </a:solidFill>
                <a:effectLst/>
                <a:uLnTx/>
                <a:uFillTx/>
                <a:ea typeface="+mn-ea"/>
                <a:cs typeface="+mn-cs"/>
              </a:rPr>
              <a:t>No la utilice después del 26 de agosto. </a:t>
            </a:r>
          </a:p>
          <a:p>
            <a:pPr lvl="1" algn="l" rtl="0">
              <a:lnSpc>
                <a:spcPct val="107000"/>
              </a:lnSpc>
              <a:spcAft>
                <a:spcPts val="800"/>
              </a:spcAft>
              <a:defRPr/>
            </a:pPr>
            <a:r>
              <a:rPr lang="x-es-XL" sz="1200" b="0" i="0" u="none" baseline="0" dirty="0">
                <a:solidFill>
                  <a:srgbClr val="000000"/>
                </a:solidFill>
              </a:rPr>
              <a:t>3. Cuando la vacuna pase de </a:t>
            </a:r>
            <a:r>
              <a:rPr lang="x-es-XL" sz="1200" b="0" i="0" u="none" baseline="0" dirty="0"/>
              <a:t>-90 °C a -60 °C </a:t>
            </a:r>
            <a:r>
              <a:rPr lang="x-es-XL" sz="1200" b="0" i="0" u="none" baseline="0" dirty="0">
                <a:solidFill>
                  <a:srgbClr val="000000"/>
                </a:solidFill>
              </a:rPr>
              <a:t>a </a:t>
            </a:r>
            <a:r>
              <a:rPr lang="x-es-XL" sz="1200" b="0" i="0" u="none" baseline="0" dirty="0"/>
              <a:t>-25 °C a -15 °C </a:t>
            </a:r>
            <a:r>
              <a:rPr lang="x-es-XL" sz="1200" b="0" i="0" u="none" baseline="0" dirty="0">
                <a:solidFill>
                  <a:srgbClr val="000000"/>
                </a:solidFill>
              </a:rPr>
              <a:t>el </a:t>
            </a:r>
            <a:r>
              <a:rPr lang="x-es-XL" sz="1200" b="1" i="0" u="none" baseline="0" dirty="0">
                <a:solidFill>
                  <a:srgbClr val="000000"/>
                </a:solidFill>
              </a:rPr>
              <a:t>15 de julio</a:t>
            </a:r>
            <a:r>
              <a:rPr lang="x-es-XL" sz="1200" b="0" i="0" u="none" baseline="0" dirty="0">
                <a:solidFill>
                  <a:srgbClr val="000000"/>
                </a:solidFill>
              </a:rPr>
              <a:t> de 2021, la nueva fecha de caducidad será el </a:t>
            </a:r>
            <a:r>
              <a:rPr lang="x-es-XL" sz="1200" b="1" i="0" u="none" baseline="0" dirty="0">
                <a:solidFill>
                  <a:srgbClr val="000000"/>
                </a:solidFill>
              </a:rPr>
              <a:t>26 de agosto de 2021</a:t>
            </a:r>
            <a:r>
              <a:rPr lang="x-es-XL" sz="1200" b="0" i="0" u="none" baseline="0" dirty="0">
                <a:solidFill>
                  <a:srgbClr val="000000"/>
                </a:solidFill>
              </a:rPr>
              <a:t> (esto equivale a </a:t>
            </a:r>
            <a:r>
              <a:rPr lang="x-es-XL" sz="1200" b="0" i="0" u="none" baseline="0" dirty="0"/>
              <a:t>15 días a -25 °C a -15 °C mas 31 días a +2 °C a +8 °C restante</a:t>
            </a:r>
            <a:r>
              <a:rPr lang="x-es-XL" sz="1200" b="0" i="0" u="none" baseline="0" dirty="0">
                <a:solidFill>
                  <a:srgbClr val="000000"/>
                </a:solidFill>
              </a:rPr>
              <a:t>). </a:t>
            </a:r>
            <a:r>
              <a:rPr lang="x-es-XL" sz="1200" b="1" i="0" u="none" baseline="0" dirty="0">
                <a:solidFill>
                  <a:srgbClr val="000000"/>
                </a:solidFill>
              </a:rPr>
              <a:t>PERO</a:t>
            </a:r>
            <a:r>
              <a:rPr lang="x-es-XL" sz="1200" b="0" i="0" u="none" baseline="0" dirty="0">
                <a:solidFill>
                  <a:srgbClr val="000000"/>
                </a:solidFill>
              </a:rPr>
              <a:t> si en el 5</a:t>
            </a:r>
            <a:r>
              <a:rPr lang="x-es-XL" sz="1200" b="0" i="0" u="none" baseline="30000" dirty="0">
                <a:solidFill>
                  <a:srgbClr val="000000"/>
                </a:solidFill>
              </a:rPr>
              <a:t>to</a:t>
            </a:r>
            <a:r>
              <a:rPr lang="x-es-XL" sz="1200" b="0" i="0" u="none" baseline="0" dirty="0">
                <a:solidFill>
                  <a:srgbClr val="000000"/>
                </a:solidFill>
              </a:rPr>
              <a:t> día a </a:t>
            </a:r>
            <a:r>
              <a:rPr lang="x-es-XL" sz="1200" b="0" i="0" u="none" baseline="0" dirty="0"/>
              <a:t>-25 °C a -15 °C</a:t>
            </a:r>
            <a:r>
              <a:rPr lang="x-es-XL" sz="1200" b="0" i="0" u="none" baseline="0" dirty="0">
                <a:solidFill>
                  <a:srgbClr val="000000"/>
                </a:solidFill>
              </a:rPr>
              <a:t> (&lt; 15 días) la vacuna se descongela y se almacena a </a:t>
            </a:r>
            <a:r>
              <a:rPr lang="x-es-XL" sz="1200" b="0" i="0" u="none" baseline="0" dirty="0"/>
              <a:t>+2 °C a +8 °C, la </a:t>
            </a:r>
            <a:r>
              <a:rPr lang="x-es-XL" sz="1200" b="1" i="0" u="none" baseline="0" dirty="0"/>
              <a:t>fecha de caducidad se debe actualizar nuevamente </a:t>
            </a:r>
            <a:r>
              <a:rPr lang="x-es-XL" sz="1200" b="0" i="0" u="none" baseline="0" dirty="0"/>
              <a:t>al </a:t>
            </a:r>
            <a:r>
              <a:rPr lang="x-es-XL" sz="1200" b="1" i="0" u="none" baseline="0" dirty="0"/>
              <a:t>20 de agosto de 2021</a:t>
            </a:r>
            <a:r>
              <a:rPr lang="x-es-XL" sz="1200" b="0" i="0" u="none" baseline="0" dirty="0"/>
              <a:t> (</a:t>
            </a:r>
            <a:r>
              <a:rPr lang="x-es-XL" sz="1200" b="0" i="0" u="none" baseline="0" dirty="0">
                <a:solidFill>
                  <a:srgbClr val="000000"/>
                </a:solidFill>
              </a:rPr>
              <a:t>equivalente a </a:t>
            </a:r>
            <a:r>
              <a:rPr lang="x-es-XL" sz="1200" b="0" i="0" u="none" baseline="0" dirty="0"/>
              <a:t>15 días a -25 °C a -15 °C más 31 días +2 °C a +8 °C).  </a:t>
            </a:r>
            <a:r>
              <a:rPr lang="x-es-XL" sz="1200" b="1" i="0" u="none" baseline="0" dirty="0">
                <a:solidFill>
                  <a:srgbClr val="FF0000"/>
                </a:solidFill>
              </a:rPr>
              <a:t>No la utilice después del 20 de agosto. </a:t>
            </a:r>
          </a:p>
          <a:p>
            <a:pPr lvl="1" algn="l" rtl="0">
              <a:lnSpc>
                <a:spcPct val="107000"/>
              </a:lnSpc>
              <a:spcAft>
                <a:spcPts val="800"/>
              </a:spcAft>
              <a:defRPr/>
            </a:pPr>
            <a:endParaRPr kumimoji="0" lang="x-es-XL" sz="1200" b="1" i="0" u="none" strike="noStrike" kern="1200" cap="none" spc="0" normalizeH="0" baseline="0" noProof="0" dirty="0">
              <a:ln>
                <a:noFill/>
              </a:ln>
              <a:solidFill>
                <a:srgbClr val="FF0000"/>
              </a:solidFill>
              <a:effectLst/>
              <a:uLnTx/>
              <a:uFillTx/>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x-es-XL" sz="1200" b="0" i="0" u="none" strike="noStrike" kern="1200" cap="none" spc="0" normalizeH="0" baseline="0" dirty="0">
                <a:ln>
                  <a:noFill/>
                </a:ln>
                <a:solidFill>
                  <a:srgbClr val="000000"/>
                </a:solidFill>
                <a:effectLst/>
                <a:uLnTx/>
                <a:uFillTx/>
                <a:ea typeface="+mn-ea"/>
                <a:cs typeface="+mn-cs"/>
              </a:rPr>
              <a:t> </a:t>
            </a:r>
          </a:p>
        </p:txBody>
      </p:sp>
      <p:sp>
        <p:nvSpPr>
          <p:cNvPr id="8" name="Text Box 11">
            <a:extLst>
              <a:ext uri="{FF2B5EF4-FFF2-40B4-BE49-F238E27FC236}">
                <a16:creationId xmlns:a16="http://schemas.microsoft.com/office/drawing/2014/main" id="{591A7B2D-9146-45F0-B7B4-08B850F5D710}"/>
              </a:ext>
            </a:extLst>
          </p:cNvPr>
          <p:cNvSpPr txBox="1"/>
          <p:nvPr/>
        </p:nvSpPr>
        <p:spPr>
          <a:xfrm>
            <a:off x="9547516" y="4345812"/>
            <a:ext cx="2433032" cy="682192"/>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x-es-XL" sz="1050" b="0" i="1"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Usar antes del: </a:t>
            </a:r>
            <a:r>
              <a:rPr kumimoji="0" lang="x-es-XL" sz="105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a:t>
            </a:r>
            <a:endParaRPr kumimoji="0" lang="ro-RO" sz="105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ro-RO" sz="1050" dirty="0">
                <a:solidFill>
                  <a:srgbClr val="000000"/>
                </a:solidFill>
                <a:ea typeface="Calibri" panose="020F0502020204030204" pitchFamily="34" charset="0"/>
                <a:cs typeface="Times New Roman" panose="02020603050405020304" pitchFamily="18" charset="0"/>
              </a:rPr>
              <a:t>	</a:t>
            </a:r>
            <a:r>
              <a:rPr kumimoji="0" lang="x-es-XL" sz="1050" b="0" i="0" u="none" strike="dbl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31 de agosto de 2021</a:t>
            </a:r>
            <a:endParaRPr kumimoji="0" lang="x-es-XL" sz="105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x-es-XL" sz="105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26 de agosto de 2021</a:t>
            </a:r>
          </a:p>
        </p:txBody>
      </p:sp>
      <p:sp>
        <p:nvSpPr>
          <p:cNvPr id="9" name="Text Box 13">
            <a:extLst>
              <a:ext uri="{FF2B5EF4-FFF2-40B4-BE49-F238E27FC236}">
                <a16:creationId xmlns:a16="http://schemas.microsoft.com/office/drawing/2014/main" id="{1148BE6F-1FD2-4EB8-876E-B694D480BD4D}"/>
              </a:ext>
            </a:extLst>
          </p:cNvPr>
          <p:cNvSpPr txBox="1"/>
          <p:nvPr/>
        </p:nvSpPr>
        <p:spPr>
          <a:xfrm>
            <a:off x="9547516" y="3316039"/>
            <a:ext cx="2433032" cy="682192"/>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x-es-XL" sz="1050" b="0" i="1"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Usar antes del:</a:t>
            </a:r>
            <a:r>
              <a:rPr kumimoji="0" lang="x-es-XL" sz="105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a:t>
            </a:r>
            <a:endParaRPr kumimoji="0" lang="ro-RO" sz="105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ro-RO" sz="1050" dirty="0">
                <a:solidFill>
                  <a:srgbClr val="000000"/>
                </a:solidFill>
                <a:ea typeface="Calibri" panose="020F0502020204030204" pitchFamily="34" charset="0"/>
                <a:cs typeface="Times New Roman" panose="02020603050405020304" pitchFamily="18" charset="0"/>
              </a:rPr>
              <a:t>	</a:t>
            </a:r>
            <a:r>
              <a:rPr kumimoji="0" lang="x-es-XL" sz="1050" b="0" i="0" u="none" strike="dbl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31 de agosto de 2021</a:t>
            </a:r>
            <a:endParaRPr kumimoji="0" lang="x-es-XL" sz="105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x-es-XL" sz="105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14 de agosto de 2021</a:t>
            </a:r>
          </a:p>
        </p:txBody>
      </p:sp>
      <p:sp>
        <p:nvSpPr>
          <p:cNvPr id="10" name="Title 1">
            <a:extLst>
              <a:ext uri="{FF2B5EF4-FFF2-40B4-BE49-F238E27FC236}">
                <a16:creationId xmlns:a16="http://schemas.microsoft.com/office/drawing/2014/main" id="{6AEE598C-755D-43B8-A9C1-153FC8B4D7BB}"/>
              </a:ext>
            </a:extLst>
          </p:cNvPr>
          <p:cNvSpPr txBox="1">
            <a:spLocks/>
          </p:cNvSpPr>
          <p:nvPr/>
        </p:nvSpPr>
        <p:spPr>
          <a:xfrm>
            <a:off x="253066" y="239406"/>
            <a:ext cx="12191999" cy="307777"/>
          </a:xfrm>
          <a:prstGeom prst="rect">
            <a:avLst/>
          </a:prstGeom>
        </p:spPr>
        <p:txBody>
          <a:bodyPr vert="horz" wrap="square" lIns="0" tIns="0" rIns="0" bIns="0" rtlCol="0" anchor="t" anchorCtr="0">
            <a:spAutoFit/>
          </a:bodyPr>
          <a:lstStyle>
            <a:lvl1pPr>
              <a:lnSpc>
                <a:spcPct val="100000"/>
              </a:lnSpc>
              <a:spcBef>
                <a:spcPct val="0"/>
              </a:spcBef>
              <a:buNone/>
              <a:defRPr lang="x-es-XL" sz="2400" b="1"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l" rtl="0"/>
            <a:r>
              <a:rPr lang="x-es-XL" sz="2000" b="1" i="0" u="none" baseline="0"/>
              <a:t>Etiquetado dinámico de la vacuna cuando se pasa a una temperatura de almacenamiento diferente</a:t>
            </a:r>
          </a:p>
        </p:txBody>
      </p:sp>
      <p:sp>
        <p:nvSpPr>
          <p:cNvPr id="2" name="Oval 1">
            <a:extLst>
              <a:ext uri="{FF2B5EF4-FFF2-40B4-BE49-F238E27FC236}">
                <a16:creationId xmlns:a16="http://schemas.microsoft.com/office/drawing/2014/main" id="{469AB71C-69C1-4714-A4F8-99588B10522D}"/>
              </a:ext>
            </a:extLst>
          </p:cNvPr>
          <p:cNvSpPr/>
          <p:nvPr/>
        </p:nvSpPr>
        <p:spPr>
          <a:xfrm>
            <a:off x="9374898" y="3092945"/>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r>
              <a:rPr lang="x-es-XL" sz="1400" b="0" i="0" u="none" baseline="0" dirty="0">
                <a:solidFill>
                  <a:schemeClr val="bg1"/>
                </a:solidFill>
              </a:rPr>
              <a:t>1</a:t>
            </a:r>
          </a:p>
        </p:txBody>
      </p:sp>
      <p:sp>
        <p:nvSpPr>
          <p:cNvPr id="11" name="Oval 10">
            <a:extLst>
              <a:ext uri="{FF2B5EF4-FFF2-40B4-BE49-F238E27FC236}">
                <a16:creationId xmlns:a16="http://schemas.microsoft.com/office/drawing/2014/main" id="{4F68752F-106C-4062-B1A8-1CF29DBCBAA3}"/>
              </a:ext>
            </a:extLst>
          </p:cNvPr>
          <p:cNvSpPr/>
          <p:nvPr/>
        </p:nvSpPr>
        <p:spPr>
          <a:xfrm>
            <a:off x="9370700" y="4097516"/>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r>
              <a:rPr lang="x-es-XL" sz="1400" b="0" i="0" u="none" baseline="0" dirty="0">
                <a:solidFill>
                  <a:schemeClr val="bg1"/>
                </a:solidFill>
              </a:rPr>
              <a:t>2</a:t>
            </a:r>
          </a:p>
        </p:txBody>
      </p:sp>
      <p:sp>
        <p:nvSpPr>
          <p:cNvPr id="13" name="Text Box 11">
            <a:extLst>
              <a:ext uri="{FF2B5EF4-FFF2-40B4-BE49-F238E27FC236}">
                <a16:creationId xmlns:a16="http://schemas.microsoft.com/office/drawing/2014/main" id="{CABDB37D-B7DE-49CC-98E4-23F35FF59028}"/>
              </a:ext>
            </a:extLst>
          </p:cNvPr>
          <p:cNvSpPr txBox="1"/>
          <p:nvPr/>
        </p:nvSpPr>
        <p:spPr>
          <a:xfrm>
            <a:off x="9547516" y="5269665"/>
            <a:ext cx="2433032" cy="1022077"/>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x-es-XL" sz="1050" b="0" i="1"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Usar antes del: </a:t>
            </a:r>
            <a:endParaRPr kumimoji="0" lang="ro-RO" sz="1050" b="0" i="1"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x-es-XL" sz="105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a:t>
            </a:r>
            <a:r>
              <a:rPr kumimoji="0" lang="x-es-XL" sz="1050" b="0" i="0" u="none" strike="dbl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31 de agosto de 2021</a:t>
            </a:r>
            <a:endParaRPr kumimoji="0" lang="x-es-XL" sz="105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x-es-XL" sz="105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a:t>
            </a:r>
            <a:r>
              <a:rPr kumimoji="0" lang="x-es-XL" sz="1050" b="0" i="0" u="none" strike="dbl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26 de agosto de 2021</a:t>
            </a:r>
          </a:p>
          <a:p>
            <a:pPr marL="0" marR="0" lvl="0" indent="0" algn="l" defTabSz="914400" rtl="0" eaLnBrk="1" fontAlgn="auto" latinLnBrk="0" hangingPunct="1">
              <a:lnSpc>
                <a:spcPct val="107000"/>
              </a:lnSpc>
              <a:spcBef>
                <a:spcPts val="0"/>
              </a:spcBef>
              <a:spcAft>
                <a:spcPts val="600"/>
              </a:spcAft>
              <a:buClrTx/>
              <a:buSzTx/>
              <a:buFontTx/>
              <a:buNone/>
              <a:tabLst/>
              <a:defRPr/>
            </a:pPr>
            <a:r>
              <a:rPr lang="x-es-XL" sz="1050" b="0" i="0" u="none" baseline="0" dirty="0">
                <a:solidFill>
                  <a:srgbClr val="000000"/>
                </a:solidFill>
                <a:ea typeface="Calibri" panose="020F0502020204030204" pitchFamily="34" charset="0"/>
                <a:cs typeface="Times New Roman" panose="02020603050405020304" pitchFamily="18" charset="0"/>
              </a:rPr>
              <a:t>	20 de agosto de 2021</a:t>
            </a:r>
            <a:endParaRPr kumimoji="0" lang="x-es-XL" sz="105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F27B881E-A486-490E-8F8E-3CFF108C7081}"/>
              </a:ext>
            </a:extLst>
          </p:cNvPr>
          <p:cNvSpPr/>
          <p:nvPr/>
        </p:nvSpPr>
        <p:spPr>
          <a:xfrm>
            <a:off x="9466776" y="5029796"/>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r>
              <a:rPr lang="x-es-XL" sz="1400" b="0" i="0" u="none" baseline="0">
                <a:solidFill>
                  <a:schemeClr val="bg1"/>
                </a:solidFill>
              </a:rPr>
              <a:t>3</a:t>
            </a:r>
          </a:p>
        </p:txBody>
      </p:sp>
      <p:sp>
        <p:nvSpPr>
          <p:cNvPr id="3" name="TextBox 2">
            <a:extLst>
              <a:ext uri="{FF2B5EF4-FFF2-40B4-BE49-F238E27FC236}">
                <a16:creationId xmlns:a16="http://schemas.microsoft.com/office/drawing/2014/main" id="{54A7DAD5-CA81-4AB5-AD76-870F58CC39DA}"/>
              </a:ext>
            </a:extLst>
          </p:cNvPr>
          <p:cNvSpPr txBox="1"/>
          <p:nvPr/>
        </p:nvSpPr>
        <p:spPr>
          <a:xfrm>
            <a:off x="9812012" y="2990488"/>
            <a:ext cx="1207441" cy="265150"/>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x-es-XL" sz="1400" b="1" i="0" u="none" baseline="0" dirty="0">
                <a:solidFill>
                  <a:srgbClr val="0070C0"/>
                </a:solidFill>
              </a:rPr>
              <a:t>Ejemplos: </a:t>
            </a:r>
          </a:p>
        </p:txBody>
      </p:sp>
    </p:spTree>
    <p:extLst>
      <p:ext uri="{BB962C8B-B14F-4D97-AF65-F5344CB8AC3E}">
        <p14:creationId xmlns:p14="http://schemas.microsoft.com/office/powerpoint/2010/main" val="210633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A05056-631C-4D3D-AF18-5BF4AA80AAD5}"/>
              </a:ext>
            </a:extLst>
          </p:cNvPr>
          <p:cNvSpPr txBox="1"/>
          <p:nvPr>
            <p:custDataLst>
              <p:tags r:id="rId1"/>
            </p:custDataLst>
          </p:nvPr>
        </p:nvSpPr>
        <p:spPr>
          <a:xfrm>
            <a:off x="585561" y="711589"/>
            <a:ext cx="11020877" cy="54348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1000"/>
              </a:spcBef>
              <a:spcAft>
                <a:spcPts val="300"/>
              </a:spcAft>
              <a:buClr>
                <a:srgbClr val="000000"/>
              </a:buClr>
              <a:buSzPct val="110000"/>
              <a:buNone/>
              <a:tabLst/>
              <a:defRPr/>
            </a:pPr>
            <a:r>
              <a:rPr kumimoji="0" lang="x-es-XL"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Actualmente: </a:t>
            </a:r>
          </a:p>
          <a:p>
            <a:pPr marR="0" lvl="1"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x-es-XL"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Sin monitor de ampollas de vacuna (MAV) </a:t>
            </a:r>
          </a:p>
          <a:p>
            <a:pPr marR="0" lvl="1"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x-es-XL"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El número de lote y la fecha de vencimiento están disponibles y marcados en la etiqueta. </a:t>
            </a:r>
          </a:p>
          <a:p>
            <a:pPr marL="0" marR="0" lvl="1" indent="0" algn="l" defTabSz="914400" rtl="0" eaLnBrk="1" fontAlgn="auto" latinLnBrk="0" hangingPunct="1">
              <a:lnSpc>
                <a:spcPct val="100000"/>
              </a:lnSpc>
              <a:spcBef>
                <a:spcPts val="1000"/>
              </a:spcBef>
              <a:spcAft>
                <a:spcPts val="300"/>
              </a:spcAft>
              <a:buClr>
                <a:srgbClr val="000000"/>
              </a:buClr>
              <a:buSzPct val="110000"/>
              <a:buNone/>
              <a:tabLst/>
              <a:defRPr/>
            </a:pPr>
            <a:r>
              <a:rPr kumimoji="0" lang="x-es-XL" sz="1800" b="1"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Envasado secundario </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x-es-XL"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Vacuna: bandejas con 195 ampollas (1170 dosis); volumen por dosis = 1.8 cm³ </a:t>
            </a:r>
          </a:p>
          <a:p>
            <a:pPr lvl="2" algn="l" rtl="0">
              <a:spcBef>
                <a:spcPts val="1000"/>
              </a:spcBef>
              <a:buClr>
                <a:srgbClr val="000000"/>
              </a:buClr>
              <a:defRPr/>
            </a:pPr>
            <a:r>
              <a:rPr kumimoji="0" lang="x-es-XL"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Diluyente: caja que contiene 25 ampollas de diluyente (ampolla de 10 ml). También disponible en ampollas de 2 ml </a:t>
            </a:r>
            <a:r>
              <a:rPr lang="x-es-XL" sz="1800" b="0" i="0" u="none" baseline="0">
                <a:solidFill>
                  <a:srgbClr val="000000"/>
                </a:solidFill>
              </a:rPr>
              <a:t>. </a:t>
            </a:r>
            <a:r>
              <a:rPr lang="x-es-XL" sz="1800" b="0" i="1" u="none" baseline="0">
                <a:solidFill>
                  <a:srgbClr val="000000"/>
                </a:solidFill>
              </a:rPr>
              <a:t>(</a:t>
            </a:r>
            <a:r>
              <a:rPr lang="x-es-XL" sz="1800" b="0" i="1" u="none" baseline="0"/>
              <a:t>UNICEF entregará solo ampollas de diluyentes de 10 ml)</a:t>
            </a:r>
            <a:endParaRPr lang="x-es-XL" sz="1800" i="1" dirty="0">
              <a:solidFill>
                <a:srgbClr val="000000"/>
              </a:solidFill>
            </a:endParaRPr>
          </a:p>
          <a:p>
            <a:pPr marL="0" lvl="1" indent="0" algn="l" rtl="0">
              <a:spcBef>
                <a:spcPts val="1000"/>
              </a:spcBef>
              <a:buClr>
                <a:srgbClr val="000000"/>
              </a:buClr>
              <a:buNone/>
              <a:defRPr/>
            </a:pPr>
            <a:r>
              <a:rPr kumimoji="0" lang="x-es-XL" sz="1800" b="1"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Envasado terciario </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x-es-XL"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Vacuna: caja aislada que contiene 5 cartones secundarios con un total de 975 ampollas (5850 dosis)</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x-es-XL"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Diluyente: caja que contiene 16 cartones secundarios con un total de 400 ampollas;</a:t>
            </a:r>
            <a:endParaRPr lang="x-es-XL" sz="1800" dirty="0">
              <a:solidFill>
                <a:srgbClr val="000000"/>
              </a:solidFill>
              <a:latin typeface="Arial"/>
            </a:endParaRPr>
          </a:p>
          <a:p>
            <a:pPr marL="18288" lvl="1" indent="0" algn="l" rtl="0">
              <a:spcBef>
                <a:spcPts val="1000"/>
              </a:spcBef>
              <a:buClr>
                <a:srgbClr val="000000"/>
              </a:buClr>
              <a:buNone/>
            </a:pPr>
            <a:r>
              <a:rPr lang="x-es-XL" sz="1800" b="1" i="0" u="none" baseline="0">
                <a:solidFill>
                  <a:srgbClr val="000000"/>
                </a:solidFill>
              </a:rPr>
              <a:t>Volumen envasado</a:t>
            </a:r>
          </a:p>
          <a:p>
            <a:pPr lvl="1" indent="-210312" algn="l" rtl="0">
              <a:spcBef>
                <a:spcPts val="1000"/>
              </a:spcBef>
              <a:buClr>
                <a:srgbClr val="000000"/>
              </a:buClr>
              <a:buFont typeface="Arial" panose="020B0604020202020204" pitchFamily="34" charset="0"/>
              <a:buChar char="‒"/>
            </a:pPr>
            <a:r>
              <a:rPr lang="x-es-XL" sz="1800" b="0" i="0" u="none" baseline="0">
                <a:solidFill>
                  <a:srgbClr val="000000"/>
                </a:solidFill>
              </a:rPr>
              <a:t> Vacuna: 10.75 cm3 / ampolla o 1.8 cm3 / dosis</a:t>
            </a:r>
          </a:p>
          <a:p>
            <a:pPr lvl="1" indent="-210312" algn="l" rtl="0">
              <a:spcBef>
                <a:spcPts val="1000"/>
              </a:spcBef>
              <a:buClr>
                <a:srgbClr val="000000"/>
              </a:buClr>
              <a:buFont typeface="Arial" panose="020B0604020202020204" pitchFamily="34" charset="0"/>
              <a:buChar char="‒"/>
            </a:pPr>
            <a:r>
              <a:rPr lang="x-es-XL" sz="1800" b="0" i="0" u="none" baseline="0">
                <a:solidFill>
                  <a:srgbClr val="000000"/>
                </a:solidFill>
              </a:rPr>
              <a:t>Diluyente: 34.55 cm3 / ampolla 10 ml; 12.63 cm3 / ampolla 2 ml</a:t>
            </a:r>
          </a:p>
        </p:txBody>
      </p:sp>
      <p:sp>
        <p:nvSpPr>
          <p:cNvPr id="8" name="Title 1">
            <a:extLst>
              <a:ext uri="{FF2B5EF4-FFF2-40B4-BE49-F238E27FC236}">
                <a16:creationId xmlns:a16="http://schemas.microsoft.com/office/drawing/2014/main" id="{DC8BCDFC-0E2E-400A-9D38-573EDA46E52C}"/>
              </a:ext>
            </a:extLst>
          </p:cNvPr>
          <p:cNvSpPr txBox="1">
            <a:spLocks/>
          </p:cNvSpPr>
          <p:nvPr/>
        </p:nvSpPr>
        <p:spPr>
          <a:xfrm>
            <a:off x="466726" y="213377"/>
            <a:ext cx="12191999" cy="369332"/>
          </a:xfrm>
          <a:prstGeom prst="rect">
            <a:avLst/>
          </a:prstGeom>
        </p:spPr>
        <p:txBody>
          <a:bodyPr vert="horz" wrap="square" lIns="0" tIns="0" rIns="0" bIns="0" rtlCol="0" anchor="t" anchorCtr="0">
            <a:spAutoFit/>
          </a:bodyPr>
          <a:lstStyle>
            <a:defPPr>
              <a:defRPr lang="x-es-XL"/>
            </a:defPPr>
            <a:lvl1pPr>
              <a:lnSpc>
                <a:spcPct val="100000"/>
              </a:lnSpc>
              <a:spcBef>
                <a:spcPct val="0"/>
              </a:spcBef>
              <a:buNone/>
              <a:defRPr sz="2400" b="1" spc="0" baseline="0">
                <a:ln w="6350" cap="flat">
                  <a:noFill/>
                  <a:miter lim="800000"/>
                </a:ln>
                <a:solidFill>
                  <a:schemeClr val="accent1"/>
                </a:solidFill>
                <a:latin typeface="Arial" panose="020B0604020202020204" pitchFamily="34" charset="0"/>
                <a:ea typeface="+mj-ea"/>
                <a:cs typeface="Arial" panose="020B0604020202020204" pitchFamily="34" charset="0"/>
              </a:defRPr>
            </a:lvl1pPr>
          </a:lstStyle>
          <a:p>
            <a:pPr algn="l" rtl="0"/>
            <a:r>
              <a:rPr lang="x-es-XL" b="1" i="0" u="none" baseline="0"/>
              <a:t>Etiquetado y envasado</a:t>
            </a:r>
            <a:endParaRPr lang="x-es-X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667795" y="2180778"/>
            <a:ext cx="6966994" cy="984885"/>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x-es-XL"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479425" indent="-479425" algn="l" rtl="0"/>
            <a:r>
              <a:rPr lang="x-es-XL" sz="3200" b="1" i="0" u="none" baseline="0"/>
              <a:t>2.</a:t>
            </a:r>
            <a:r>
              <a:rPr lang="x-es-XL" sz="3200" b="0" i="0" u="none" baseline="0"/>
              <a:t>	</a:t>
            </a:r>
            <a:r>
              <a:rPr lang="x-es-XL" sz="3200" b="1" i="0" u="none" baseline="0"/>
              <a:t>Consideraciones reglamentarias y de seguridad de las vacunas</a:t>
            </a:r>
          </a:p>
        </p:txBody>
      </p:sp>
    </p:spTree>
    <p:extLst>
      <p:ext uri="{BB962C8B-B14F-4D97-AF65-F5344CB8AC3E}">
        <p14:creationId xmlns:p14="http://schemas.microsoft.com/office/powerpoint/2010/main" val="179908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238473"/>
            <a:ext cx="11082528" cy="369332"/>
          </a:xfrm>
        </p:spPr>
        <p:txBody>
          <a:bodyPr/>
          <a:lstStyle/>
          <a:p>
            <a:pPr algn="l" rtl="0"/>
            <a:r>
              <a:rPr lang="x-es-XL" sz="2400" b="1" i="0" u="none" baseline="0"/>
              <a:t>Información de seguridad </a:t>
            </a:r>
            <a:br>
              <a:rPr lang="x-es-XL" sz="2400"/>
            </a:br>
            <a:endParaRPr lang="x-es-XL" sz="2400" dirty="0"/>
          </a:p>
        </p:txBody>
      </p:sp>
      <p:graphicFrame>
        <p:nvGraphicFramePr>
          <p:cNvPr id="5" name="Table 4"/>
          <p:cNvGraphicFramePr>
            <a:graphicFrameLocks noGrp="1"/>
          </p:cNvGraphicFramePr>
          <p:nvPr>
            <p:extLst>
              <p:ext uri="{D42A27DB-BD31-4B8C-83A1-F6EECF244321}">
                <p14:modId xmlns:p14="http://schemas.microsoft.com/office/powerpoint/2010/main" val="1911520108"/>
              </p:ext>
            </p:extLst>
          </p:nvPr>
        </p:nvGraphicFramePr>
        <p:xfrm>
          <a:off x="457613" y="1025809"/>
          <a:ext cx="11011939" cy="4808874"/>
        </p:xfrm>
        <a:graphic>
          <a:graphicData uri="http://schemas.openxmlformats.org/drawingml/2006/table">
            <a:tbl>
              <a:tblPr/>
              <a:tblGrid>
                <a:gridCol w="2989410">
                  <a:extLst>
                    <a:ext uri="{9D8B030D-6E8A-4147-A177-3AD203B41FA5}">
                      <a16:colId xmlns:a16="http://schemas.microsoft.com/office/drawing/2014/main" val="20000"/>
                    </a:ext>
                  </a:extLst>
                </a:gridCol>
                <a:gridCol w="8022529">
                  <a:extLst>
                    <a:ext uri="{9D8B030D-6E8A-4147-A177-3AD203B41FA5}">
                      <a16:colId xmlns:a16="http://schemas.microsoft.com/office/drawing/2014/main" val="20001"/>
                    </a:ext>
                  </a:extLst>
                </a:gridCol>
              </a:tblGrid>
              <a:tr h="283261">
                <a:tc gridSpan="2">
                  <a:txBody>
                    <a:bodyPr/>
                    <a:lstStyle/>
                    <a:p>
                      <a:pPr algn="l" rtl="0">
                        <a:lnSpc>
                          <a:spcPct val="115000"/>
                        </a:lnSpc>
                        <a:spcAft>
                          <a:spcPts val="0"/>
                        </a:spcAft>
                      </a:pPr>
                      <a:r>
                        <a:rPr lang="x-es-XL" sz="1800" b="1" i="0" u="none" baseline="0">
                          <a:solidFill>
                            <a:schemeClr val="tx1"/>
                          </a:solidFill>
                          <a:latin typeface="+mn-lt"/>
                          <a:ea typeface="Arial"/>
                          <a:cs typeface="Times New Roman"/>
                        </a:rPr>
                        <a:t>Posibles eventos adversos </a:t>
                      </a:r>
                      <a:r>
                        <a:rPr lang="x-es-XL" sz="1600" b="0" i="0" u="none" baseline="0">
                          <a:solidFill>
                            <a:schemeClr val="tx1"/>
                          </a:solidFill>
                          <a:latin typeface="+mn-lt"/>
                          <a:ea typeface="Arial"/>
                          <a:cs typeface="Times New Roman"/>
                        </a:rPr>
                        <a:t>(según la frecuencia)</a:t>
                      </a:r>
                      <a:endParaRPr lang="x-es-XL" sz="1600" b="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pPr algn="l" rtl="0">
                        <a:lnSpc>
                          <a:spcPct val="115000"/>
                        </a:lnSpc>
                        <a:spcAft>
                          <a:spcPts val="0"/>
                        </a:spcAft>
                      </a:pPr>
                      <a:endParaRPr lang="x-es-XL"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706971"/>
                  </a:ext>
                </a:extLst>
              </a:tr>
              <a:tr h="5816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x-es-XL" sz="1800" b="1" i="0" u="none" baseline="0">
                          <a:solidFill>
                            <a:schemeClr val="tx1"/>
                          </a:solidFill>
                          <a:latin typeface="+mn-lt"/>
                          <a:ea typeface="Arial"/>
                          <a:cs typeface="Times New Roman"/>
                        </a:rPr>
                        <a:t>Muy frecuentes </a:t>
                      </a:r>
                    </a:p>
                    <a:p>
                      <a:pPr marL="0" marR="0" lvl="0" indent="0" algn="l" defTabSz="914400" rtl="0" eaLnBrk="1" fontAlgn="auto" latinLnBrk="0" hangingPunct="1">
                        <a:lnSpc>
                          <a:spcPct val="115000"/>
                        </a:lnSpc>
                        <a:spcBef>
                          <a:spcPts val="0"/>
                        </a:spcBef>
                        <a:spcAft>
                          <a:spcPts val="0"/>
                        </a:spcAft>
                        <a:buClrTx/>
                        <a:buSzTx/>
                        <a:buFontTx/>
                        <a:buNone/>
                        <a:tabLst/>
                        <a:defRPr/>
                      </a:pPr>
                      <a:r>
                        <a:rPr lang="x-es-XL" sz="1800" b="1" i="0" u="none" baseline="0">
                          <a:solidFill>
                            <a:schemeClr val="tx1"/>
                          </a:solidFill>
                          <a:latin typeface="+mn-lt"/>
                          <a:ea typeface="Arial"/>
                          <a:cs typeface="Times New Roman"/>
                        </a:rPr>
                        <a:t>(≥ 1/10)</a:t>
                      </a:r>
                      <a:endParaRPr lang="x-es-XL"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x-es-XL" sz="1600" b="0" i="0" u="none" baseline="0">
                          <a:solidFill>
                            <a:srgbClr val="000000"/>
                          </a:solidFill>
                          <a:latin typeface="Arial"/>
                          <a:ea typeface="Arial"/>
                          <a:cs typeface="Times New Roman"/>
                        </a:rPr>
                        <a:t>dolor de cabeza, artralgia, mialgia, dolor en el lugar de la inyección, fatiga, escalofríos, pirexia (frecuencia más alta después de la segunda dosis), hinchazón en el lugar de la inyección</a:t>
                      </a:r>
                      <a:endParaRPr lang="x-es-XL"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6114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x-es-XL" sz="1800" b="1" i="0" u="none" baseline="0">
                          <a:solidFill>
                            <a:schemeClr val="tx1"/>
                          </a:solidFill>
                          <a:latin typeface="+mn-lt"/>
                          <a:ea typeface="Arial"/>
                          <a:cs typeface="Times New Roman"/>
                        </a:rPr>
                        <a:t>Comunes </a:t>
                      </a:r>
                    </a:p>
                    <a:p>
                      <a:pPr marL="0" marR="0" lvl="0" indent="0" algn="l" defTabSz="914400" rtl="0" eaLnBrk="1" fontAlgn="auto" latinLnBrk="0" hangingPunct="1">
                        <a:lnSpc>
                          <a:spcPct val="115000"/>
                        </a:lnSpc>
                        <a:spcBef>
                          <a:spcPts val="0"/>
                        </a:spcBef>
                        <a:spcAft>
                          <a:spcPts val="0"/>
                        </a:spcAft>
                        <a:buClrTx/>
                        <a:buSzTx/>
                        <a:buFontTx/>
                        <a:buNone/>
                        <a:tabLst/>
                        <a:defRPr/>
                      </a:pPr>
                      <a:r>
                        <a:rPr lang="x-es-XL" sz="1800" b="1" i="0" u="none" baseline="0">
                          <a:solidFill>
                            <a:schemeClr val="tx1"/>
                          </a:solidFill>
                          <a:latin typeface="+mn-lt"/>
                          <a:ea typeface="Arial"/>
                          <a:cs typeface="Times New Roman"/>
                        </a:rPr>
                        <a:t>(≥1/100 a ˂1/10)</a:t>
                      </a:r>
                      <a:endParaRPr lang="x-es-XL"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x-es-XL" sz="1600" b="0" i="0" u="none" baseline="0">
                          <a:solidFill>
                            <a:srgbClr val="000000"/>
                          </a:solidFill>
                          <a:latin typeface="+mn-lt"/>
                          <a:ea typeface="Arial"/>
                          <a:cs typeface="Times New Roman"/>
                        </a:rPr>
                        <a:t>náuseas, enrojecimiento en el lugar de la inyección</a:t>
                      </a:r>
                      <a:endParaRPr lang="x-es-XL" sz="1600" dirty="0">
                        <a:latin typeface="Calibri"/>
                        <a:ea typeface="Calibri"/>
                        <a:cs typeface="Times New Roman"/>
                      </a:endParaRPr>
                    </a:p>
                    <a:p>
                      <a:pPr algn="l" rtl="0">
                        <a:lnSpc>
                          <a:spcPct val="115000"/>
                        </a:lnSpc>
                        <a:spcAft>
                          <a:spcPts val="0"/>
                        </a:spcAft>
                      </a:pPr>
                      <a:endParaRPr lang="x-es-XL"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63675991"/>
                  </a:ext>
                </a:extLst>
              </a:tr>
              <a:tr h="6114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x-es-XL" sz="1800" b="1" i="0" u="none" baseline="0">
                          <a:solidFill>
                            <a:schemeClr val="tx1"/>
                          </a:solidFill>
                          <a:latin typeface="+mn-lt"/>
                          <a:ea typeface="Arial"/>
                          <a:cs typeface="Times New Roman"/>
                        </a:rPr>
                        <a:t>Poco comunes </a:t>
                      </a:r>
                    </a:p>
                    <a:p>
                      <a:pPr marL="0" marR="0" lvl="0" indent="0" algn="l" defTabSz="914400" rtl="0" eaLnBrk="1" fontAlgn="auto" latinLnBrk="0" hangingPunct="1">
                        <a:lnSpc>
                          <a:spcPct val="115000"/>
                        </a:lnSpc>
                        <a:spcBef>
                          <a:spcPts val="0"/>
                        </a:spcBef>
                        <a:spcAft>
                          <a:spcPts val="0"/>
                        </a:spcAft>
                        <a:buClrTx/>
                        <a:buSzTx/>
                        <a:buFontTx/>
                        <a:buNone/>
                        <a:tabLst/>
                        <a:defRPr/>
                      </a:pPr>
                      <a:r>
                        <a:rPr lang="x-es-XL" sz="1800" b="1" i="0" u="none" baseline="0">
                          <a:solidFill>
                            <a:schemeClr val="tx1"/>
                          </a:solidFill>
                          <a:latin typeface="+mn-lt"/>
                          <a:ea typeface="Arial"/>
                          <a:cs typeface="Times New Roman"/>
                        </a:rPr>
                        <a:t>(≥1/1000 a ˂1/100)</a:t>
                      </a:r>
                      <a:endParaRPr lang="x-es-XL"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x-es-XL" sz="1600" b="0" i="0" u="none" baseline="0">
                          <a:solidFill>
                            <a:srgbClr val="000000"/>
                          </a:solidFill>
                          <a:latin typeface="+mn-lt"/>
                          <a:ea typeface="Arial"/>
                          <a:cs typeface="Times New Roman"/>
                        </a:rPr>
                        <a:t>linfadenopatía, insomnio, dolor en las extremidades, malestar, picazón en el lugar de la inyección</a:t>
                      </a:r>
                      <a:endParaRPr lang="x-es-XL" sz="1600" dirty="0">
                        <a:latin typeface="Calibri"/>
                        <a:ea typeface="Calibri"/>
                        <a:cs typeface="Times New Roman"/>
                      </a:endParaRPr>
                    </a:p>
                    <a:p>
                      <a:pPr algn="l" rtl="0">
                        <a:lnSpc>
                          <a:spcPct val="115000"/>
                        </a:lnSpc>
                        <a:spcAft>
                          <a:spcPts val="0"/>
                        </a:spcAft>
                      </a:pPr>
                      <a:endParaRPr lang="x-es-XL"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71959352"/>
                  </a:ext>
                </a:extLst>
              </a:tr>
              <a:tr h="6114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x-es-XL" sz="1800" b="1" i="0" u="none" baseline="0">
                          <a:solidFill>
                            <a:schemeClr val="tx1"/>
                          </a:solidFill>
                          <a:latin typeface="+mn-lt"/>
                          <a:ea typeface="Arial"/>
                          <a:cs typeface="Times New Roman"/>
                        </a:rPr>
                        <a:t>Raros </a:t>
                      </a:r>
                    </a:p>
                    <a:p>
                      <a:pPr marL="0" marR="0" lvl="0" indent="0" algn="l" defTabSz="914400" rtl="0" eaLnBrk="1" fontAlgn="auto" latinLnBrk="0" hangingPunct="1">
                        <a:lnSpc>
                          <a:spcPct val="115000"/>
                        </a:lnSpc>
                        <a:spcBef>
                          <a:spcPts val="0"/>
                        </a:spcBef>
                        <a:spcAft>
                          <a:spcPts val="0"/>
                        </a:spcAft>
                        <a:buClrTx/>
                        <a:buSzTx/>
                        <a:buFontTx/>
                        <a:buNone/>
                        <a:tabLst/>
                        <a:defRPr/>
                      </a:pPr>
                      <a:r>
                        <a:rPr lang="x-es-XL" sz="1800" b="1" i="0" u="none" baseline="0">
                          <a:solidFill>
                            <a:schemeClr val="tx1"/>
                          </a:solidFill>
                          <a:latin typeface="+mn-lt"/>
                          <a:ea typeface="Arial"/>
                          <a:cs typeface="Times New Roman"/>
                        </a:rPr>
                        <a:t>(≥1/10 000 a ˂ 1/1000)</a:t>
                      </a:r>
                      <a:endParaRPr lang="x-es-XL"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x-es-XL" sz="1600" b="0" i="0" u="none" baseline="0">
                          <a:solidFill>
                            <a:srgbClr val="000000"/>
                          </a:solidFill>
                          <a:latin typeface="+mn-lt"/>
                          <a:ea typeface="Arial"/>
                          <a:cs typeface="Times New Roman"/>
                        </a:rPr>
                        <a:t>Parálisis de Bell (parálisis facial periférica aguda)</a:t>
                      </a:r>
                      <a:endParaRPr lang="x-es-XL" sz="1600" dirty="0">
                        <a:latin typeface="Calibri"/>
                        <a:ea typeface="Calibri"/>
                        <a:cs typeface="Times New Roman"/>
                      </a:endParaRPr>
                    </a:p>
                    <a:p>
                      <a:pPr algn="l" rtl="0">
                        <a:lnSpc>
                          <a:spcPct val="115000"/>
                        </a:lnSpc>
                        <a:spcAft>
                          <a:spcPts val="0"/>
                        </a:spcAft>
                      </a:pPr>
                      <a:endParaRPr lang="x-es-XL"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47484705"/>
                  </a:ext>
                </a:extLst>
              </a:tr>
              <a:tr h="6114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x-es-XL" sz="1800" b="1" i="0" u="none" kern="1200" baseline="0">
                          <a:solidFill>
                            <a:schemeClr val="tx1"/>
                          </a:solidFill>
                          <a:latin typeface="+mn-lt"/>
                          <a:ea typeface="Calibri"/>
                          <a:cs typeface="Times New Roman"/>
                        </a:rPr>
                        <a:t>Muy raros</a:t>
                      </a:r>
                    </a:p>
                    <a:p>
                      <a:pPr marL="0" marR="0" lvl="0" indent="0" algn="l" defTabSz="914400" rtl="0" eaLnBrk="1" fontAlgn="auto" latinLnBrk="0" hangingPunct="1">
                        <a:lnSpc>
                          <a:spcPct val="115000"/>
                        </a:lnSpc>
                        <a:spcBef>
                          <a:spcPts val="0"/>
                        </a:spcBef>
                        <a:spcAft>
                          <a:spcPts val="0"/>
                        </a:spcAft>
                        <a:buClrTx/>
                        <a:buSzTx/>
                        <a:buFontTx/>
                        <a:buNone/>
                        <a:tabLst/>
                        <a:defRPr/>
                      </a:pPr>
                      <a:r>
                        <a:rPr lang="x-es-XL" sz="1800" b="1" i="0" u="none" kern="1200" baseline="0">
                          <a:solidFill>
                            <a:schemeClr val="tx1"/>
                          </a:solidFill>
                          <a:latin typeface="+mn-lt"/>
                          <a:ea typeface="Calibri"/>
                          <a:cs typeface="Times New Roman"/>
                        </a:rPr>
                        <a:t>(&lt; 1/10 000)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x-es-XL" sz="1600" b="0" i="0" u="none" baseline="0">
                          <a:latin typeface="Calibri"/>
                          <a:ea typeface="Calibri"/>
                          <a:cs typeface="Times New Roman"/>
                        </a:rPr>
                        <a:t>miocarditis</a:t>
                      </a:r>
                      <a:endParaRPr lang="x-es-XL"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101744872"/>
                  </a:ext>
                </a:extLst>
              </a:tr>
              <a:tr h="103674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x-es-XL" sz="1800" b="1" i="0" u="none" baseline="0">
                          <a:solidFill>
                            <a:schemeClr val="tx1"/>
                          </a:solidFill>
                          <a:latin typeface="+mn-lt"/>
                          <a:ea typeface="Arial"/>
                          <a:cs typeface="Times New Roman"/>
                        </a:rPr>
                        <a:t>Desconocidos</a:t>
                      </a:r>
                    </a:p>
                    <a:p>
                      <a:pPr marL="0" marR="0" lvl="0" indent="0" algn="l" defTabSz="914400" rtl="0" eaLnBrk="1" fontAlgn="auto" latinLnBrk="0" hangingPunct="1">
                        <a:lnSpc>
                          <a:spcPct val="115000"/>
                        </a:lnSpc>
                        <a:spcBef>
                          <a:spcPts val="0"/>
                        </a:spcBef>
                        <a:spcAft>
                          <a:spcPts val="0"/>
                        </a:spcAft>
                        <a:buClrTx/>
                        <a:buSzTx/>
                        <a:buFontTx/>
                        <a:buNone/>
                        <a:tabLst/>
                        <a:defRPr/>
                      </a:pPr>
                      <a:r>
                        <a:rPr lang="x-es-XL" sz="1600" b="0" i="0" u="none" baseline="0">
                          <a:solidFill>
                            <a:schemeClr val="tx1"/>
                          </a:solidFill>
                          <a:latin typeface="+mn-lt"/>
                          <a:ea typeface="Arial"/>
                          <a:cs typeface="Times New Roman"/>
                        </a:rPr>
                        <a:t>(no puede estimarse a partir de los datos disponibles)</a:t>
                      </a:r>
                      <a:endParaRPr lang="x-es-XL" sz="1600" b="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x-es-XL" sz="1600" b="0" i="0" u="none" baseline="0">
                          <a:solidFill>
                            <a:srgbClr val="000000"/>
                          </a:solidFill>
                          <a:latin typeface="+mn-lt"/>
                          <a:ea typeface="Arial"/>
                          <a:cs typeface="Times New Roman"/>
                        </a:rPr>
                        <a:t>anafilaxia, hipersensibilidad</a:t>
                      </a:r>
                      <a:endParaRPr lang="x-es-XL" sz="1600" dirty="0">
                        <a:latin typeface="Calibri"/>
                        <a:ea typeface="Calibri"/>
                        <a:cs typeface="Times New Roman"/>
                      </a:endParaRPr>
                    </a:p>
                    <a:p>
                      <a:pPr algn="l" rtl="0">
                        <a:lnSpc>
                          <a:spcPct val="115000"/>
                        </a:lnSpc>
                        <a:spcAft>
                          <a:spcPts val="0"/>
                        </a:spcAft>
                      </a:pPr>
                      <a:endParaRPr lang="x-es-XL"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40993019"/>
                  </a:ext>
                </a:extLst>
              </a:tr>
            </a:tbl>
          </a:graphicData>
        </a:graphic>
      </p:graphicFrame>
      <p:sp>
        <p:nvSpPr>
          <p:cNvPr id="4" name="TextBox 3"/>
          <p:cNvSpPr txBox="1"/>
          <p:nvPr/>
        </p:nvSpPr>
        <p:spPr>
          <a:xfrm>
            <a:off x="543338" y="5826868"/>
            <a:ext cx="11078818" cy="914400"/>
          </a:xfrm>
          <a:prstGeom prst="rect">
            <a:avLst/>
          </a:prstGeom>
          <a:ln w="6350">
            <a:noFill/>
            <a:miter lim="800000"/>
          </a:ln>
        </p:spPr>
        <p:txBody>
          <a:bodyPr vert="horz" wrap="none" lIns="0" tIns="0" rIns="0" bIns="0" rtlCol="0">
            <a:noAutofit/>
          </a:bodyPr>
          <a:lstStyle/>
          <a:p>
            <a:pPr algn="l" rtl="0">
              <a:spcBef>
                <a:spcPts val="300"/>
              </a:spcBef>
              <a:spcAft>
                <a:spcPts val="300"/>
              </a:spcAft>
              <a:buNone/>
            </a:pPr>
            <a:r>
              <a:rPr lang="x-es-XL" sz="1600" b="1" i="0" u="none" baseline="0" dirty="0"/>
              <a:t>Coadministración de vacunas</a:t>
            </a:r>
          </a:p>
          <a:p>
            <a:pPr algn="l" rtl="0">
              <a:spcBef>
                <a:spcPts val="300"/>
              </a:spcBef>
              <a:spcAft>
                <a:spcPts val="300"/>
              </a:spcAft>
            </a:pPr>
            <a:r>
              <a:rPr lang="x-es-XL" sz="1600" b="0" i="0" u="none" baseline="0" dirty="0">
                <a:solidFill>
                  <a:srgbClr val="000000"/>
                </a:solidFill>
                <a:ea typeface="Arial"/>
                <a:cs typeface="Times New Roman"/>
              </a:rPr>
              <a:t>Se debe mantener un intervalo mínimo de 14 días entre la administración de esta vacuna y cualquier otra</a:t>
            </a:r>
            <a:endParaRPr lang="ro-RO" sz="1600" b="0" i="0" u="none" baseline="0" dirty="0">
              <a:solidFill>
                <a:srgbClr val="000000"/>
              </a:solidFill>
              <a:ea typeface="Arial"/>
              <a:cs typeface="Times New Roman"/>
            </a:endParaRPr>
          </a:p>
          <a:p>
            <a:pPr algn="l" rtl="0">
              <a:spcBef>
                <a:spcPts val="300"/>
              </a:spcBef>
              <a:spcAft>
                <a:spcPts val="300"/>
              </a:spcAft>
            </a:pPr>
            <a:r>
              <a:rPr lang="x-es-XL" sz="1600" b="0" i="0" u="none" baseline="0" dirty="0">
                <a:solidFill>
                  <a:srgbClr val="000000"/>
                </a:solidFill>
                <a:ea typeface="Arial"/>
                <a:cs typeface="Times New Roman"/>
              </a:rPr>
              <a:t>(contra otras enfermedades).</a:t>
            </a:r>
            <a:endParaRPr lang="x-es-XL" sz="1600" dirty="0">
              <a:ea typeface="Calibri"/>
              <a:cs typeface="Times New Roman"/>
            </a:endParaRPr>
          </a:p>
          <a:p>
            <a:pPr algn="l" rtl="0">
              <a:spcBef>
                <a:spcPts val="300"/>
              </a:spcBef>
              <a:spcAft>
                <a:spcPts val="300"/>
              </a:spcAft>
              <a:buNone/>
            </a:pPr>
            <a:endParaRPr lang="x-es-XL"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EED316-0174-45C7-BE83-62F1EC61E3D4}"/>
              </a:ext>
            </a:extLst>
          </p:cNvPr>
          <p:cNvPicPr>
            <a:picLocks noChangeAspect="1"/>
          </p:cNvPicPr>
          <p:nvPr/>
        </p:nvPicPr>
        <p:blipFill>
          <a:blip r:embed="rId4"/>
          <a:stretch>
            <a:fillRect/>
          </a:stretch>
        </p:blipFill>
        <p:spPr>
          <a:xfrm>
            <a:off x="0" y="808287"/>
            <a:ext cx="12192000" cy="3786577"/>
          </a:xfrm>
          <a:prstGeom prst="rect">
            <a:avLst/>
          </a:prstGeom>
        </p:spPr>
      </p:pic>
      <p:sp>
        <p:nvSpPr>
          <p:cNvPr id="3" name="Rectangle 2">
            <a:extLst>
              <a:ext uri="{FF2B5EF4-FFF2-40B4-BE49-F238E27FC236}">
                <a16:creationId xmlns:a16="http://schemas.microsoft.com/office/drawing/2014/main" id="{A250BC03-C840-4106-BD31-E8B0FC76610A}"/>
              </a:ext>
            </a:extLst>
          </p:cNvPr>
          <p:cNvSpPr/>
          <p:nvPr/>
        </p:nvSpPr>
        <p:spPr>
          <a:xfrm>
            <a:off x="8555573" y="4438701"/>
            <a:ext cx="2342870" cy="923330"/>
          </a:xfrm>
          <a:prstGeom prst="rect">
            <a:avLst/>
          </a:prstGeom>
        </p:spPr>
        <p:txBody>
          <a:bodyPr vert="horz" wrap="square" lIns="0" tIns="0" rIns="0" bIns="0" rtlCol="0" anchor="ctr" anchorCtr="0">
            <a:spAutoFit/>
          </a:bodyPr>
          <a:lstStyle/>
          <a:p>
            <a:pPr algn="ctr" rtl="0">
              <a:spcBef>
                <a:spcPts val="300"/>
              </a:spcBef>
              <a:spcAft>
                <a:spcPts val="300"/>
              </a:spcAft>
              <a:buClr>
                <a:schemeClr val="tx1"/>
              </a:buClr>
              <a:buSzPct val="100000"/>
              <a:buFont typeface="Segoe UI" panose="020B0502040204020203" pitchFamily="34" charset="0"/>
              <a:buChar char="​"/>
            </a:pPr>
            <a:r>
              <a:rPr lang="x-es-XL" sz="2000" b="1" i="0" u="none" baseline="0" dirty="0">
                <a:latin typeface="Arial" panose="020B0604020202020204" pitchFamily="34" charset="0"/>
                <a:cs typeface="Arial" panose="020B0604020202020204" pitchFamily="34" charset="0"/>
              </a:rPr>
              <a:t>Ciclo de</a:t>
            </a:r>
            <a:br>
              <a:rPr lang="x-es-XL" sz="2000" b="1" dirty="0">
                <a:latin typeface="Arial" panose="020B0604020202020204" pitchFamily="34" charset="0"/>
                <a:cs typeface="Arial" panose="020B0604020202020204" pitchFamily="34" charset="0"/>
              </a:rPr>
            </a:br>
            <a:r>
              <a:rPr lang="x-es-XL" sz="2000" b="1" i="0" u="none" baseline="0" dirty="0">
                <a:latin typeface="Arial" panose="020B0604020202020204" pitchFamily="34" charset="0"/>
                <a:cs typeface="Arial" panose="020B0604020202020204" pitchFamily="34" charset="0"/>
              </a:rPr>
              <a:t>vigilancia</a:t>
            </a:r>
            <a:br>
              <a:rPr lang="x-es-XL" sz="2000" b="1" dirty="0">
                <a:latin typeface="Arial" panose="020B0604020202020204" pitchFamily="34" charset="0"/>
                <a:cs typeface="Arial" panose="020B0604020202020204" pitchFamily="34" charset="0"/>
              </a:rPr>
            </a:br>
            <a:r>
              <a:rPr lang="x-es-XL" sz="2000" b="1" i="0" u="none" baseline="0" dirty="0">
                <a:latin typeface="Arial" panose="020B0604020202020204" pitchFamily="34" charset="0"/>
                <a:cs typeface="Arial" panose="020B0604020202020204" pitchFamily="34" charset="0"/>
              </a:rPr>
              <a:t>de EAPI</a:t>
            </a:r>
          </a:p>
        </p:txBody>
      </p:sp>
      <p:sp>
        <p:nvSpPr>
          <p:cNvPr id="4" name="TextBox 3">
            <a:extLst>
              <a:ext uri="{FF2B5EF4-FFF2-40B4-BE49-F238E27FC236}">
                <a16:creationId xmlns:a16="http://schemas.microsoft.com/office/drawing/2014/main" id="{44CAFB88-A64F-481F-BA43-70FCB965B170}"/>
              </a:ext>
            </a:extLst>
          </p:cNvPr>
          <p:cNvSpPr txBox="1"/>
          <p:nvPr/>
        </p:nvSpPr>
        <p:spPr>
          <a:xfrm>
            <a:off x="389558" y="4778341"/>
            <a:ext cx="7537574" cy="1622734"/>
          </a:xfrm>
          <a:prstGeom prst="rect">
            <a:avLst/>
          </a:prstGeom>
          <a:solidFill>
            <a:srgbClr val="E6E6E6"/>
          </a:solidFill>
          <a:ln>
            <a:noFill/>
          </a:ln>
        </p:spPr>
        <p:txBody>
          <a:bodyPr wrap="square" lIns="72000" tIns="72000" rIns="72000" bIns="72000" rtlCol="0">
            <a:spAutoFit/>
          </a:bodyPr>
          <a:lstStyle/>
          <a:p>
            <a:pPr algn="l" rtl="0"/>
            <a:r>
              <a:rPr lang="x-es-XL" sz="1600" b="1" i="0" u="none" baseline="0">
                <a:solidFill>
                  <a:srgbClr val="FF0000"/>
                </a:solidFill>
              </a:rPr>
              <a:t>Importante: </a:t>
            </a:r>
            <a:r>
              <a:rPr lang="x-es-XL" sz="1600" b="0" i="0" u="none" baseline="0"/>
              <a:t>Para obtener más información, consulte: </a:t>
            </a:r>
          </a:p>
          <a:p>
            <a:pPr marL="285750" indent="-285750" algn="l" rtl="0">
              <a:buClr>
                <a:schemeClr val="tx1"/>
              </a:buClr>
              <a:buSzPct val="110000"/>
              <a:buFont typeface="Wingdings" panose="05000000000000000000" pitchFamily="2" charset="2"/>
              <a:buChar char=""/>
            </a:pPr>
            <a:r>
              <a:rPr lang="x-es-XL" sz="1600" b="0" i="0" u="none" baseline="0">
                <a:hlinkClick r:id="rId5"/>
              </a:rPr>
              <a:t>Capacitación en inmunización contra la COVID-19 para trabajadores de la salud </a:t>
            </a:r>
            <a:r>
              <a:rPr lang="x-es-XL" sz="1600" b="0" i="0" u="none" baseline="0"/>
              <a:t> Módulo 4 - Monitoreo de EAPI para la inmunización contra la COVID-19 </a:t>
            </a:r>
          </a:p>
          <a:p>
            <a:pPr marL="285750" indent="-285750" algn="l" rtl="0">
              <a:buClr>
                <a:schemeClr val="tx1"/>
              </a:buClr>
              <a:buSzPct val="110000"/>
              <a:buFont typeface="Wingdings" panose="05000000000000000000" pitchFamily="2" charset="2"/>
              <a:buChar char=""/>
            </a:pPr>
            <a:r>
              <a:rPr lang="x-es-XL" sz="1600" b="0" i="0" u="none" baseline="0"/>
              <a:t>Manual de vigilancia de seguridad de las vacunas contra la COVID-19: </a:t>
            </a:r>
            <a:br>
              <a:rPr lang="x-es-XL" sz="1600"/>
            </a:br>
            <a:r>
              <a:rPr lang="x-es-XL" sz="1600" b="0" i="0" u="none" baseline="0">
                <a:hlinkClick r:id="rId6"/>
              </a:rPr>
              <a:t>https://apps.who.int/iris/bitstream/handle/10665/338400/9789240018280-eng.pdf?sequence=1&amp;isAllowed=y</a:t>
            </a:r>
            <a:endParaRPr lang="x-es-XL" sz="1600" dirty="0"/>
          </a:p>
        </p:txBody>
      </p:sp>
      <p:sp>
        <p:nvSpPr>
          <p:cNvPr id="24" name="Title 23">
            <a:extLst>
              <a:ext uri="{FF2B5EF4-FFF2-40B4-BE49-F238E27FC236}">
                <a16:creationId xmlns:a16="http://schemas.microsoft.com/office/drawing/2014/main" id="{3F17425F-5EFB-4B14-832B-3C639526D79D}"/>
              </a:ext>
            </a:extLst>
          </p:cNvPr>
          <p:cNvSpPr>
            <a:spLocks noGrp="1"/>
          </p:cNvSpPr>
          <p:nvPr>
            <p:ph type="title"/>
          </p:nvPr>
        </p:nvSpPr>
        <p:spPr/>
        <p:txBody>
          <a:bodyPr/>
          <a:lstStyle/>
          <a:p>
            <a:pPr algn="l" rtl="0"/>
            <a:r>
              <a:rPr lang="x-es-XL" sz="2400" b="1" i="0" u="none" baseline="0"/>
              <a:t>Seguridad de las vacunas</a:t>
            </a:r>
          </a:p>
        </p:txBody>
      </p:sp>
      <p:sp>
        <p:nvSpPr>
          <p:cNvPr id="25" name="Subtitle 24">
            <a:extLst>
              <a:ext uri="{FF2B5EF4-FFF2-40B4-BE49-F238E27FC236}">
                <a16:creationId xmlns:a16="http://schemas.microsoft.com/office/drawing/2014/main" id="{DA8753B0-3366-4F00-9CE3-DB803E587213}"/>
              </a:ext>
            </a:extLst>
          </p:cNvPr>
          <p:cNvSpPr>
            <a:spLocks noGrp="1"/>
          </p:cNvSpPr>
          <p:nvPr>
            <p:ph type="subTitle" idx="1"/>
          </p:nvPr>
        </p:nvSpPr>
        <p:spPr>
          <a:xfrm>
            <a:off x="547688" y="636689"/>
            <a:ext cx="11082528" cy="276999"/>
          </a:xfrm>
        </p:spPr>
        <p:txBody>
          <a:bodyPr/>
          <a:lstStyle/>
          <a:p>
            <a:pPr algn="l" rtl="0"/>
            <a:r>
              <a:rPr lang="x-es-XL" sz="1600" b="0" i="0" u="none" baseline="0"/>
              <a:t>Prevenir, identificar, reportar y manejar eventos EAPI</a:t>
            </a:r>
          </a:p>
          <a:p>
            <a:endParaRPr lang="x-es-XL" sz="1600" dirty="0"/>
          </a:p>
          <a:p>
            <a:endParaRPr lang="x-es-XL" sz="1600" dirty="0"/>
          </a:p>
        </p:txBody>
      </p:sp>
      <p:grpSp>
        <p:nvGrpSpPr>
          <p:cNvPr id="28" name="Group 27">
            <a:extLst>
              <a:ext uri="{FF2B5EF4-FFF2-40B4-BE49-F238E27FC236}">
                <a16:creationId xmlns:a16="http://schemas.microsoft.com/office/drawing/2014/main" id="{99EBA012-407C-48F9-B2CB-9C6795130D90}"/>
              </a:ext>
            </a:extLst>
          </p:cNvPr>
          <p:cNvGrpSpPr/>
          <p:nvPr/>
        </p:nvGrpSpPr>
        <p:grpSpPr>
          <a:xfrm>
            <a:off x="11541436" y="6348749"/>
            <a:ext cx="417306" cy="417306"/>
            <a:chOff x="11541436" y="6348749"/>
            <a:chExt cx="417306" cy="417306"/>
          </a:xfrm>
        </p:grpSpPr>
        <p:sp>
          <p:nvSpPr>
            <p:cNvPr id="29" name="Oval 28">
              <a:extLst>
                <a:ext uri="{FF2B5EF4-FFF2-40B4-BE49-F238E27FC236}">
                  <a16:creationId xmlns:a16="http://schemas.microsoft.com/office/drawing/2014/main" id="{39AFE470-032A-4602-8DFE-C5FE78A1A1FB}"/>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x-es-XL" b="0" i="0" dirty="0">
                <a:latin typeface="Arial" panose="020B0604020202020204" pitchFamily="34" charset="0"/>
                <a:cs typeface="Arial" panose="020B0604020202020204" pitchFamily="34" charset="0"/>
                <a:sym typeface="Arial" panose="020B0604020202020204" pitchFamily="34" charset="0"/>
              </a:endParaRPr>
            </a:p>
          </p:txBody>
        </p:sp>
        <p:sp>
          <p:nvSpPr>
            <p:cNvPr id="30" name="Slide Number">
              <a:extLst>
                <a:ext uri="{FF2B5EF4-FFF2-40B4-BE49-F238E27FC236}">
                  <a16:creationId xmlns:a16="http://schemas.microsoft.com/office/drawing/2014/main" id="{38B053F5-350E-440E-B79A-1F505BBCDF4C}"/>
                </a:ext>
              </a:extLst>
            </p:cNvPr>
            <p:cNvSpPr>
              <a:spLocks noChangeArrowheads="1"/>
            </p:cNvSpPr>
            <p:nvPr>
              <p:custDataLst>
                <p:tags r:id="rId1"/>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sz="9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18</a:t>
              </a:fld>
              <a:endParaRPr lang="x-es-XL"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3" name="Group 12">
            <a:extLst>
              <a:ext uri="{FF2B5EF4-FFF2-40B4-BE49-F238E27FC236}">
                <a16:creationId xmlns:a16="http://schemas.microsoft.com/office/drawing/2014/main" id="{09F33DBE-7AA6-4A8C-A5AD-BB5E41617433}"/>
              </a:ext>
            </a:extLst>
          </p:cNvPr>
          <p:cNvGrpSpPr/>
          <p:nvPr/>
        </p:nvGrpSpPr>
        <p:grpSpPr>
          <a:xfrm>
            <a:off x="8014554" y="3227622"/>
            <a:ext cx="3822957" cy="3260531"/>
            <a:chOff x="8014554" y="3227622"/>
            <a:chExt cx="3822957" cy="3260531"/>
          </a:xfrm>
        </p:grpSpPr>
        <p:pic>
          <p:nvPicPr>
            <p:cNvPr id="14" name="Picture 2">
              <a:extLst>
                <a:ext uri="{FF2B5EF4-FFF2-40B4-BE49-F238E27FC236}">
                  <a16:creationId xmlns:a16="http://schemas.microsoft.com/office/drawing/2014/main" id="{FF4BF781-0A4B-445B-98CA-208236E9DC3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39721" y="3227622"/>
              <a:ext cx="3710368" cy="317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a:extLst>
                <a:ext uri="{FF2B5EF4-FFF2-40B4-BE49-F238E27FC236}">
                  <a16:creationId xmlns:a16="http://schemas.microsoft.com/office/drawing/2014/main" id="{4CE326F3-E17C-435C-94E0-B3A8C3549A3B}"/>
                </a:ext>
              </a:extLst>
            </p:cNvPr>
            <p:cNvSpPr/>
            <p:nvPr/>
          </p:nvSpPr>
          <p:spPr>
            <a:xfrm>
              <a:off x="8555573" y="4438701"/>
              <a:ext cx="2342870" cy="923330"/>
            </a:xfrm>
            <a:prstGeom prst="rect">
              <a:avLst/>
            </a:prstGeom>
          </p:spPr>
          <p:txBody>
            <a:bodyPr vert="horz" wrap="square" lIns="0" tIns="0" rIns="0" bIns="0" rtlCol="0" anchor="ctr" anchorCtr="0">
              <a:spAutoFit/>
            </a:bodyPr>
            <a:lstStyle/>
            <a:p>
              <a:pPr algn="ctr" rtl="0">
                <a:spcBef>
                  <a:spcPts val="300"/>
                </a:spcBef>
                <a:spcAft>
                  <a:spcPts val="300"/>
                </a:spcAft>
                <a:buClr>
                  <a:schemeClr val="tx1"/>
                </a:buClr>
                <a:buSzPct val="100000"/>
                <a:buFont typeface="Segoe UI" panose="020B0502040204020203" pitchFamily="34" charset="0"/>
                <a:buChar char="​"/>
              </a:pPr>
              <a:r>
                <a:rPr lang="x-es-XL" sz="2000" b="1" i="0" u="none" baseline="0" dirty="0">
                  <a:latin typeface="Arial" panose="020B0604020202020204" pitchFamily="34" charset="0"/>
                  <a:cs typeface="Arial" panose="020B0604020202020204" pitchFamily="34" charset="0"/>
                </a:rPr>
                <a:t>Ciclo de</a:t>
              </a:r>
              <a:br>
                <a:rPr lang="x-es-XL" sz="2000" b="1" dirty="0">
                  <a:latin typeface="Arial" panose="020B0604020202020204" pitchFamily="34" charset="0"/>
                  <a:cs typeface="Arial" panose="020B0604020202020204" pitchFamily="34" charset="0"/>
                </a:rPr>
              </a:br>
              <a:r>
                <a:rPr lang="x-es-XL" sz="2000" b="1" i="0" u="none" baseline="0" dirty="0">
                  <a:latin typeface="Arial" panose="020B0604020202020204" pitchFamily="34" charset="0"/>
                  <a:cs typeface="Arial" panose="020B0604020202020204" pitchFamily="34" charset="0"/>
                </a:rPr>
                <a:t>vigilancia</a:t>
              </a:r>
              <a:br>
                <a:rPr lang="x-es-XL" sz="2000" b="1" dirty="0">
                  <a:latin typeface="Arial" panose="020B0604020202020204" pitchFamily="34" charset="0"/>
                  <a:cs typeface="Arial" panose="020B0604020202020204" pitchFamily="34" charset="0"/>
                </a:rPr>
              </a:br>
              <a:r>
                <a:rPr lang="x-es-XL" sz="2000" b="1" i="0" u="none" baseline="0" dirty="0">
                  <a:latin typeface="Arial" panose="020B0604020202020204" pitchFamily="34" charset="0"/>
                  <a:cs typeface="Arial" panose="020B0604020202020204" pitchFamily="34" charset="0"/>
                </a:rPr>
                <a:t>de EAPI</a:t>
              </a:r>
            </a:p>
          </p:txBody>
        </p:sp>
        <p:sp>
          <p:nvSpPr>
            <p:cNvPr id="16" name="TextBox 15">
              <a:extLst>
                <a:ext uri="{FF2B5EF4-FFF2-40B4-BE49-F238E27FC236}">
                  <a16:creationId xmlns:a16="http://schemas.microsoft.com/office/drawing/2014/main" id="{EA8E2576-4EF7-4785-AD54-013372F1AE0F}"/>
                </a:ext>
              </a:extLst>
            </p:cNvPr>
            <p:cNvSpPr txBox="1"/>
            <p:nvPr/>
          </p:nvSpPr>
          <p:spPr>
            <a:xfrm>
              <a:off x="10209402" y="3271706"/>
              <a:ext cx="689041" cy="360727"/>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GB" sz="1600" dirty="0"/>
            </a:p>
          </p:txBody>
        </p:sp>
        <p:sp>
          <p:nvSpPr>
            <p:cNvPr id="18" name="TextBox 17">
              <a:extLst>
                <a:ext uri="{FF2B5EF4-FFF2-40B4-BE49-F238E27FC236}">
                  <a16:creationId xmlns:a16="http://schemas.microsoft.com/office/drawing/2014/main" id="{F177B875-617C-45A4-B566-D12CFB4FB361}"/>
                </a:ext>
              </a:extLst>
            </p:cNvPr>
            <p:cNvSpPr txBox="1"/>
            <p:nvPr/>
          </p:nvSpPr>
          <p:spPr>
            <a:xfrm>
              <a:off x="10209402" y="3288949"/>
              <a:ext cx="947956" cy="343484"/>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en-GB" sz="1050" b="1" dirty="0" err="1">
                  <a:latin typeface="Calibri" panose="020F0502020204030204" pitchFamily="34" charset="0"/>
                  <a:cs typeface="Calibri" panose="020F0502020204030204" pitchFamily="34" charset="0"/>
                </a:rPr>
                <a:t>Detección</a:t>
              </a:r>
              <a:r>
                <a:rPr lang="en-GB" sz="1050" b="1" dirty="0">
                  <a:latin typeface="Calibri" panose="020F0502020204030204" pitchFamily="34" charset="0"/>
                  <a:cs typeface="Calibri" panose="020F0502020204030204" pitchFamily="34" charset="0"/>
                </a:rPr>
                <a:t> de ESAVI</a:t>
              </a:r>
            </a:p>
          </p:txBody>
        </p:sp>
        <p:sp>
          <p:nvSpPr>
            <p:cNvPr id="19" name="TextBox 18">
              <a:extLst>
                <a:ext uri="{FF2B5EF4-FFF2-40B4-BE49-F238E27FC236}">
                  <a16:creationId xmlns:a16="http://schemas.microsoft.com/office/drawing/2014/main" id="{EAC15D6E-CB19-4146-8BFD-F8F68C2FF142}"/>
                </a:ext>
              </a:extLst>
            </p:cNvPr>
            <p:cNvSpPr txBox="1"/>
            <p:nvPr/>
          </p:nvSpPr>
          <p:spPr>
            <a:xfrm>
              <a:off x="10985865" y="4382532"/>
              <a:ext cx="851646" cy="343484"/>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es-ES" sz="1050" b="1" dirty="0">
                  <a:effectLst/>
                  <a:latin typeface="Calibri" panose="020F0502020204030204" pitchFamily="34" charset="0"/>
                  <a:ea typeface="Calibri" panose="020F0502020204030204" pitchFamily="34" charset="0"/>
                </a:rPr>
                <a:t>Notificación</a:t>
              </a:r>
              <a:endParaRPr lang="en-GB" sz="1000" b="1" dirty="0"/>
            </a:p>
          </p:txBody>
        </p:sp>
        <p:sp>
          <p:nvSpPr>
            <p:cNvPr id="20" name="TextBox 19">
              <a:extLst>
                <a:ext uri="{FF2B5EF4-FFF2-40B4-BE49-F238E27FC236}">
                  <a16:creationId xmlns:a16="http://schemas.microsoft.com/office/drawing/2014/main" id="{64B2EB06-B411-4E49-8A0C-A1111FB55BA2}"/>
                </a:ext>
              </a:extLst>
            </p:cNvPr>
            <p:cNvSpPr txBox="1"/>
            <p:nvPr/>
          </p:nvSpPr>
          <p:spPr>
            <a:xfrm>
              <a:off x="10727091" y="5644683"/>
              <a:ext cx="725648" cy="260309"/>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es-ES" sz="1050" b="1" dirty="0">
                  <a:effectLst/>
                  <a:latin typeface="Calibri" panose="020F0502020204030204" pitchFamily="34" charset="0"/>
                  <a:ea typeface="Calibri" panose="020F0502020204030204" pitchFamily="34" charset="0"/>
                </a:rPr>
                <a:t>Informe</a:t>
              </a:r>
              <a:endParaRPr lang="en-GB" sz="1000" b="1" dirty="0"/>
            </a:p>
          </p:txBody>
        </p:sp>
        <p:sp>
          <p:nvSpPr>
            <p:cNvPr id="21" name="TextBox 20">
              <a:extLst>
                <a:ext uri="{FF2B5EF4-FFF2-40B4-BE49-F238E27FC236}">
                  <a16:creationId xmlns:a16="http://schemas.microsoft.com/office/drawing/2014/main" id="{453C2DB1-9DC4-420A-8EB9-D3A136F1D132}"/>
                </a:ext>
              </a:extLst>
            </p:cNvPr>
            <p:cNvSpPr txBox="1"/>
            <p:nvPr/>
          </p:nvSpPr>
          <p:spPr>
            <a:xfrm>
              <a:off x="9504727" y="6149130"/>
              <a:ext cx="750578" cy="339023"/>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es-ES" sz="1050" b="1" dirty="0">
                  <a:effectLst/>
                  <a:latin typeface="Calibri" panose="020F0502020204030204" pitchFamily="34" charset="0"/>
                  <a:ea typeface="Calibri" panose="020F0502020204030204" pitchFamily="34" charset="0"/>
                </a:rPr>
                <a:t>Investigación</a:t>
              </a:r>
              <a:endParaRPr lang="en-GB" sz="1000" b="1" dirty="0"/>
            </a:p>
          </p:txBody>
        </p:sp>
        <p:sp>
          <p:nvSpPr>
            <p:cNvPr id="22" name="TextBox 21">
              <a:extLst>
                <a:ext uri="{FF2B5EF4-FFF2-40B4-BE49-F238E27FC236}">
                  <a16:creationId xmlns:a16="http://schemas.microsoft.com/office/drawing/2014/main" id="{A133046C-FDD6-4683-B542-CAAE87D66B3A}"/>
                </a:ext>
              </a:extLst>
            </p:cNvPr>
            <p:cNvSpPr txBox="1"/>
            <p:nvPr/>
          </p:nvSpPr>
          <p:spPr>
            <a:xfrm>
              <a:off x="8456103" y="5605196"/>
              <a:ext cx="725648" cy="340169"/>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es-ES" sz="1050" b="1" dirty="0">
                  <a:effectLst/>
                  <a:latin typeface="Calibri" panose="020F0502020204030204" pitchFamily="34" charset="0"/>
                  <a:ea typeface="Calibri" panose="020F0502020204030204" pitchFamily="34" charset="0"/>
                </a:rPr>
                <a:t>Análisis</a:t>
              </a:r>
              <a:endParaRPr lang="en-GB" sz="1000" b="1" dirty="0"/>
            </a:p>
          </p:txBody>
        </p:sp>
        <p:sp>
          <p:nvSpPr>
            <p:cNvPr id="26" name="TextBox 25">
              <a:extLst>
                <a:ext uri="{FF2B5EF4-FFF2-40B4-BE49-F238E27FC236}">
                  <a16:creationId xmlns:a16="http://schemas.microsoft.com/office/drawing/2014/main" id="{C387A9BF-5568-4F9D-A439-AD45742067EF}"/>
                </a:ext>
              </a:extLst>
            </p:cNvPr>
            <p:cNvSpPr txBox="1"/>
            <p:nvPr/>
          </p:nvSpPr>
          <p:spPr>
            <a:xfrm>
              <a:off x="8014554" y="4347410"/>
              <a:ext cx="851646" cy="464409"/>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es-ES" sz="1050" b="1" dirty="0">
                  <a:effectLst/>
                  <a:latin typeface="Calibri" panose="020F0502020204030204" pitchFamily="34" charset="0"/>
                  <a:ea typeface="Calibri" panose="020F0502020204030204" pitchFamily="34" charset="0"/>
                </a:rPr>
                <a:t>Evaluación de causalidad</a:t>
              </a:r>
              <a:endParaRPr lang="en-GB" sz="1000" b="1" dirty="0"/>
            </a:p>
          </p:txBody>
        </p:sp>
      </p:grpSp>
    </p:spTree>
    <p:extLst>
      <p:ext uri="{BB962C8B-B14F-4D97-AF65-F5344CB8AC3E}">
        <p14:creationId xmlns:p14="http://schemas.microsoft.com/office/powerpoint/2010/main" val="273101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061615" y="2085339"/>
            <a:ext cx="6966994" cy="984885"/>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x-es-XL"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479425" indent="-479425" algn="l" rtl="0"/>
            <a:r>
              <a:rPr lang="x-es-XL" sz="3200" b="1" i="0" u="none" baseline="0"/>
              <a:t>3.</a:t>
            </a:r>
            <a:r>
              <a:rPr lang="x-es-XL" sz="3200" b="0" i="0" u="none" baseline="0"/>
              <a:t>	</a:t>
            </a:r>
            <a:r>
              <a:rPr lang="x-es-XL" sz="3200" b="1" i="0" u="none" baseline="0"/>
              <a:t>Administración de la vacuna contra la COVID-19 de Pfizer–BioNTech</a:t>
            </a:r>
          </a:p>
        </p:txBody>
      </p:sp>
    </p:spTree>
    <p:extLst>
      <p:ext uri="{BB962C8B-B14F-4D97-AF65-F5344CB8AC3E}">
        <p14:creationId xmlns:p14="http://schemas.microsoft.com/office/powerpoint/2010/main" val="352679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888B55-2D32-4BB8-85F6-B1FA0E4DA389}"/>
              </a:ext>
            </a:extLst>
          </p:cNvPr>
          <p:cNvSpPr/>
          <p:nvPr/>
        </p:nvSpPr>
        <p:spPr>
          <a:xfrm>
            <a:off x="37745"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grpSp>
        <p:nvGrpSpPr>
          <p:cNvPr id="5" name="Group 4">
            <a:extLst>
              <a:ext uri="{FF2B5EF4-FFF2-40B4-BE49-F238E27FC236}">
                <a16:creationId xmlns:a16="http://schemas.microsoft.com/office/drawing/2014/main" id="{B406417F-A0D5-4865-A14D-37389251229A}"/>
              </a:ext>
            </a:extLst>
          </p:cNvPr>
          <p:cNvGrpSpPr/>
          <p:nvPr/>
        </p:nvGrpSpPr>
        <p:grpSpPr>
          <a:xfrm>
            <a:off x="3962311" y="1701951"/>
            <a:ext cx="7672477" cy="3600255"/>
            <a:chOff x="3962311" y="797486"/>
            <a:chExt cx="7672477" cy="4222730"/>
          </a:xfrm>
        </p:grpSpPr>
        <p:sp>
          <p:nvSpPr>
            <p:cNvPr id="11" name="TextBox 10">
              <a:extLst>
                <a:ext uri="{FF2B5EF4-FFF2-40B4-BE49-F238E27FC236}">
                  <a16:creationId xmlns:a16="http://schemas.microsoft.com/office/drawing/2014/main" id="{C6A33163-2091-4140-A954-6C24B3AAF402}"/>
                </a:ext>
              </a:extLst>
            </p:cNvPr>
            <p:cNvSpPr txBox="1">
              <a:spLocks/>
            </p:cNvSpPr>
            <p:nvPr/>
          </p:nvSpPr>
          <p:spPr>
            <a:xfrm>
              <a:off x="3965848" y="1086279"/>
              <a:ext cx="5825851" cy="28879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b="1" i="0" u="none" baseline="0">
                  <a:solidFill>
                    <a:schemeClr val="accent1"/>
                  </a:solidFill>
                </a:rPr>
                <a:t>Sección</a:t>
              </a:r>
            </a:p>
          </p:txBody>
        </p:sp>
        <p:sp>
          <p:nvSpPr>
            <p:cNvPr id="12" name="TextBox 11">
              <a:extLst>
                <a:ext uri="{FF2B5EF4-FFF2-40B4-BE49-F238E27FC236}">
                  <a16:creationId xmlns:a16="http://schemas.microsoft.com/office/drawing/2014/main" id="{1FFB40D7-DE90-40CB-9609-D845E237C0AC}"/>
                </a:ext>
              </a:extLst>
            </p:cNvPr>
            <p:cNvSpPr txBox="1">
              <a:spLocks/>
            </p:cNvSpPr>
            <p:nvPr/>
          </p:nvSpPr>
          <p:spPr>
            <a:xfrm>
              <a:off x="9925050" y="797486"/>
              <a:ext cx="1709738" cy="57758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x-es-XL" b="1" i="0" u="none" baseline="0">
                  <a:solidFill>
                    <a:schemeClr val="accent1"/>
                  </a:solidFill>
                </a:rPr>
                <a:t>Número de diapositiva</a:t>
              </a:r>
            </a:p>
          </p:txBody>
        </p:sp>
        <p:cxnSp>
          <p:nvCxnSpPr>
            <p:cNvPr id="18" name="Straight Connector 17">
              <a:extLst>
                <a:ext uri="{FF2B5EF4-FFF2-40B4-BE49-F238E27FC236}">
                  <a16:creationId xmlns:a16="http://schemas.microsoft.com/office/drawing/2014/main" id="{AC8EB4D7-5084-4489-B242-2ADAB3619E40}"/>
                </a:ext>
              </a:extLst>
            </p:cNvPr>
            <p:cNvCxnSpPr>
              <a:cxnSpLocks/>
            </p:cNvCxnSpPr>
            <p:nvPr/>
          </p:nvCxnSpPr>
          <p:spPr>
            <a:xfrm>
              <a:off x="3988540" y="2066925"/>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49A0B03-EB4C-4D7C-956D-0719CF7B62ED}"/>
                </a:ext>
              </a:extLst>
            </p:cNvPr>
            <p:cNvCxnSpPr>
              <a:cxnSpLocks/>
            </p:cNvCxnSpPr>
            <p:nvPr/>
          </p:nvCxnSpPr>
          <p:spPr>
            <a:xfrm>
              <a:off x="3988540" y="2665954"/>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73EAC1A-D7C1-4D05-B2F7-32644D8B66F8}"/>
                </a:ext>
              </a:extLst>
            </p:cNvPr>
            <p:cNvCxnSpPr>
              <a:cxnSpLocks/>
            </p:cNvCxnSpPr>
            <p:nvPr/>
          </p:nvCxnSpPr>
          <p:spPr>
            <a:xfrm>
              <a:off x="3988540" y="4463041"/>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C6B3E55-A0C1-4484-BE43-41A675CABA9D}"/>
                </a:ext>
              </a:extLst>
            </p:cNvPr>
            <p:cNvCxnSpPr>
              <a:cxnSpLocks/>
            </p:cNvCxnSpPr>
            <p:nvPr/>
          </p:nvCxnSpPr>
          <p:spPr>
            <a:xfrm>
              <a:off x="3962311" y="5020216"/>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202594C7-FDBC-4515-B794-CE53B36671E7}"/>
                </a:ext>
              </a:extLst>
            </p:cNvPr>
            <p:cNvCxnSpPr>
              <a:cxnSpLocks/>
            </p:cNvCxnSpPr>
            <p:nvPr/>
          </p:nvCxnSpPr>
          <p:spPr>
            <a:xfrm>
              <a:off x="3988540" y="3864012"/>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ContentSeparatorStrong 18">
              <a:extLst>
                <a:ext uri="{FF2B5EF4-FFF2-40B4-BE49-F238E27FC236}">
                  <a16:creationId xmlns:a16="http://schemas.microsoft.com/office/drawing/2014/main" id="{A72E9BD6-159F-4D43-B591-650A901BE784}"/>
                </a:ext>
              </a:extLst>
            </p:cNvPr>
            <p:cNvCxnSpPr>
              <a:cxnSpLocks/>
            </p:cNvCxnSpPr>
            <p:nvPr>
              <p:custDataLst>
                <p:tags r:id="rId3"/>
              </p:custDataLst>
            </p:nvPr>
          </p:nvCxnSpPr>
          <p:spPr>
            <a:xfrm>
              <a:off x="3988540" y="1393004"/>
              <a:ext cx="764624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A9507BEC-E0B9-44D9-8DCA-8BD2DF639263}"/>
                </a:ext>
              </a:extLst>
            </p:cNvPr>
            <p:cNvGrpSpPr/>
            <p:nvPr/>
          </p:nvGrpSpPr>
          <p:grpSpPr>
            <a:xfrm>
              <a:off x="3965848" y="1628911"/>
              <a:ext cx="7668940" cy="288792"/>
              <a:chOff x="3965848" y="1628911"/>
              <a:chExt cx="7668940" cy="288792"/>
            </a:xfrm>
          </p:grpSpPr>
          <p:sp>
            <p:nvSpPr>
              <p:cNvPr id="7" name="TextBox 6">
                <a:extLst>
                  <a:ext uri="{FF2B5EF4-FFF2-40B4-BE49-F238E27FC236}">
                    <a16:creationId xmlns:a16="http://schemas.microsoft.com/office/drawing/2014/main" id="{8570CE66-FF80-4288-A63A-D928D7DEAB80}"/>
                  </a:ext>
                </a:extLst>
              </p:cNvPr>
              <p:cNvSpPr txBox="1">
                <a:spLocks/>
              </p:cNvSpPr>
              <p:nvPr/>
            </p:nvSpPr>
            <p:spPr>
              <a:xfrm>
                <a:off x="3965848" y="1628911"/>
                <a:ext cx="5825851"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b="1" i="0" u="none" baseline="0">
                    <a:latin typeface="+mn-lt"/>
                  </a:rPr>
                  <a:t>Objetivos de aprendizaje de la capacitación</a:t>
                </a:r>
              </a:p>
            </p:txBody>
          </p:sp>
          <p:sp>
            <p:nvSpPr>
              <p:cNvPr id="234" name="TextBox 233">
                <a:extLst>
                  <a:ext uri="{FF2B5EF4-FFF2-40B4-BE49-F238E27FC236}">
                    <a16:creationId xmlns:a16="http://schemas.microsoft.com/office/drawing/2014/main" id="{8F0C28D1-87A9-486F-B446-2924E38BD478}"/>
                  </a:ext>
                </a:extLst>
              </p:cNvPr>
              <p:cNvSpPr txBox="1">
                <a:spLocks/>
              </p:cNvSpPr>
              <p:nvPr/>
            </p:nvSpPr>
            <p:spPr>
              <a:xfrm>
                <a:off x="9925050" y="1628911"/>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x-es-XL" b="0" i="0" u="none" baseline="0">
                    <a:latin typeface="+mn-lt"/>
                  </a:rPr>
                  <a:t>3</a:t>
                </a:r>
              </a:p>
            </p:txBody>
          </p:sp>
        </p:grpSp>
        <p:grpSp>
          <p:nvGrpSpPr>
            <p:cNvPr id="93" name="Group 92">
              <a:extLst>
                <a:ext uri="{FF2B5EF4-FFF2-40B4-BE49-F238E27FC236}">
                  <a16:creationId xmlns:a16="http://schemas.microsoft.com/office/drawing/2014/main" id="{66DF22FC-9608-477D-8E49-9BC7328AE7E0}"/>
                </a:ext>
              </a:extLst>
            </p:cNvPr>
            <p:cNvGrpSpPr/>
            <p:nvPr/>
          </p:nvGrpSpPr>
          <p:grpSpPr>
            <a:xfrm>
              <a:off x="3965848" y="2227940"/>
              <a:ext cx="7668940" cy="288792"/>
              <a:chOff x="3965848" y="2227940"/>
              <a:chExt cx="7668940" cy="288792"/>
            </a:xfrm>
          </p:grpSpPr>
          <p:sp>
            <p:nvSpPr>
              <p:cNvPr id="28" name="TextBox 27">
                <a:extLst>
                  <a:ext uri="{FF2B5EF4-FFF2-40B4-BE49-F238E27FC236}">
                    <a16:creationId xmlns:a16="http://schemas.microsoft.com/office/drawing/2014/main" id="{56966E94-7F0A-4ED2-A175-0149995BB3A8}"/>
                  </a:ext>
                </a:extLst>
              </p:cNvPr>
              <p:cNvSpPr txBox="1">
                <a:spLocks/>
              </p:cNvSpPr>
              <p:nvPr/>
            </p:nvSpPr>
            <p:spPr>
              <a:xfrm>
                <a:off x="3965848" y="2227940"/>
                <a:ext cx="6260332"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b="1" i="0" u="none" baseline="0" dirty="0">
                    <a:latin typeface="+mn-lt"/>
                  </a:rPr>
                  <a:t>1. Sinopsis sobre la vacuna contra la COVID-19 Pfizer-BioNTech </a:t>
                </a:r>
              </a:p>
            </p:txBody>
          </p:sp>
          <p:sp>
            <p:nvSpPr>
              <p:cNvPr id="244" name="TextBox 243">
                <a:extLst>
                  <a:ext uri="{FF2B5EF4-FFF2-40B4-BE49-F238E27FC236}">
                    <a16:creationId xmlns:a16="http://schemas.microsoft.com/office/drawing/2014/main" id="{CB7072FA-9280-44A7-9CCD-623DF21614F0}"/>
                  </a:ext>
                </a:extLst>
              </p:cNvPr>
              <p:cNvSpPr txBox="1">
                <a:spLocks/>
              </p:cNvSpPr>
              <p:nvPr/>
            </p:nvSpPr>
            <p:spPr>
              <a:xfrm>
                <a:off x="9925050" y="2227940"/>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x-es-XL" b="0" i="0" u="none" baseline="0">
                    <a:latin typeface="+mn-lt"/>
                  </a:rPr>
                  <a:t>4</a:t>
                </a:r>
              </a:p>
            </p:txBody>
          </p:sp>
        </p:grpSp>
        <p:grpSp>
          <p:nvGrpSpPr>
            <p:cNvPr id="94" name="Group 93">
              <a:extLst>
                <a:ext uri="{FF2B5EF4-FFF2-40B4-BE49-F238E27FC236}">
                  <a16:creationId xmlns:a16="http://schemas.microsoft.com/office/drawing/2014/main" id="{A65C1674-E3EA-4CCB-9DB2-6CE52513D88B}"/>
                </a:ext>
              </a:extLst>
            </p:cNvPr>
            <p:cNvGrpSpPr/>
            <p:nvPr/>
          </p:nvGrpSpPr>
          <p:grpSpPr>
            <a:xfrm>
              <a:off x="3962311" y="3276782"/>
              <a:ext cx="7672477" cy="577585"/>
              <a:chOff x="3962311" y="3276782"/>
              <a:chExt cx="7672477" cy="577585"/>
            </a:xfrm>
          </p:grpSpPr>
          <p:sp>
            <p:nvSpPr>
              <p:cNvPr id="33" name="TextBox 32">
                <a:extLst>
                  <a:ext uri="{FF2B5EF4-FFF2-40B4-BE49-F238E27FC236}">
                    <a16:creationId xmlns:a16="http://schemas.microsoft.com/office/drawing/2014/main" id="{2C20597D-0E79-436C-9958-9B4ED2091800}"/>
                  </a:ext>
                </a:extLst>
              </p:cNvPr>
              <p:cNvSpPr txBox="1">
                <a:spLocks/>
              </p:cNvSpPr>
              <p:nvPr/>
            </p:nvSpPr>
            <p:spPr>
              <a:xfrm>
                <a:off x="3962311" y="3276782"/>
                <a:ext cx="6260332" cy="5775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b="1" i="0" u="none" baseline="0" dirty="0">
                    <a:latin typeface="+mn-lt"/>
                  </a:rPr>
                  <a:t>3. Administración de la vacuna contra la COVID-19 de Pfizer–BioNTech</a:t>
                </a:r>
              </a:p>
            </p:txBody>
          </p:sp>
          <p:sp>
            <p:nvSpPr>
              <p:cNvPr id="245" name="TextBox 244">
                <a:extLst>
                  <a:ext uri="{FF2B5EF4-FFF2-40B4-BE49-F238E27FC236}">
                    <a16:creationId xmlns:a16="http://schemas.microsoft.com/office/drawing/2014/main" id="{92C44D50-B849-4C0A-AA3A-922A46308A29}"/>
                  </a:ext>
                </a:extLst>
              </p:cNvPr>
              <p:cNvSpPr txBox="1">
                <a:spLocks/>
              </p:cNvSpPr>
              <p:nvPr/>
            </p:nvSpPr>
            <p:spPr>
              <a:xfrm>
                <a:off x="9925050" y="3425998"/>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x-es-XL" b="0" i="0" u="none" baseline="0">
                    <a:latin typeface="+mn-lt"/>
                  </a:rPr>
                  <a:t>20</a:t>
                </a:r>
              </a:p>
            </p:txBody>
          </p:sp>
        </p:grpSp>
        <p:sp>
          <p:nvSpPr>
            <p:cNvPr id="246" name="TextBox 245">
              <a:extLst>
                <a:ext uri="{FF2B5EF4-FFF2-40B4-BE49-F238E27FC236}">
                  <a16:creationId xmlns:a16="http://schemas.microsoft.com/office/drawing/2014/main" id="{3CE09FC2-1E31-466A-8D2E-6A2D9E7B7409}"/>
                </a:ext>
              </a:extLst>
            </p:cNvPr>
            <p:cNvSpPr txBox="1">
              <a:spLocks/>
            </p:cNvSpPr>
            <p:nvPr/>
          </p:nvSpPr>
          <p:spPr>
            <a:xfrm>
              <a:off x="9925050" y="4025027"/>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x-es-XL" b="0" i="0" u="none" baseline="0">
                  <a:latin typeface="+mn-lt"/>
                </a:rPr>
                <a:t>26</a:t>
              </a:r>
            </a:p>
          </p:txBody>
        </p:sp>
        <p:grpSp>
          <p:nvGrpSpPr>
            <p:cNvPr id="96" name="Group 95">
              <a:extLst>
                <a:ext uri="{FF2B5EF4-FFF2-40B4-BE49-F238E27FC236}">
                  <a16:creationId xmlns:a16="http://schemas.microsoft.com/office/drawing/2014/main" id="{C5C2EC04-73D7-41A7-A6EC-C5CCFBACA9F0}"/>
                </a:ext>
              </a:extLst>
            </p:cNvPr>
            <p:cNvGrpSpPr/>
            <p:nvPr/>
          </p:nvGrpSpPr>
          <p:grpSpPr>
            <a:xfrm>
              <a:off x="3988540" y="4034152"/>
              <a:ext cx="7646248" cy="878696"/>
              <a:chOff x="3988540" y="4034155"/>
              <a:chExt cx="7646248" cy="878696"/>
            </a:xfrm>
          </p:grpSpPr>
          <p:sp>
            <p:nvSpPr>
              <p:cNvPr id="48" name="TextBox 47">
                <a:extLst>
                  <a:ext uri="{FF2B5EF4-FFF2-40B4-BE49-F238E27FC236}">
                    <a16:creationId xmlns:a16="http://schemas.microsoft.com/office/drawing/2014/main" id="{BACCF2B9-CC38-4B05-AD7F-6F9AC20E1B14}"/>
                  </a:ext>
                </a:extLst>
              </p:cNvPr>
              <p:cNvSpPr txBox="1">
                <a:spLocks/>
              </p:cNvSpPr>
              <p:nvPr/>
            </p:nvSpPr>
            <p:spPr>
              <a:xfrm>
                <a:off x="3988540" y="4034155"/>
                <a:ext cx="5825851"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b="1" i="0" u="none" baseline="0">
                    <a:latin typeface="+mn-lt"/>
                  </a:rPr>
                  <a:t>4. </a:t>
                </a:r>
                <a:r>
                  <a:rPr lang="x-es-XL" b="1" i="0" u="none" baseline="0"/>
                  <a:t>Indemnización y responsabilidad</a:t>
                </a:r>
                <a:endParaRPr lang="x-es-XL" b="1" dirty="0">
                  <a:latin typeface="+mn-lt"/>
                </a:endParaRPr>
              </a:p>
            </p:txBody>
          </p:sp>
          <p:sp>
            <p:nvSpPr>
              <p:cNvPr id="247" name="TextBox 246">
                <a:extLst>
                  <a:ext uri="{FF2B5EF4-FFF2-40B4-BE49-F238E27FC236}">
                    <a16:creationId xmlns:a16="http://schemas.microsoft.com/office/drawing/2014/main" id="{71B6B539-9F2C-4FFF-9C7C-E585C21F4D82}"/>
                  </a:ext>
                </a:extLst>
              </p:cNvPr>
              <p:cNvSpPr txBox="1">
                <a:spLocks/>
              </p:cNvSpPr>
              <p:nvPr/>
            </p:nvSpPr>
            <p:spPr>
              <a:xfrm>
                <a:off x="9925050" y="4624059"/>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x-es-XL" b="0" i="0" u="none" baseline="0">
                    <a:latin typeface="+mn-lt"/>
                  </a:rPr>
                  <a:t>30</a:t>
                </a:r>
              </a:p>
            </p:txBody>
          </p:sp>
        </p:grpSp>
        <p:sp>
          <p:nvSpPr>
            <p:cNvPr id="166" name="TextBox 165">
              <a:extLst>
                <a:ext uri="{FF2B5EF4-FFF2-40B4-BE49-F238E27FC236}">
                  <a16:creationId xmlns:a16="http://schemas.microsoft.com/office/drawing/2014/main" id="{74A2B3A5-115D-4FB4-A1E7-E04FD49A1153}"/>
                </a:ext>
              </a:extLst>
            </p:cNvPr>
            <p:cNvSpPr txBox="1">
              <a:spLocks/>
            </p:cNvSpPr>
            <p:nvPr/>
          </p:nvSpPr>
          <p:spPr>
            <a:xfrm>
              <a:off x="3988540" y="4600110"/>
              <a:ext cx="5825851" cy="288792"/>
            </a:xfrm>
            <a:prstGeom prst="rect">
              <a:avLst/>
            </a:prstGeom>
          </p:spPr>
          <p:txBody>
            <a:bodyPr vert="horz" wrap="square" lIns="0" tIns="0" rIns="0" bIns="0" rtlCol="0" anchor="t" anchorCtr="0">
              <a:spAutoFit/>
            </a:bodyPr>
            <a:lstStyle>
              <a:defPPr>
                <a:defRPr lang="x-es-XL"/>
              </a:defPPr>
              <a:lvl1pPr lvl="0" indent="0">
                <a:lnSpc>
                  <a:spcPct val="100000"/>
                </a:lnSpc>
                <a:spcBef>
                  <a:spcPts val="300"/>
                </a:spcBef>
                <a:spcAft>
                  <a:spcPts val="300"/>
                </a:spcAft>
                <a:buClr>
                  <a:schemeClr val="tx1"/>
                </a:buClr>
                <a:buSzPct val="100000"/>
                <a:buFont typeface="Segoe UI" panose="020B0502040204020203" pitchFamily="34" charset="0"/>
                <a:buChar char="​"/>
                <a:defRPr sz="1000" b="1">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600" b="1" i="0" u="none" baseline="0"/>
                <a:t>5. Aceptación y demanda </a:t>
              </a:r>
            </a:p>
          </p:txBody>
        </p:sp>
        <p:grpSp>
          <p:nvGrpSpPr>
            <p:cNvPr id="99" name="Group 98">
              <a:extLst>
                <a:ext uri="{FF2B5EF4-FFF2-40B4-BE49-F238E27FC236}">
                  <a16:creationId xmlns:a16="http://schemas.microsoft.com/office/drawing/2014/main" id="{74657416-94ED-4A35-B2C1-7B68912BFFCF}"/>
                </a:ext>
              </a:extLst>
            </p:cNvPr>
            <p:cNvGrpSpPr/>
            <p:nvPr/>
          </p:nvGrpSpPr>
          <p:grpSpPr>
            <a:xfrm>
              <a:off x="3965848" y="2826969"/>
              <a:ext cx="7668940" cy="288792"/>
              <a:chOff x="3965848" y="2826968"/>
              <a:chExt cx="7668940" cy="288792"/>
            </a:xfrm>
          </p:grpSpPr>
          <p:sp>
            <p:nvSpPr>
              <p:cNvPr id="212" name="TextBox 211">
                <a:extLst>
                  <a:ext uri="{FF2B5EF4-FFF2-40B4-BE49-F238E27FC236}">
                    <a16:creationId xmlns:a16="http://schemas.microsoft.com/office/drawing/2014/main" id="{BE612A10-CDDE-42BA-B4A1-665EA76940B9}"/>
                  </a:ext>
                </a:extLst>
              </p:cNvPr>
              <p:cNvSpPr txBox="1">
                <a:spLocks/>
              </p:cNvSpPr>
              <p:nvPr/>
            </p:nvSpPr>
            <p:spPr>
              <a:xfrm>
                <a:off x="3965848" y="2826968"/>
                <a:ext cx="6428112"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b="1" i="0" u="none" baseline="0" dirty="0">
                    <a:latin typeface="+mn-lt"/>
                  </a:rPr>
                  <a:t>2. Consideraciones reglamentarias y de seguridad de las vacunas</a:t>
                </a:r>
              </a:p>
            </p:txBody>
          </p:sp>
          <p:sp>
            <p:nvSpPr>
              <p:cNvPr id="249" name="TextBox 248">
                <a:extLst>
                  <a:ext uri="{FF2B5EF4-FFF2-40B4-BE49-F238E27FC236}">
                    <a16:creationId xmlns:a16="http://schemas.microsoft.com/office/drawing/2014/main" id="{094F0E2D-4485-4931-8CAE-56A408FBF213}"/>
                  </a:ext>
                </a:extLst>
              </p:cNvPr>
              <p:cNvSpPr txBox="1">
                <a:spLocks/>
              </p:cNvSpPr>
              <p:nvPr/>
            </p:nvSpPr>
            <p:spPr>
              <a:xfrm>
                <a:off x="9925050" y="2826968"/>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x-es-XL" b="0" i="0" u="none" baseline="0">
                    <a:latin typeface="+mn-lt"/>
                  </a:rPr>
                  <a:t>16</a:t>
                </a:r>
              </a:p>
            </p:txBody>
          </p:sp>
        </p:grpSp>
        <p:cxnSp>
          <p:nvCxnSpPr>
            <p:cNvPr id="253" name="Straight Connector 252">
              <a:extLst>
                <a:ext uri="{FF2B5EF4-FFF2-40B4-BE49-F238E27FC236}">
                  <a16:creationId xmlns:a16="http://schemas.microsoft.com/office/drawing/2014/main" id="{3A99AC3B-9AF6-41E8-8A6E-883C58A1250B}"/>
                </a:ext>
              </a:extLst>
            </p:cNvPr>
            <p:cNvCxnSpPr>
              <a:cxnSpLocks/>
            </p:cNvCxnSpPr>
            <p:nvPr/>
          </p:nvCxnSpPr>
          <p:spPr>
            <a:xfrm>
              <a:off x="3988540" y="3264983"/>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8" name="2. Slide Title">
            <a:extLst>
              <a:ext uri="{FF2B5EF4-FFF2-40B4-BE49-F238E27FC236}">
                <a16:creationId xmlns:a16="http://schemas.microsoft.com/office/drawing/2014/main" id="{AB48094F-82A9-462E-B7C2-1AB21EF080ED}"/>
              </a:ext>
            </a:extLst>
          </p:cNvPr>
          <p:cNvSpPr txBox="1">
            <a:spLocks/>
          </p:cNvSpPr>
          <p:nvPr>
            <p:custDataLst>
              <p:tags r:id="rId1"/>
            </p:custDataLst>
          </p:nvPr>
        </p:nvSpPr>
        <p:spPr>
          <a:xfrm>
            <a:off x="837132" y="207245"/>
            <a:ext cx="1955794" cy="38004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x-es-XL"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ctr" rtl="0"/>
            <a:r>
              <a:rPr lang="x-es-XL" b="1" i="0" u="none" baseline="0"/>
              <a:t>Índice</a:t>
            </a:r>
          </a:p>
        </p:txBody>
      </p:sp>
      <p:grpSp>
        <p:nvGrpSpPr>
          <p:cNvPr id="17" name="CustomIcon">
            <a:extLst>
              <a:ext uri="{FF2B5EF4-FFF2-40B4-BE49-F238E27FC236}">
                <a16:creationId xmlns:a16="http://schemas.microsoft.com/office/drawing/2014/main" id="{B669DC26-0DDB-4C1D-9EF4-B313EDB3CAAD}"/>
              </a:ext>
            </a:extLst>
          </p:cNvPr>
          <p:cNvGrpSpPr>
            <a:grpSpLocks noChangeAspect="1"/>
          </p:cNvGrpSpPr>
          <p:nvPr>
            <p:custDataLst>
              <p:tags r:id="rId2"/>
            </p:custDataLst>
          </p:nvPr>
        </p:nvGrpSpPr>
        <p:grpSpPr>
          <a:xfrm>
            <a:off x="964796" y="771740"/>
            <a:ext cx="1700466" cy="1700466"/>
            <a:chOff x="-200025" y="-207010"/>
            <a:chExt cx="1019810" cy="1019810"/>
          </a:xfrm>
        </p:grpSpPr>
        <p:sp>
          <p:nvSpPr>
            <p:cNvPr id="9" name="Oval 8">
              <a:extLst>
                <a:ext uri="{FF2B5EF4-FFF2-40B4-BE49-F238E27FC236}">
                  <a16:creationId xmlns:a16="http://schemas.microsoft.com/office/drawing/2014/main" id="{5392AF6A-C4F4-4C49-916C-15F102985DCA}"/>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err="1">
                <a:solidFill>
                  <a:schemeClr val="bg1"/>
                </a:solidFill>
              </a:endParaRPr>
            </a:p>
          </p:txBody>
        </p:sp>
        <p:pic>
          <p:nvPicPr>
            <p:cNvPr id="13" name="Graphic 12">
              <a:extLst>
                <a:ext uri="{FF2B5EF4-FFF2-40B4-BE49-F238E27FC236}">
                  <a16:creationId xmlns:a16="http://schemas.microsoft.com/office/drawing/2014/main" id="{E46A5EB0-90BC-4FBE-B9E2-2A67E563AA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609600" cy="609600"/>
            </a:xfrm>
            <a:prstGeom prst="rect">
              <a:avLst/>
            </a:prstGeom>
          </p:spPr>
        </p:pic>
      </p:grpSp>
      <p:sp>
        <p:nvSpPr>
          <p:cNvPr id="2" name="TextBox 1">
            <a:extLst>
              <a:ext uri="{FF2B5EF4-FFF2-40B4-BE49-F238E27FC236}">
                <a16:creationId xmlns:a16="http://schemas.microsoft.com/office/drawing/2014/main" id="{00AA16E0-6E24-4FF9-AC42-CCBAFD4A585C}"/>
              </a:ext>
            </a:extLst>
          </p:cNvPr>
          <p:cNvSpPr txBox="1"/>
          <p:nvPr/>
        </p:nvSpPr>
        <p:spPr>
          <a:xfrm>
            <a:off x="373247" y="2764167"/>
            <a:ext cx="2844356" cy="3625321"/>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x-es-XL" sz="1200" b="0" i="0" u="none" baseline="0" dirty="0"/>
              <a:t>La actualización del 1 de octubre de 2021 incluye lo siguiente:</a:t>
            </a:r>
          </a:p>
          <a:p>
            <a:pPr marL="285750" indent="-285750" algn="l" rtl="0">
              <a:spcBef>
                <a:spcPts val="300"/>
              </a:spcBef>
              <a:spcAft>
                <a:spcPts val="300"/>
              </a:spcAft>
              <a:buFont typeface="Arial" panose="020B0604020202020204" pitchFamily="34" charset="0"/>
              <a:buChar char="•"/>
            </a:pPr>
            <a:r>
              <a:rPr lang="x-es-XL" sz="1200" b="0" i="0" u="none" baseline="0" dirty="0"/>
              <a:t>Estrategia UCC y condiciones de almacenamiento alternativas a -20 °C y +2 a +8 °C;</a:t>
            </a:r>
          </a:p>
          <a:p>
            <a:pPr marL="285750" indent="-285750" algn="l" rtl="0">
              <a:spcBef>
                <a:spcPts val="300"/>
              </a:spcBef>
              <a:spcAft>
                <a:spcPts val="300"/>
              </a:spcAft>
              <a:buFont typeface="Arial" panose="020B0604020202020204" pitchFamily="34" charset="0"/>
              <a:buChar char="•"/>
            </a:pPr>
            <a:r>
              <a:rPr lang="x-es-XL" sz="1200" b="0" i="0" u="none" baseline="0" dirty="0"/>
              <a:t>Edad recomendada para la administración de la vacuna;</a:t>
            </a:r>
          </a:p>
          <a:p>
            <a:pPr marL="285750" indent="-285750" algn="l" rtl="0">
              <a:spcBef>
                <a:spcPts val="300"/>
              </a:spcBef>
              <a:spcAft>
                <a:spcPts val="300"/>
              </a:spcAft>
              <a:buFont typeface="Arial" panose="020B0604020202020204" pitchFamily="34" charset="0"/>
              <a:buChar char="•"/>
            </a:pPr>
            <a:r>
              <a:rPr lang="x-es-XL" sz="1200" b="0" i="0" u="none" baseline="0" dirty="0"/>
              <a:t>Aplicación de etiquetado dinámico;</a:t>
            </a:r>
          </a:p>
          <a:p>
            <a:pPr marL="285750" indent="-285750" algn="l" rtl="0">
              <a:spcBef>
                <a:spcPts val="300"/>
              </a:spcBef>
              <a:spcAft>
                <a:spcPts val="300"/>
              </a:spcAft>
              <a:buFont typeface="Arial" panose="020B0604020202020204" pitchFamily="34" charset="0"/>
              <a:buChar char="•"/>
            </a:pPr>
            <a:r>
              <a:rPr lang="x-es-XL" sz="1200" b="0" i="0" u="none" baseline="0" dirty="0"/>
              <a:t>Información sobre la vida útil prolongada de las ampollas congeladas sin abrir y las ampollas de vacuna descongeladas sin diluir; y</a:t>
            </a:r>
          </a:p>
          <a:p>
            <a:pPr marL="285750" indent="-285750" algn="l" rtl="0">
              <a:spcBef>
                <a:spcPts val="300"/>
              </a:spcBef>
              <a:spcAft>
                <a:spcPts val="300"/>
              </a:spcAft>
              <a:buFont typeface="Arial" panose="020B0604020202020204" pitchFamily="34" charset="0"/>
              <a:buChar char="•"/>
            </a:pPr>
            <a:r>
              <a:rPr lang="x-es-XL" sz="1200" b="0" i="0" u="none" baseline="0" dirty="0"/>
              <a:t>Especificación de opciones de jeringas alternativas, en ausencia de jeringas RUP de 0.3 ml.</a:t>
            </a:r>
          </a:p>
          <a:p>
            <a:pPr algn="l" rtl="0">
              <a:spcBef>
                <a:spcPts val="300"/>
              </a:spcBef>
              <a:spcAft>
                <a:spcPts val="300"/>
              </a:spcAft>
            </a:pPr>
            <a:endParaRPr lang="x-es-XL" sz="1200" dirty="0"/>
          </a:p>
        </p:txBody>
      </p:sp>
    </p:spTree>
    <p:extLst>
      <p:ext uri="{BB962C8B-B14F-4D97-AF65-F5344CB8AC3E}">
        <p14:creationId xmlns:p14="http://schemas.microsoft.com/office/powerpoint/2010/main" val="355422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
            <a:extLst>
              <a:ext uri="{FF2B5EF4-FFF2-40B4-BE49-F238E27FC236}">
                <a16:creationId xmlns:a16="http://schemas.microsoft.com/office/drawing/2014/main" id="{57281805-354D-41BE-BF73-E3072D3563DE}"/>
              </a:ext>
            </a:extLst>
          </p:cNvPr>
          <p:cNvSpPr/>
          <p:nvPr/>
        </p:nvSpPr>
        <p:spPr>
          <a:xfrm>
            <a:off x="8788400" y="0"/>
            <a:ext cx="34036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sp>
        <p:nvSpPr>
          <p:cNvPr id="9" name="Title 8">
            <a:extLst>
              <a:ext uri="{FF2B5EF4-FFF2-40B4-BE49-F238E27FC236}">
                <a16:creationId xmlns:a16="http://schemas.microsoft.com/office/drawing/2014/main" id="{933FCA5D-E7FD-4B0F-9FA5-5F56CB264FF1}"/>
              </a:ext>
            </a:extLst>
          </p:cNvPr>
          <p:cNvSpPr>
            <a:spLocks noGrp="1"/>
          </p:cNvSpPr>
          <p:nvPr>
            <p:ph type="title"/>
          </p:nvPr>
        </p:nvSpPr>
        <p:spPr>
          <a:xfrm>
            <a:off x="554736" y="172212"/>
            <a:ext cx="7918704" cy="369332"/>
          </a:xfrm>
        </p:spPr>
        <p:txBody>
          <a:bodyPr/>
          <a:lstStyle/>
          <a:p>
            <a:pPr algn="l" rtl="0"/>
            <a:r>
              <a:rPr lang="x-es-XL" sz="2400" b="1" i="0" u="none" baseline="0"/>
              <a:t>Dilución de la vacuna: pasos clave</a:t>
            </a:r>
          </a:p>
        </p:txBody>
      </p:sp>
      <p:sp>
        <p:nvSpPr>
          <p:cNvPr id="5" name="Rectangle 1">
            <a:extLst>
              <a:ext uri="{FF2B5EF4-FFF2-40B4-BE49-F238E27FC236}">
                <a16:creationId xmlns:a16="http://schemas.microsoft.com/office/drawing/2014/main" id="{254A997F-9AC6-4D81-ADBC-DB756A2F7EB8}"/>
              </a:ext>
            </a:extLst>
          </p:cNvPr>
          <p:cNvSpPr>
            <a:spLocks noChangeArrowheads="1"/>
          </p:cNvSpPr>
          <p:nvPr/>
        </p:nvSpPr>
        <p:spPr bwMode="auto">
          <a:xfrm>
            <a:off x="547688" y="781878"/>
            <a:ext cx="7918704" cy="1389823"/>
          </a:xfrm>
          <a:prstGeom prst="rect">
            <a:avLst/>
          </a:prstGeom>
        </p:spPr>
        <p:txBody>
          <a:bodyPr vert="horz" wrap="square" lIns="0" tIns="0" rIns="0" bIns="0" rtlCol="0">
            <a:noAutofit/>
          </a:bodyPr>
          <a:lstStyle/>
          <a:p>
            <a:pPr algn="l" rtl="0">
              <a:spcBef>
                <a:spcPts val="300"/>
              </a:spcBef>
              <a:spcAft>
                <a:spcPts val="300"/>
              </a:spcAft>
              <a:buClr>
                <a:schemeClr val="tx1"/>
              </a:buClr>
              <a:buSzPct val="100000"/>
              <a:buFont typeface="Segoe UI" panose="020B0502040204020203" pitchFamily="34" charset="0"/>
              <a:buChar char="​"/>
            </a:pPr>
            <a:r>
              <a:rPr lang="x-es-XL" sz="1400" b="1" i="0" u="none" baseline="0">
                <a:latin typeface="Arial" panose="020B0604020202020204" pitchFamily="34" charset="0"/>
                <a:cs typeface="Arial" panose="020B0604020202020204" pitchFamily="34" charset="0"/>
              </a:rPr>
              <a:t>Descongelar la vacuna antes de la dilución:</a:t>
            </a:r>
          </a:p>
          <a:p>
            <a:pPr marL="228600" lvl="1" indent="-228600" algn="l" rtl="0">
              <a:spcAft>
                <a:spcPts val="300"/>
              </a:spcAft>
              <a:buClr>
                <a:schemeClr val="tx1"/>
              </a:buClr>
              <a:buSzPct val="110000"/>
              <a:buFont typeface="Wingdings" panose="05000000000000000000" pitchFamily="2" charset="2"/>
              <a:buChar char=""/>
            </a:pPr>
            <a:r>
              <a:rPr lang="x-es-XL" sz="1400" b="0" i="0" u="none" baseline="0"/>
              <a:t>Las ampollas descongeladas se deben transferir a un ambiente de +2 °C a +8 °C para descongelarlas antes de la dilución.</a:t>
            </a:r>
          </a:p>
          <a:p>
            <a:pPr marL="228600" lvl="1" indent="-228600" algn="l" rtl="0">
              <a:spcAft>
                <a:spcPts val="300"/>
              </a:spcAft>
              <a:buClr>
                <a:schemeClr val="tx1"/>
              </a:buClr>
              <a:buSzPct val="110000"/>
              <a:buFont typeface="Wingdings" panose="05000000000000000000" pitchFamily="2" charset="2"/>
              <a:buChar char=""/>
            </a:pPr>
            <a:r>
              <a:rPr lang="x-es-XL" sz="1400" b="0" i="0" u="none" baseline="0"/>
              <a:t>Un paquete de 195 ampollas puede tardar 3 horas en descongelarse.</a:t>
            </a:r>
          </a:p>
          <a:p>
            <a:pPr marL="228600" lvl="1" indent="-228600" algn="l" rtl="0">
              <a:spcAft>
                <a:spcPts val="300"/>
              </a:spcAft>
              <a:buClr>
                <a:schemeClr val="tx1"/>
              </a:buClr>
              <a:buSzPct val="110000"/>
              <a:buFont typeface="Wingdings" panose="05000000000000000000" pitchFamily="2" charset="2"/>
              <a:buChar char=""/>
            </a:pPr>
            <a:endParaRPr lang="x-es-XL" altLang="fr-FR" sz="1400" b="1" dirty="0">
              <a:latin typeface="Arial" panose="020B0604020202020204" pitchFamily="34" charset="0"/>
              <a:cs typeface="Arial" panose="020B0604020202020204" pitchFamily="34" charset="0"/>
            </a:endParaRPr>
          </a:p>
          <a:p>
            <a:pPr marL="228600" lvl="1" indent="-228600" algn="l" rtl="0">
              <a:spcAft>
                <a:spcPts val="300"/>
              </a:spcAft>
              <a:buClr>
                <a:schemeClr val="tx1"/>
              </a:buClr>
              <a:buSzPct val="110000"/>
              <a:buFont typeface="Wingdings" panose="05000000000000000000" pitchFamily="2" charset="2"/>
              <a:buChar char=""/>
            </a:pPr>
            <a:r>
              <a:rPr lang="x-es-XL" sz="1400" b="1" i="0" u="none" baseline="0">
                <a:latin typeface="Arial" panose="020B0604020202020204" pitchFamily="34" charset="0"/>
                <a:cs typeface="Arial" panose="020B0604020202020204" pitchFamily="34" charset="0"/>
              </a:rPr>
              <a:t>Descongelar la vacuna antes del uso:</a:t>
            </a:r>
          </a:p>
        </p:txBody>
      </p:sp>
      <p:sp>
        <p:nvSpPr>
          <p:cNvPr id="27" name="TextBox 26">
            <a:extLst>
              <a:ext uri="{FF2B5EF4-FFF2-40B4-BE49-F238E27FC236}">
                <a16:creationId xmlns:a16="http://schemas.microsoft.com/office/drawing/2014/main" id="{3B8F756F-CC43-4DBF-B12C-8B8785973956}"/>
              </a:ext>
            </a:extLst>
          </p:cNvPr>
          <p:cNvSpPr txBox="1">
            <a:spLocks/>
          </p:cNvSpPr>
          <p:nvPr/>
        </p:nvSpPr>
        <p:spPr>
          <a:xfrm>
            <a:off x="916373" y="2210229"/>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a:t>Antes de la dilución, invierta la ampolla de la vacuna suavemente 10 veces, no la agite.</a:t>
            </a:r>
            <a:r>
              <a:rPr lang="x-es-XL" sz="1050" b="0" i="0" u="none" baseline="0">
                <a:latin typeface="+mn-lt"/>
              </a:rPr>
              <a:t> </a:t>
            </a:r>
          </a:p>
        </p:txBody>
      </p:sp>
      <p:sp>
        <p:nvSpPr>
          <p:cNvPr id="47" name="Oval 46">
            <a:extLst>
              <a:ext uri="{FF2B5EF4-FFF2-40B4-BE49-F238E27FC236}">
                <a16:creationId xmlns:a16="http://schemas.microsoft.com/office/drawing/2014/main" id="{EEC64094-9AB9-41D2-B2F9-380105FF43AC}"/>
              </a:ext>
            </a:extLst>
          </p:cNvPr>
          <p:cNvSpPr>
            <a:spLocks/>
          </p:cNvSpPr>
          <p:nvPr/>
        </p:nvSpPr>
        <p:spPr>
          <a:xfrm>
            <a:off x="547688" y="2205057"/>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x-es-XL"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1</a:t>
            </a:r>
          </a:p>
        </p:txBody>
      </p:sp>
      <p:sp>
        <p:nvSpPr>
          <p:cNvPr id="33" name="TextBox 32">
            <a:extLst>
              <a:ext uri="{FF2B5EF4-FFF2-40B4-BE49-F238E27FC236}">
                <a16:creationId xmlns:a16="http://schemas.microsoft.com/office/drawing/2014/main" id="{CCE78400-3117-4EF5-8540-ABB247772249}"/>
              </a:ext>
            </a:extLst>
          </p:cNvPr>
          <p:cNvSpPr txBox="1">
            <a:spLocks/>
          </p:cNvSpPr>
          <p:nvPr/>
        </p:nvSpPr>
        <p:spPr>
          <a:xfrm>
            <a:off x="881119" y="3598665"/>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rtl="0"/>
            <a:r>
              <a:rPr lang="x-es-XL" sz="1400" b="0" i="0" u="none" baseline="0"/>
              <a:t>Deseche la jeringa de diluyente en la caja de seguridad (no reutilice) y deseche la ampolla de diluyente en un recipiente aparte.</a:t>
            </a:r>
          </a:p>
        </p:txBody>
      </p:sp>
      <p:sp>
        <p:nvSpPr>
          <p:cNvPr id="50" name="Oval 49">
            <a:extLst>
              <a:ext uri="{FF2B5EF4-FFF2-40B4-BE49-F238E27FC236}">
                <a16:creationId xmlns:a16="http://schemas.microsoft.com/office/drawing/2014/main" id="{A46FEFFA-FE72-436F-AD44-1713D094BA03}"/>
              </a:ext>
            </a:extLst>
          </p:cNvPr>
          <p:cNvSpPr>
            <a:spLocks/>
          </p:cNvSpPr>
          <p:nvPr/>
        </p:nvSpPr>
        <p:spPr>
          <a:xfrm>
            <a:off x="475131" y="3578968"/>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x-es-XL"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4</a:t>
            </a:r>
            <a:endParaRPr lang="x-es-XL"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5" name="TextBox 34">
            <a:extLst>
              <a:ext uri="{FF2B5EF4-FFF2-40B4-BE49-F238E27FC236}">
                <a16:creationId xmlns:a16="http://schemas.microsoft.com/office/drawing/2014/main" id="{CB27A859-6AE2-4415-9C7C-E00F3352D2B6}"/>
              </a:ext>
            </a:extLst>
          </p:cNvPr>
          <p:cNvSpPr txBox="1">
            <a:spLocks/>
          </p:cNvSpPr>
          <p:nvPr/>
        </p:nvSpPr>
        <p:spPr>
          <a:xfrm>
            <a:off x="881119" y="4143713"/>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rtl="0"/>
            <a:r>
              <a:rPr lang="x-es-XL" sz="1400" b="0" i="0" u="none" baseline="0"/>
              <a:t>Invierta suavemente la ampolla con la vacuna diluida 10 veces para mezclar.</a:t>
            </a:r>
            <a:r>
              <a:rPr lang="x-es-XL" sz="1400" b="1" i="0" u="none" baseline="0"/>
              <a:t> No la agite.</a:t>
            </a:r>
            <a:endParaRPr lang="x-es-XL" sz="1400" dirty="0"/>
          </a:p>
        </p:txBody>
      </p:sp>
      <p:sp>
        <p:nvSpPr>
          <p:cNvPr id="51" name="Oval 50">
            <a:extLst>
              <a:ext uri="{FF2B5EF4-FFF2-40B4-BE49-F238E27FC236}">
                <a16:creationId xmlns:a16="http://schemas.microsoft.com/office/drawing/2014/main" id="{308E8E43-7681-4B74-AD53-78D0C8844714}"/>
              </a:ext>
            </a:extLst>
          </p:cNvPr>
          <p:cNvSpPr>
            <a:spLocks/>
          </p:cNvSpPr>
          <p:nvPr/>
        </p:nvSpPr>
        <p:spPr>
          <a:xfrm>
            <a:off x="493050" y="4133805"/>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x-es-XL"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5</a:t>
            </a:r>
            <a:endParaRPr lang="x-es-XL"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 name="TextBox 40">
            <a:extLst>
              <a:ext uri="{FF2B5EF4-FFF2-40B4-BE49-F238E27FC236}">
                <a16:creationId xmlns:a16="http://schemas.microsoft.com/office/drawing/2014/main" id="{4F0A851C-2519-4280-BA52-766014F6A874}"/>
              </a:ext>
            </a:extLst>
          </p:cNvPr>
          <p:cNvSpPr txBox="1">
            <a:spLocks/>
          </p:cNvSpPr>
          <p:nvPr/>
        </p:nvSpPr>
        <p:spPr>
          <a:xfrm>
            <a:off x="881121" y="5058781"/>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a:t>Anote la fecha y la hora de la dilución en la etiqueta de la ampolla de la vacuna.</a:t>
            </a:r>
          </a:p>
          <a:p>
            <a:endParaRPr lang="x-es-XL" sz="1400" dirty="0">
              <a:latin typeface="+mn-lt"/>
            </a:endParaRPr>
          </a:p>
        </p:txBody>
      </p:sp>
      <p:sp>
        <p:nvSpPr>
          <p:cNvPr id="53" name="Oval 52">
            <a:extLst>
              <a:ext uri="{FF2B5EF4-FFF2-40B4-BE49-F238E27FC236}">
                <a16:creationId xmlns:a16="http://schemas.microsoft.com/office/drawing/2014/main" id="{116A7D29-C0D2-4159-AC98-D67CC4629D4B}"/>
              </a:ext>
            </a:extLst>
          </p:cNvPr>
          <p:cNvSpPr>
            <a:spLocks/>
          </p:cNvSpPr>
          <p:nvPr/>
        </p:nvSpPr>
        <p:spPr>
          <a:xfrm>
            <a:off x="493050" y="5006502"/>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x-es-XL"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7</a:t>
            </a:r>
            <a:endParaRPr lang="x-es-XL"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87" name="Oval 686">
            <a:extLst>
              <a:ext uri="{FF2B5EF4-FFF2-40B4-BE49-F238E27FC236}">
                <a16:creationId xmlns:a16="http://schemas.microsoft.com/office/drawing/2014/main" id="{7166F5A7-CECE-4005-B379-4E67BBBC352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x-es-XL" sz="1400" b="0" i="0" dirty="0">
              <a:latin typeface="Arial" panose="020B0604020202020204" pitchFamily="34" charset="0"/>
              <a:cs typeface="Arial" panose="020B0604020202020204" pitchFamily="34" charset="0"/>
              <a:sym typeface="Arial" panose="020B0604020202020204" pitchFamily="34" charset="0"/>
            </a:endParaRPr>
          </a:p>
        </p:txBody>
      </p:sp>
      <p:sp>
        <p:nvSpPr>
          <p:cNvPr id="688" name="Slide Number">
            <a:extLst>
              <a:ext uri="{FF2B5EF4-FFF2-40B4-BE49-F238E27FC236}">
                <a16:creationId xmlns:a16="http://schemas.microsoft.com/office/drawing/2014/main" id="{E280ADBF-4DE6-4B5F-BB07-9759B5656CB9}"/>
              </a:ext>
            </a:extLst>
          </p:cNvPr>
          <p:cNvSpPr>
            <a:spLocks noChangeArrowheads="1"/>
          </p:cNvSpPr>
          <p:nvPr>
            <p:custDataLst>
              <p:tags r:id="rId1"/>
            </p:custDataLst>
          </p:nvPr>
        </p:nvSpPr>
        <p:spPr bwMode="black">
          <a:xfrm>
            <a:off x="11587339" y="6518930"/>
            <a:ext cx="325501" cy="107722"/>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sz="7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20</a:t>
            </a:fld>
            <a:endParaRPr lang="x-es-XL" sz="7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TextBox 29">
            <a:extLst>
              <a:ext uri="{FF2B5EF4-FFF2-40B4-BE49-F238E27FC236}">
                <a16:creationId xmlns:a16="http://schemas.microsoft.com/office/drawing/2014/main" id="{6EB3A5B1-768E-4C12-9970-B432851EC4C5}"/>
              </a:ext>
            </a:extLst>
          </p:cNvPr>
          <p:cNvSpPr txBox="1"/>
          <p:nvPr/>
        </p:nvSpPr>
        <p:spPr>
          <a:xfrm>
            <a:off x="9058762" y="2628684"/>
            <a:ext cx="2854077" cy="2209992"/>
          </a:xfrm>
          <a:prstGeom prst="rect">
            <a:avLst/>
          </a:prstGeom>
          <a:noFill/>
          <a:ln>
            <a:noFill/>
          </a:ln>
        </p:spPr>
        <p:txBody>
          <a:bodyPr vert="horz" wrap="square" lIns="90000" tIns="72000" rIns="90000" bIns="720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buClr>
                <a:srgbClr val="000000"/>
              </a:buClr>
            </a:pPr>
            <a:r>
              <a:rPr lang="x-es-XL" b="1" i="0" u="none" baseline="0" dirty="0">
                <a:solidFill>
                  <a:srgbClr val="000000"/>
                </a:solidFill>
              </a:rPr>
              <a:t>¡Recuerde la política de ampollas multidosis!</a:t>
            </a:r>
          </a:p>
          <a:p>
            <a:pPr algn="l" rtl="0">
              <a:buClr>
                <a:srgbClr val="000000"/>
              </a:buClr>
            </a:pPr>
            <a:r>
              <a:rPr lang="x-es-XL" b="0" i="0" u="none" baseline="0" dirty="0">
                <a:solidFill>
                  <a:srgbClr val="000000"/>
                </a:solidFill>
              </a:rPr>
              <a:t>Deseche la vacuna no utilizada 6 horas después de la dilución o al final de la sesión de inmunización, lo que ocurra primero.</a:t>
            </a:r>
            <a:endParaRPr lang="x-es-XL" dirty="0">
              <a:solidFill>
                <a:srgbClr val="000000"/>
              </a:solidFill>
              <a:latin typeface="+mn-lt"/>
            </a:endParaRPr>
          </a:p>
        </p:txBody>
      </p:sp>
      <p:sp>
        <p:nvSpPr>
          <p:cNvPr id="24" name="TextBox 23">
            <a:extLst>
              <a:ext uri="{FF2B5EF4-FFF2-40B4-BE49-F238E27FC236}">
                <a16:creationId xmlns:a16="http://schemas.microsoft.com/office/drawing/2014/main" id="{25082C8A-2846-415B-A13A-AE4D4FF9721A}"/>
              </a:ext>
            </a:extLst>
          </p:cNvPr>
          <p:cNvSpPr txBox="1">
            <a:spLocks/>
          </p:cNvSpPr>
          <p:nvPr/>
        </p:nvSpPr>
        <p:spPr>
          <a:xfrm>
            <a:off x="9058762" y="4725411"/>
            <a:ext cx="2618037" cy="1332246"/>
          </a:xfrm>
          <a:prstGeom prst="rect">
            <a:avLst/>
          </a:prstGeom>
          <a:noFill/>
          <a:ln>
            <a:noFill/>
          </a:ln>
        </p:spPr>
        <p:txBody>
          <a:bodyPr vert="horz" wrap="square" lIns="72000" tIns="72000" rIns="72000" bIns="7200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dirty="0">
                <a:latin typeface="+mn-lt"/>
              </a:rPr>
              <a:t>Si necesita más información, remítase a la </a:t>
            </a:r>
            <a:r>
              <a:rPr lang="x-es-XL" sz="1400" b="0" i="0" u="none" baseline="0" dirty="0">
                <a:hlinkClick r:id="rId4"/>
              </a:rPr>
              <a:t>Capacitación en inmunización contra la COVID-19 para trabajadores de la salud- Módulo 3: Organización de sesiones de inmunización contra la COVID-19</a:t>
            </a:r>
            <a:r>
              <a:rPr lang="x-es-XL" sz="1400" b="0" i="0" u="none" baseline="0" dirty="0">
                <a:hlinkClick r:id="rId5"/>
              </a:rPr>
              <a:t>. </a:t>
            </a:r>
            <a:endParaRPr lang="x-es-XL" sz="1400" dirty="0">
              <a:latin typeface="+mn-lt"/>
            </a:endParaRPr>
          </a:p>
        </p:txBody>
      </p:sp>
      <p:sp>
        <p:nvSpPr>
          <p:cNvPr id="48" name="Oval 47">
            <a:extLst>
              <a:ext uri="{FF2B5EF4-FFF2-40B4-BE49-F238E27FC236}">
                <a16:creationId xmlns:a16="http://schemas.microsoft.com/office/drawing/2014/main" id="{15B15C74-931F-4313-A1D3-878EB644CDFC}"/>
              </a:ext>
            </a:extLst>
          </p:cNvPr>
          <p:cNvSpPr>
            <a:spLocks/>
          </p:cNvSpPr>
          <p:nvPr/>
        </p:nvSpPr>
        <p:spPr>
          <a:xfrm>
            <a:off x="526241" y="2567201"/>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x-es-XL"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2</a:t>
            </a:r>
            <a:endParaRPr lang="x-es-XL"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6" name="TextBox 25">
            <a:extLst>
              <a:ext uri="{FF2B5EF4-FFF2-40B4-BE49-F238E27FC236}">
                <a16:creationId xmlns:a16="http://schemas.microsoft.com/office/drawing/2014/main" id="{3B8F756F-CC43-4DBF-B12C-8B8785973956}"/>
              </a:ext>
            </a:extLst>
          </p:cNvPr>
          <p:cNvSpPr txBox="1">
            <a:spLocks/>
          </p:cNvSpPr>
          <p:nvPr/>
        </p:nvSpPr>
        <p:spPr>
          <a:xfrm>
            <a:off x="916374" y="2567201"/>
            <a:ext cx="7557067" cy="48123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a:t>Inspeccione visualmente el diluyente y extraiga 1.8 mL de diluyente con una jeringa con una aguja de calibre 21 o más estrecha.</a:t>
            </a:r>
            <a:endParaRPr lang="x-es-XL" sz="1050" dirty="0">
              <a:latin typeface="+mn-lt"/>
            </a:endParaRPr>
          </a:p>
        </p:txBody>
      </p:sp>
      <p:sp>
        <p:nvSpPr>
          <p:cNvPr id="43" name="TextBox 42">
            <a:extLst>
              <a:ext uri="{FF2B5EF4-FFF2-40B4-BE49-F238E27FC236}">
                <a16:creationId xmlns:a16="http://schemas.microsoft.com/office/drawing/2014/main" id="{6EB3A5B1-768E-4C12-9970-B432851EC4C5}"/>
              </a:ext>
            </a:extLst>
          </p:cNvPr>
          <p:cNvSpPr txBox="1">
            <a:spLocks/>
          </p:cNvSpPr>
          <p:nvPr/>
        </p:nvSpPr>
        <p:spPr>
          <a:xfrm>
            <a:off x="823515" y="5886057"/>
            <a:ext cx="7557067" cy="52684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a:t>Extraiga la dosis de la vacuna en el momento de la administración, no se recomienda precargar la vacuna en las jeringas. Use toda la vacuna dentro de las 6 horas posteriores a la dilución.</a:t>
            </a:r>
            <a:endParaRPr lang="x-es-XL" sz="1400" dirty="0">
              <a:latin typeface="+mn-lt"/>
            </a:endParaRPr>
          </a:p>
        </p:txBody>
      </p:sp>
      <p:sp>
        <p:nvSpPr>
          <p:cNvPr id="28" name="Oval 27">
            <a:extLst>
              <a:ext uri="{FF2B5EF4-FFF2-40B4-BE49-F238E27FC236}">
                <a16:creationId xmlns:a16="http://schemas.microsoft.com/office/drawing/2014/main" id="{116A7D29-C0D2-4159-AC98-D67CC4629D4B}"/>
              </a:ext>
            </a:extLst>
          </p:cNvPr>
          <p:cNvSpPr>
            <a:spLocks/>
          </p:cNvSpPr>
          <p:nvPr/>
        </p:nvSpPr>
        <p:spPr>
          <a:xfrm>
            <a:off x="475131" y="5453715"/>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x-es-XL"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8</a:t>
            </a:r>
          </a:p>
        </p:txBody>
      </p:sp>
      <p:sp>
        <p:nvSpPr>
          <p:cNvPr id="34" name="TextBox 33">
            <a:extLst>
              <a:ext uri="{FF2B5EF4-FFF2-40B4-BE49-F238E27FC236}">
                <a16:creationId xmlns:a16="http://schemas.microsoft.com/office/drawing/2014/main" id="{A2D42F28-2B47-4D01-9C8E-E4E1FC91AD1C}"/>
              </a:ext>
            </a:extLst>
          </p:cNvPr>
          <p:cNvSpPr txBox="1">
            <a:spLocks/>
          </p:cNvSpPr>
          <p:nvPr/>
        </p:nvSpPr>
        <p:spPr>
          <a:xfrm>
            <a:off x="881118" y="3090442"/>
            <a:ext cx="7557067"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a:t>Agregue 1.8 mL de diluyente en la ampolla de la vacuna; nivele/iguale la presión en el vial antes de retirar la aguja extrayendo 1.8 mL de aire en la jeringa de diluyente vacía.</a:t>
            </a:r>
          </a:p>
        </p:txBody>
      </p:sp>
      <p:sp>
        <p:nvSpPr>
          <p:cNvPr id="36" name="Oval 35">
            <a:extLst>
              <a:ext uri="{FF2B5EF4-FFF2-40B4-BE49-F238E27FC236}">
                <a16:creationId xmlns:a16="http://schemas.microsoft.com/office/drawing/2014/main" id="{A330C609-39E5-4F4E-8B70-360CF1DAA703}"/>
              </a:ext>
            </a:extLst>
          </p:cNvPr>
          <p:cNvSpPr>
            <a:spLocks/>
          </p:cNvSpPr>
          <p:nvPr/>
        </p:nvSpPr>
        <p:spPr>
          <a:xfrm>
            <a:off x="510289" y="3078842"/>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x-es-XL"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3</a:t>
            </a:r>
          </a:p>
        </p:txBody>
      </p:sp>
      <p:sp>
        <p:nvSpPr>
          <p:cNvPr id="38" name="TextBox 37">
            <a:extLst>
              <a:ext uri="{FF2B5EF4-FFF2-40B4-BE49-F238E27FC236}">
                <a16:creationId xmlns:a16="http://schemas.microsoft.com/office/drawing/2014/main" id="{C451530C-5A25-482D-A130-F514A8C1381E}"/>
              </a:ext>
            </a:extLst>
          </p:cNvPr>
          <p:cNvSpPr txBox="1">
            <a:spLocks/>
          </p:cNvSpPr>
          <p:nvPr/>
        </p:nvSpPr>
        <p:spPr>
          <a:xfrm>
            <a:off x="881120" y="4498048"/>
            <a:ext cx="7557067"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a:t>Inspeccione para asegurarse de que la vacuna sea una suspensión uniforme blanquecina. No la use si está descolorida o si contiene partículas.</a:t>
            </a:r>
          </a:p>
        </p:txBody>
      </p:sp>
      <p:sp>
        <p:nvSpPr>
          <p:cNvPr id="39" name="Oval 38">
            <a:extLst>
              <a:ext uri="{FF2B5EF4-FFF2-40B4-BE49-F238E27FC236}">
                <a16:creationId xmlns:a16="http://schemas.microsoft.com/office/drawing/2014/main" id="{FBAD350E-859A-40A9-BCEE-144BE280B3C6}"/>
              </a:ext>
            </a:extLst>
          </p:cNvPr>
          <p:cNvSpPr>
            <a:spLocks/>
          </p:cNvSpPr>
          <p:nvPr/>
        </p:nvSpPr>
        <p:spPr>
          <a:xfrm>
            <a:off x="507712" y="4505819"/>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x-es-XL"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6</a:t>
            </a:r>
            <a:endParaRPr lang="x-es-XL"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9" name="Oval 28">
            <a:extLst>
              <a:ext uri="{FF2B5EF4-FFF2-40B4-BE49-F238E27FC236}">
                <a16:creationId xmlns:a16="http://schemas.microsoft.com/office/drawing/2014/main" id="{C7E671F9-EA6E-4581-8E08-CF7FDBD27DEB}"/>
              </a:ext>
            </a:extLst>
          </p:cNvPr>
          <p:cNvSpPr>
            <a:spLocks/>
          </p:cNvSpPr>
          <p:nvPr/>
        </p:nvSpPr>
        <p:spPr>
          <a:xfrm>
            <a:off x="468083" y="5893448"/>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x-es-XL"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9</a:t>
            </a:r>
          </a:p>
        </p:txBody>
      </p:sp>
      <p:sp>
        <p:nvSpPr>
          <p:cNvPr id="31" name="TextBox 30">
            <a:extLst>
              <a:ext uri="{FF2B5EF4-FFF2-40B4-BE49-F238E27FC236}">
                <a16:creationId xmlns:a16="http://schemas.microsoft.com/office/drawing/2014/main" id="{1E0AE256-3C3B-4A4F-87D0-45BBC1BC1EFB}"/>
              </a:ext>
            </a:extLst>
          </p:cNvPr>
          <p:cNvSpPr txBox="1">
            <a:spLocks/>
          </p:cNvSpPr>
          <p:nvPr/>
        </p:nvSpPr>
        <p:spPr>
          <a:xfrm>
            <a:off x="858170" y="5490148"/>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a:t>Después de la dilución, utilícela inmediatamente o almacénela entre +2 °C a +8 °C durante un máximo de 6 horas después de la dilución.</a:t>
            </a:r>
          </a:p>
          <a:p>
            <a:endParaRPr lang="x-es-XL" sz="1400" dirty="0">
              <a:latin typeface="+mn-lt"/>
            </a:endParaRPr>
          </a:p>
        </p:txBody>
      </p:sp>
      <p:sp>
        <p:nvSpPr>
          <p:cNvPr id="32" name="TextBox 31">
            <a:extLst>
              <a:ext uri="{FF2B5EF4-FFF2-40B4-BE49-F238E27FC236}">
                <a16:creationId xmlns:a16="http://schemas.microsoft.com/office/drawing/2014/main" id="{25ADEA76-EE1A-404B-8A86-5FEEF786D231}"/>
              </a:ext>
            </a:extLst>
          </p:cNvPr>
          <p:cNvSpPr txBox="1"/>
          <p:nvPr/>
        </p:nvSpPr>
        <p:spPr>
          <a:xfrm>
            <a:off x="9058762" y="169961"/>
            <a:ext cx="2854077" cy="2209992"/>
          </a:xfrm>
          <a:prstGeom prst="rect">
            <a:avLst/>
          </a:prstGeom>
          <a:noFill/>
          <a:ln>
            <a:noFill/>
          </a:ln>
        </p:spPr>
        <p:txBody>
          <a:bodyPr vert="horz" wrap="square" lIns="90000" tIns="72000" rIns="90000" bIns="720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buClr>
                <a:srgbClr val="000000"/>
              </a:buClr>
            </a:pPr>
            <a:r>
              <a:rPr lang="x-es-XL" b="1" i="0" u="none" baseline="0" dirty="0">
                <a:solidFill>
                  <a:srgbClr val="000000"/>
                </a:solidFill>
              </a:rPr>
              <a:t>Es importante tener en cuenta: </a:t>
            </a:r>
            <a:r>
              <a:rPr lang="x-es-XL" b="0" i="0" u="none" baseline="0" dirty="0"/>
              <a:t>Las ampollas de diluyente son de un solo uso. Desechar después de este uso. Nunca guarde la ampolla de diluyente usado para la preparación de la siguiente ampolla de vacuna.</a:t>
            </a:r>
            <a:endParaRPr lang="x-es-XL" dirty="0">
              <a:solidFill>
                <a:srgbClr val="000000"/>
              </a:solidFill>
              <a:latin typeface="+mn-lt"/>
            </a:endParaRPr>
          </a:p>
        </p:txBody>
      </p:sp>
    </p:spTree>
    <p:extLst>
      <p:ext uri="{BB962C8B-B14F-4D97-AF65-F5344CB8AC3E}">
        <p14:creationId xmlns:p14="http://schemas.microsoft.com/office/powerpoint/2010/main" val="310164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
            <a:extLst>
              <a:ext uri="{FF2B5EF4-FFF2-40B4-BE49-F238E27FC236}">
                <a16:creationId xmlns:a16="http://schemas.microsoft.com/office/drawing/2014/main" id="{57281805-354D-41BE-BF73-E3072D3563DE}"/>
              </a:ext>
            </a:extLst>
          </p:cNvPr>
          <p:cNvSpPr/>
          <p:nvPr/>
        </p:nvSpPr>
        <p:spPr>
          <a:xfrm>
            <a:off x="8788400" y="0"/>
            <a:ext cx="34036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sp>
        <p:nvSpPr>
          <p:cNvPr id="9" name="Title 8">
            <a:extLst>
              <a:ext uri="{FF2B5EF4-FFF2-40B4-BE49-F238E27FC236}">
                <a16:creationId xmlns:a16="http://schemas.microsoft.com/office/drawing/2014/main" id="{933FCA5D-E7FD-4B0F-9FA5-5F56CB264FF1}"/>
              </a:ext>
            </a:extLst>
          </p:cNvPr>
          <p:cNvSpPr>
            <a:spLocks noGrp="1"/>
          </p:cNvSpPr>
          <p:nvPr>
            <p:ph type="title"/>
          </p:nvPr>
        </p:nvSpPr>
        <p:spPr>
          <a:xfrm>
            <a:off x="492293" y="404729"/>
            <a:ext cx="8169281" cy="738664"/>
          </a:xfrm>
        </p:spPr>
        <p:txBody>
          <a:bodyPr/>
          <a:lstStyle/>
          <a:p>
            <a:pPr algn="l" rtl="0"/>
            <a:r>
              <a:rPr lang="x-es-XL" sz="2400" b="1" i="0" u="none" baseline="0" dirty="0"/>
              <a:t>Maximización del número de dosis disponibles por ampolla</a:t>
            </a:r>
          </a:p>
        </p:txBody>
      </p:sp>
      <p:sp>
        <p:nvSpPr>
          <p:cNvPr id="687" name="Oval 686">
            <a:extLst>
              <a:ext uri="{FF2B5EF4-FFF2-40B4-BE49-F238E27FC236}">
                <a16:creationId xmlns:a16="http://schemas.microsoft.com/office/drawing/2014/main" id="{7166F5A7-CECE-4005-B379-4E67BBBC352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x-es-XL" sz="1400" b="0" i="0" dirty="0">
              <a:latin typeface="Arial" panose="020B0604020202020204" pitchFamily="34" charset="0"/>
              <a:cs typeface="Arial" panose="020B0604020202020204" pitchFamily="34" charset="0"/>
              <a:sym typeface="Arial" panose="020B0604020202020204" pitchFamily="34" charset="0"/>
            </a:endParaRPr>
          </a:p>
        </p:txBody>
      </p:sp>
      <p:sp>
        <p:nvSpPr>
          <p:cNvPr id="688" name="Slide Number">
            <a:extLst>
              <a:ext uri="{FF2B5EF4-FFF2-40B4-BE49-F238E27FC236}">
                <a16:creationId xmlns:a16="http://schemas.microsoft.com/office/drawing/2014/main" id="{E280ADBF-4DE6-4B5F-BB07-9759B5656CB9}"/>
              </a:ext>
            </a:extLst>
          </p:cNvPr>
          <p:cNvSpPr>
            <a:spLocks noChangeArrowheads="1"/>
          </p:cNvSpPr>
          <p:nvPr>
            <p:custDataLst>
              <p:tags r:id="rId1"/>
            </p:custDataLst>
          </p:nvPr>
        </p:nvSpPr>
        <p:spPr bwMode="black">
          <a:xfrm>
            <a:off x="11587339" y="6518930"/>
            <a:ext cx="325501" cy="107722"/>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sz="7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21</a:t>
            </a:fld>
            <a:endParaRPr lang="x-es-XL" sz="7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22939D83-D2A7-4988-8985-580445FC5740}"/>
              </a:ext>
            </a:extLst>
          </p:cNvPr>
          <p:cNvSpPr txBox="1"/>
          <p:nvPr/>
        </p:nvSpPr>
        <p:spPr>
          <a:xfrm>
            <a:off x="333632" y="1198570"/>
            <a:ext cx="8077366" cy="5150179"/>
          </a:xfrm>
          <a:prstGeom prst="rect">
            <a:avLst/>
          </a:prstGeom>
          <a:ln w="6350">
            <a:noFill/>
            <a:miter lim="800000"/>
          </a:ln>
        </p:spPr>
        <p:txBody>
          <a:bodyPr vert="horz" wrap="square" lIns="0" tIns="0" rIns="0" bIns="0" rtlCol="0">
            <a:noAutofit/>
          </a:bodyPr>
          <a:lstStyle/>
          <a:p>
            <a:pPr marL="285750" indent="-285750" algn="l" rtl="0">
              <a:spcBef>
                <a:spcPts val="300"/>
              </a:spcBef>
              <a:spcAft>
                <a:spcPts val="300"/>
              </a:spcAft>
              <a:buFont typeface="Arial" panose="020B0604020202020204" pitchFamily="34" charset="0"/>
              <a:buChar char="•"/>
            </a:pPr>
            <a:r>
              <a:rPr lang="x-es-XL" sz="1600" b="0" i="0" u="none" baseline="0" dirty="0"/>
              <a:t>Después de la dilución, la ampolla contiene 2.25 mL de los que se pueden extraer 6 dosis de 0.3 mL. </a:t>
            </a:r>
          </a:p>
          <a:p>
            <a:pPr marL="285750" indent="-285750" algn="l" rtl="0">
              <a:spcBef>
                <a:spcPts val="300"/>
              </a:spcBef>
              <a:spcAft>
                <a:spcPts val="300"/>
              </a:spcAft>
              <a:buFont typeface="Arial" panose="020B0604020202020204" pitchFamily="34" charset="0"/>
              <a:buChar char="•"/>
            </a:pPr>
            <a:r>
              <a:rPr lang="x-es-XL" sz="1600" b="0" i="0" u="none" baseline="0" dirty="0"/>
              <a:t>Extraer 0.3 mL de la vacuna contra la COVID-19 de Pfizer–BioNTech.</a:t>
            </a:r>
          </a:p>
          <a:p>
            <a:pPr algn="l" rtl="0">
              <a:spcBef>
                <a:spcPts val="300"/>
              </a:spcBef>
              <a:spcAft>
                <a:spcPts val="300"/>
              </a:spcAft>
            </a:pPr>
            <a:endParaRPr lang="x-es-XL" sz="1600" dirty="0"/>
          </a:p>
          <a:p>
            <a:pPr algn="l" rtl="0">
              <a:spcBef>
                <a:spcPts val="300"/>
              </a:spcBef>
              <a:spcAft>
                <a:spcPts val="300"/>
              </a:spcAft>
            </a:pPr>
            <a:endParaRPr lang="x-es-XL" sz="1600" dirty="0"/>
          </a:p>
          <a:p>
            <a:pPr algn="l" rtl="0">
              <a:spcBef>
                <a:spcPts val="300"/>
              </a:spcBef>
              <a:spcAft>
                <a:spcPts val="300"/>
              </a:spcAft>
            </a:pPr>
            <a:endParaRPr lang="x-es-XL" sz="1600" dirty="0"/>
          </a:p>
          <a:p>
            <a:pPr algn="l" rtl="0">
              <a:spcBef>
                <a:spcPts val="300"/>
              </a:spcBef>
              <a:spcAft>
                <a:spcPts val="300"/>
              </a:spcAft>
            </a:pPr>
            <a:endParaRPr lang="x-es-XL" sz="1600" dirty="0"/>
          </a:p>
          <a:p>
            <a:pPr algn="l" rtl="0">
              <a:spcBef>
                <a:spcPts val="300"/>
              </a:spcBef>
              <a:spcAft>
                <a:spcPts val="300"/>
              </a:spcAft>
            </a:pPr>
            <a:endParaRPr lang="x-es-XL" sz="1600" dirty="0"/>
          </a:p>
          <a:p>
            <a:pPr algn="l" rtl="0">
              <a:spcBef>
                <a:spcPts val="300"/>
              </a:spcBef>
              <a:spcAft>
                <a:spcPts val="300"/>
              </a:spcAft>
            </a:pPr>
            <a:endParaRPr lang="x-es-XL" sz="1600" dirty="0"/>
          </a:p>
          <a:p>
            <a:pPr algn="l" rtl="0">
              <a:spcBef>
                <a:spcPts val="300"/>
              </a:spcBef>
              <a:spcAft>
                <a:spcPts val="300"/>
              </a:spcAft>
            </a:pPr>
            <a:endParaRPr lang="x-es-XL" sz="1600" dirty="0"/>
          </a:p>
          <a:p>
            <a:pPr algn="l" rtl="0">
              <a:spcBef>
                <a:spcPts val="300"/>
              </a:spcBef>
              <a:spcAft>
                <a:spcPts val="300"/>
              </a:spcAft>
            </a:pPr>
            <a:endParaRPr lang="x-es-XL" sz="1600" dirty="0"/>
          </a:p>
          <a:p>
            <a:pPr marL="285750" indent="-285750" algn="l" rtl="0">
              <a:spcBef>
                <a:spcPts val="300"/>
              </a:spcBef>
              <a:spcAft>
                <a:spcPts val="300"/>
              </a:spcAft>
              <a:buFont typeface="Arial" panose="020B0604020202020204" pitchFamily="34" charset="0"/>
              <a:buChar char="•"/>
            </a:pPr>
            <a:r>
              <a:rPr lang="x-es-XL" sz="1600" b="0" i="0" u="none" baseline="0" dirty="0"/>
              <a:t>Cada dosis debe contener 0.3 mL de vacuna. </a:t>
            </a:r>
          </a:p>
          <a:p>
            <a:pPr marL="285750" indent="-285750" algn="l" rtl="0">
              <a:spcBef>
                <a:spcPts val="300"/>
              </a:spcBef>
              <a:spcAft>
                <a:spcPts val="300"/>
              </a:spcAft>
              <a:buFont typeface="Arial" panose="020B0604020202020204" pitchFamily="34" charset="0"/>
              <a:buChar char="•"/>
            </a:pPr>
            <a:r>
              <a:rPr lang="x-es-XL" sz="1600" b="0" i="0" u="none" baseline="0" dirty="0"/>
              <a:t>Si la cantidad de vacuna que queda en la ampolla no puede proporcionar una dosis completa de 0.3 mL, deseche la ampolla y el volumen sobrante. </a:t>
            </a:r>
          </a:p>
          <a:p>
            <a:pPr marL="285750" indent="-285750" algn="l" rtl="0">
              <a:spcBef>
                <a:spcPts val="300"/>
              </a:spcBef>
              <a:spcAft>
                <a:spcPts val="300"/>
              </a:spcAft>
              <a:buFont typeface="Arial" panose="020B0604020202020204" pitchFamily="34" charset="0"/>
              <a:buChar char="•"/>
            </a:pPr>
            <a:r>
              <a:rPr lang="x-es-XL" sz="1600" b="0" i="0" u="none" baseline="0" dirty="0"/>
              <a:t>No mezclar la vacuna residual de varias ampollas.</a:t>
            </a:r>
          </a:p>
          <a:p>
            <a:pPr marL="285750" indent="-285750" algn="l" rtl="0">
              <a:spcBef>
                <a:spcPts val="300"/>
              </a:spcBef>
              <a:spcAft>
                <a:spcPts val="300"/>
              </a:spcAft>
              <a:buFont typeface="Arial" panose="020B0604020202020204" pitchFamily="34" charset="0"/>
              <a:buChar char="•"/>
            </a:pPr>
            <a:r>
              <a:rPr lang="x-es-XL" sz="1600" b="0" i="0" u="none" baseline="0" dirty="0"/>
              <a:t>Deseche cualquier vacuna no utilizada después de 6 horas posteriores a la dilución</a:t>
            </a:r>
          </a:p>
        </p:txBody>
      </p:sp>
      <p:sp>
        <p:nvSpPr>
          <p:cNvPr id="6" name="TextBox 5">
            <a:extLst>
              <a:ext uri="{FF2B5EF4-FFF2-40B4-BE49-F238E27FC236}">
                <a16:creationId xmlns:a16="http://schemas.microsoft.com/office/drawing/2014/main" id="{FBC5621F-909C-4C2E-B9EB-6C69CFF7393E}"/>
              </a:ext>
            </a:extLst>
          </p:cNvPr>
          <p:cNvSpPr txBox="1"/>
          <p:nvPr/>
        </p:nvSpPr>
        <p:spPr>
          <a:xfrm>
            <a:off x="6190735" y="6695345"/>
            <a:ext cx="1952367" cy="753859"/>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x-es-XL" sz="1600" dirty="0"/>
          </a:p>
        </p:txBody>
      </p:sp>
      <p:sp>
        <p:nvSpPr>
          <p:cNvPr id="8" name="TextBox 7">
            <a:extLst>
              <a:ext uri="{FF2B5EF4-FFF2-40B4-BE49-F238E27FC236}">
                <a16:creationId xmlns:a16="http://schemas.microsoft.com/office/drawing/2014/main" id="{50E83A01-FCE1-4F8C-819C-1577014991FC}"/>
              </a:ext>
            </a:extLst>
          </p:cNvPr>
          <p:cNvSpPr txBox="1"/>
          <p:nvPr/>
        </p:nvSpPr>
        <p:spPr>
          <a:xfrm>
            <a:off x="475405" y="2240810"/>
            <a:ext cx="7793820" cy="1868955"/>
          </a:xfrm>
          <a:prstGeom prst="rect">
            <a:avLst/>
          </a:prstGeom>
          <a:solidFill>
            <a:srgbClr val="E6E6E6"/>
          </a:solidFill>
          <a:ln>
            <a:noFill/>
          </a:ln>
        </p:spPr>
        <p:txBody>
          <a:bodyPr wrap="square" lIns="72000" tIns="72000" rIns="72000" bIns="72000" rtlCol="0">
            <a:spAutoFit/>
          </a:bodyPr>
          <a:lstStyle>
            <a:defPPr>
              <a:defRPr lang="x-es-XL"/>
            </a:defPPr>
            <a:lvl1pPr>
              <a:defRPr sz="1400" b="1">
                <a:solidFill>
                  <a:srgbClr val="FF0000"/>
                </a:solidFill>
              </a:defRPr>
            </a:lvl1pPr>
          </a:lstStyle>
          <a:p>
            <a:pPr algn="l" rtl="0"/>
            <a:r>
              <a:rPr lang="x-es-XL" sz="1600" b="0" i="0" u="none" baseline="0">
                <a:solidFill>
                  <a:schemeClr val="tx1"/>
                </a:solidFill>
              </a:rPr>
              <a:t>Se deben utilizar jeringas y/o agujas de volumen muerto bajo para extraer 6 dosis de una sola ampolla. La combinación de jeringa y aguja de volumen muerto bajo debe tener un volumen muerto de no más de 0.035 mL. </a:t>
            </a:r>
          </a:p>
          <a:p>
            <a:endParaRPr lang="x-es-XL" sz="1600" b="0" dirty="0">
              <a:solidFill>
                <a:schemeClr val="tx1"/>
              </a:solidFill>
            </a:endParaRPr>
          </a:p>
          <a:p>
            <a:pPr algn="l" rtl="0"/>
            <a:r>
              <a:rPr lang="x-es-XL" sz="1600" b="0" i="0" u="none" baseline="0">
                <a:solidFill>
                  <a:schemeClr val="tx1"/>
                </a:solidFill>
              </a:rPr>
              <a:t>Si se utilizan jeringas y agujas estándar, es posible que no haya suficiente volumen para extraer una sexta dosis de una sola ampolla. </a:t>
            </a:r>
          </a:p>
          <a:p>
            <a:endParaRPr lang="x-es-XL" sz="1600" b="0" dirty="0">
              <a:solidFill>
                <a:schemeClr val="tx1"/>
              </a:solidFill>
            </a:endParaRPr>
          </a:p>
        </p:txBody>
      </p:sp>
      <p:sp>
        <p:nvSpPr>
          <p:cNvPr id="3" name="TextBox 2">
            <a:extLst>
              <a:ext uri="{FF2B5EF4-FFF2-40B4-BE49-F238E27FC236}">
                <a16:creationId xmlns:a16="http://schemas.microsoft.com/office/drawing/2014/main" id="{AA6DD5BF-FE3D-407D-8365-F262B16607FB}"/>
              </a:ext>
            </a:extLst>
          </p:cNvPr>
          <p:cNvSpPr txBox="1"/>
          <p:nvPr/>
        </p:nvSpPr>
        <p:spPr>
          <a:xfrm>
            <a:off x="9038977" y="774061"/>
            <a:ext cx="2902446" cy="5197492"/>
          </a:xfrm>
          <a:prstGeom prst="rect">
            <a:avLst/>
          </a:prstGeom>
          <a:ln w="6350">
            <a:noFill/>
            <a:miter lim="800000"/>
          </a:ln>
        </p:spPr>
        <p:txBody>
          <a:bodyPr vert="horz" wrap="square" lIns="0" tIns="0" rIns="0" bIns="0" rtlCol="0">
            <a:noAutofit/>
          </a:bodyPr>
          <a:lstStyle/>
          <a:p>
            <a:pPr algn="l" rtl="0">
              <a:spcBef>
                <a:spcPts val="600"/>
              </a:spcBef>
              <a:spcAft>
                <a:spcPts val="600"/>
              </a:spcAft>
            </a:pPr>
            <a:r>
              <a:rPr lang="x-es-XL" sz="1400" b="0" i="0" u="none" baseline="0"/>
              <a:t>Si las jeringas autodesactibables precalificadas de 0.3 ml no están disponibles, use jeringas precalificadas RUP por la OMS de 1 ml o 2 ml que cumplan con los siguientes requisitos:</a:t>
            </a:r>
            <a:endParaRPr lang="x-es-XL" sz="1400" dirty="0"/>
          </a:p>
          <a:p>
            <a:pPr marL="287338" lvl="2" indent="-112713" algn="l" rtl="0">
              <a:spcBef>
                <a:spcPts val="600"/>
              </a:spcBef>
              <a:spcAft>
                <a:spcPts val="600"/>
              </a:spcAft>
              <a:buFont typeface="Arial" panose="020B0604020202020204" pitchFamily="34" charset="0"/>
              <a:buChar char="•"/>
            </a:pPr>
            <a:r>
              <a:rPr lang="x-es-XL" sz="1400" b="0" i="0" u="none" baseline="0"/>
              <a:t>Espacio muerto de combinación de jeringa y aguja: ≤ 0.035 ml </a:t>
            </a:r>
          </a:p>
          <a:p>
            <a:pPr marL="287338" lvl="2" indent="-112713" algn="l" rtl="0">
              <a:spcBef>
                <a:spcPts val="600"/>
              </a:spcBef>
              <a:spcAft>
                <a:spcPts val="600"/>
              </a:spcAft>
              <a:buFont typeface="Arial" panose="020B0604020202020204" pitchFamily="34" charset="0"/>
              <a:buChar char="•"/>
            </a:pPr>
            <a:r>
              <a:rPr lang="x-es-XL" sz="1400" b="0" i="0" u="none" baseline="0"/>
              <a:t>Graduación: aumentos de ≤ 0.1 ml</a:t>
            </a:r>
          </a:p>
          <a:p>
            <a:pPr marL="287338" lvl="2" indent="-112713" algn="l" rtl="0">
              <a:spcBef>
                <a:spcPts val="600"/>
              </a:spcBef>
              <a:spcAft>
                <a:spcPts val="600"/>
              </a:spcAft>
              <a:buFont typeface="Arial" panose="020B0604020202020204" pitchFamily="34" charset="0"/>
              <a:buChar char="•"/>
            </a:pPr>
            <a:r>
              <a:rPr lang="x-es-XL" sz="1400" b="0" i="0" u="none" baseline="0"/>
              <a:t>Aguja: 23G x 1” (0.60 x 25 mm) </a:t>
            </a:r>
            <a:endParaRPr lang="x-es-XL" sz="1400" dirty="0"/>
          </a:p>
          <a:p>
            <a:pPr marL="287338" lvl="2" indent="-112713" algn="l" rtl="0">
              <a:spcBef>
                <a:spcPts val="600"/>
              </a:spcBef>
              <a:spcAft>
                <a:spcPts val="600"/>
              </a:spcAft>
              <a:buFont typeface="Arial" panose="020B0604020202020204" pitchFamily="34" charset="0"/>
              <a:buChar char="•"/>
            </a:pPr>
            <a:r>
              <a:rPr lang="x-es-XL" sz="1400" b="0" i="0" u="none" baseline="0"/>
              <a:t>Configuración de embalaje preferida: Aguja y jeringa coempaquetadas</a:t>
            </a:r>
          </a:p>
          <a:p>
            <a:pPr marL="287338" indent="-112713" algn="l" rtl="0">
              <a:spcBef>
                <a:spcPts val="600"/>
              </a:spcBef>
              <a:buFont typeface="Arial" panose="020B0604020202020204" pitchFamily="34" charset="0"/>
              <a:buChar char="•"/>
            </a:pPr>
            <a:r>
              <a:rPr lang="x-es-XL" sz="1400" b="0" i="0" u="none" baseline="0"/>
              <a:t>Priorización de la aguja:</a:t>
            </a:r>
            <a:endParaRPr lang="x-es-XL" sz="1400" dirty="0"/>
          </a:p>
          <a:p>
            <a:pPr marL="800100" lvl="1" indent="-342900" algn="l" rtl="0">
              <a:spcBef>
                <a:spcPts val="600"/>
              </a:spcBef>
              <a:buFont typeface="+mj-lt"/>
              <a:buAutoNum type="arabicPeriod"/>
            </a:pPr>
            <a:r>
              <a:rPr lang="x-es-XL" sz="1400" b="0" i="0" u="none" baseline="0"/>
              <a:t>Aguja fija</a:t>
            </a:r>
          </a:p>
          <a:p>
            <a:pPr marL="800100" lvl="1" indent="-342900" algn="l" rtl="0">
              <a:spcBef>
                <a:spcPts val="600"/>
              </a:spcBef>
              <a:buFont typeface="+mj-lt"/>
              <a:buAutoNum type="arabicPeriod"/>
            </a:pPr>
            <a:r>
              <a:rPr lang="x-es-XL" sz="1400" b="0" i="0" u="none" baseline="0"/>
              <a:t>Aguja luer de seguridad</a:t>
            </a:r>
          </a:p>
          <a:p>
            <a:pPr marL="800100" lvl="1" indent="-342900" algn="l" rtl="0">
              <a:spcBef>
                <a:spcPts val="600"/>
              </a:spcBef>
              <a:buFont typeface="+mj-lt"/>
              <a:buAutoNum type="arabicPeriod"/>
            </a:pPr>
            <a:r>
              <a:rPr lang="x-es-XL" sz="1400" b="0" i="0" u="none" baseline="0"/>
              <a:t>Aguja luer estándar.</a:t>
            </a:r>
          </a:p>
          <a:p>
            <a:pPr algn="l" rtl="0">
              <a:spcBef>
                <a:spcPts val="300"/>
              </a:spcBef>
              <a:spcAft>
                <a:spcPts val="300"/>
              </a:spcAft>
              <a:buNone/>
            </a:pPr>
            <a:endParaRPr lang="x-es-XL" sz="1400" dirty="0"/>
          </a:p>
        </p:txBody>
      </p:sp>
    </p:spTree>
    <p:extLst>
      <p:ext uri="{BB962C8B-B14F-4D97-AF65-F5344CB8AC3E}">
        <p14:creationId xmlns:p14="http://schemas.microsoft.com/office/powerpoint/2010/main" val="1030091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es-XL" sz="2400" b="1" i="0" u="none" baseline="0"/>
              <a:t>Administración segura de la vacuna</a:t>
            </a:r>
          </a:p>
        </p:txBody>
      </p:sp>
      <p:pic>
        <p:nvPicPr>
          <p:cNvPr id="84995" name="Picture 3"/>
          <p:cNvPicPr>
            <a:picLocks noChangeAspect="1" noChangeArrowheads="1"/>
          </p:cNvPicPr>
          <p:nvPr/>
        </p:nvPicPr>
        <p:blipFill>
          <a:blip r:embed="rId4"/>
          <a:srcRect/>
          <a:stretch>
            <a:fillRect/>
          </a:stretch>
        </p:blipFill>
        <p:spPr bwMode="auto">
          <a:xfrm rot="16200000">
            <a:off x="6151140" y="450023"/>
            <a:ext cx="6200408" cy="5457247"/>
          </a:xfrm>
          <a:prstGeom prst="rect">
            <a:avLst/>
          </a:prstGeom>
          <a:noFill/>
          <a:ln w="9525">
            <a:noFill/>
            <a:miter lim="800000"/>
            <a:headEnd/>
            <a:tailEnd/>
          </a:ln>
        </p:spPr>
      </p:pic>
      <p:sp>
        <p:nvSpPr>
          <p:cNvPr id="7" name="TextBox 6"/>
          <p:cNvSpPr txBox="1">
            <a:spLocks/>
          </p:cNvSpPr>
          <p:nvPr/>
        </p:nvSpPr>
        <p:spPr>
          <a:xfrm>
            <a:off x="521183" y="867702"/>
            <a:ext cx="5825744" cy="760959"/>
          </a:xfrm>
          <a:prstGeom prst="rect">
            <a:avLst/>
          </a:prstGeom>
          <a:solidFill>
            <a:schemeClr val="accent1"/>
          </a:solidFill>
          <a:ln w="6350">
            <a:solidFill>
              <a:srgbClr val="4D4D4D"/>
            </a:solidFill>
            <a:miter lim="800000"/>
          </a:ln>
        </p:spPr>
        <p:txBody>
          <a:bodyPr vert="horz" wrap="square" lIns="72000" tIns="72000" rIns="72000" bIns="72000" rtlCol="0" anchor="ctr">
            <a:noAutofit/>
          </a:bodyPr>
          <a:lstStyle/>
          <a:p>
            <a:pPr algn="l" rtl="0">
              <a:spcBef>
                <a:spcPts val="300"/>
              </a:spcBef>
              <a:spcAft>
                <a:spcPts val="300"/>
              </a:spcAft>
              <a:buClr>
                <a:srgbClr val="FFFFFF"/>
              </a:buClr>
              <a:buNone/>
            </a:pPr>
            <a:r>
              <a:rPr lang="x-es-XL" sz="1600" b="1" i="0" u="none" baseline="0">
                <a:solidFill>
                  <a:srgbClr val="FFFFFF"/>
                </a:solidFill>
              </a:rPr>
              <a:t>Administrar solo cuando el tratamiento médico adecuado para controlar la anafilaxia esté disponible de inmediato.</a:t>
            </a:r>
          </a:p>
        </p:txBody>
      </p:sp>
      <p:sp>
        <p:nvSpPr>
          <p:cNvPr id="5" name="TextBox 4">
            <a:extLst>
              <a:ext uri="{FF2B5EF4-FFF2-40B4-BE49-F238E27FC236}">
                <a16:creationId xmlns:a16="http://schemas.microsoft.com/office/drawing/2014/main" id="{E48D1200-47F3-4DF2-B141-A4CA08DBC6B9}"/>
              </a:ext>
            </a:extLst>
          </p:cNvPr>
          <p:cNvSpPr txBox="1"/>
          <p:nvPr/>
        </p:nvSpPr>
        <p:spPr>
          <a:xfrm>
            <a:off x="10249468" y="5281682"/>
            <a:ext cx="68239" cy="163773"/>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x-es-XL" sz="1600" b="0" i="0" u="none" baseline="0"/>
              <a:t>*</a:t>
            </a:r>
          </a:p>
        </p:txBody>
      </p:sp>
      <p:sp>
        <p:nvSpPr>
          <p:cNvPr id="6" name="TextBox 5">
            <a:extLst>
              <a:ext uri="{FF2B5EF4-FFF2-40B4-BE49-F238E27FC236}">
                <a16:creationId xmlns:a16="http://schemas.microsoft.com/office/drawing/2014/main" id="{A94711C5-1294-4B87-9DF4-06F578BE79A2}"/>
              </a:ext>
            </a:extLst>
          </p:cNvPr>
          <p:cNvSpPr txBox="1"/>
          <p:nvPr/>
        </p:nvSpPr>
        <p:spPr>
          <a:xfrm>
            <a:off x="6617182" y="6432442"/>
            <a:ext cx="1176604" cy="153888"/>
          </a:xfrm>
          <a:prstGeom prst="rect">
            <a:avLst/>
          </a:prstGeom>
          <a:ln w="6350">
            <a:noFill/>
            <a:miter lim="800000"/>
          </a:ln>
        </p:spPr>
        <p:txBody>
          <a:bodyPr vert="horz" wrap="none" lIns="0" tIns="0" rIns="0" bIns="0" rtlCol="0">
            <a:spAutoFit/>
          </a:bodyPr>
          <a:lstStyle/>
          <a:p>
            <a:pPr algn="l" rtl="0">
              <a:spcBef>
                <a:spcPts val="300"/>
              </a:spcBef>
              <a:spcAft>
                <a:spcPts val="300"/>
              </a:spcAft>
            </a:pPr>
            <a:r>
              <a:rPr lang="x-es-XL" sz="1000" b="0" i="0" u="none" baseline="0"/>
              <a:t>* Polietilenglicol</a:t>
            </a:r>
          </a:p>
        </p:txBody>
      </p:sp>
      <p:sp>
        <p:nvSpPr>
          <p:cNvPr id="13" name="Subtitle 2">
            <a:extLst>
              <a:ext uri="{FF2B5EF4-FFF2-40B4-BE49-F238E27FC236}">
                <a16:creationId xmlns:a16="http://schemas.microsoft.com/office/drawing/2014/main" id="{037DF61A-E18E-4AD6-8FC0-86C5C6C68D2A}"/>
              </a:ext>
            </a:extLst>
          </p:cNvPr>
          <p:cNvSpPr txBox="1">
            <a:spLocks/>
          </p:cNvSpPr>
          <p:nvPr/>
        </p:nvSpPr>
        <p:spPr>
          <a:xfrm>
            <a:off x="521183" y="2032464"/>
            <a:ext cx="5825744" cy="279307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x-es-XL"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2738" indent="-312738" algn="l" rtl="0">
              <a:spcBef>
                <a:spcPts val="600"/>
              </a:spcBef>
              <a:buFont typeface="Segoe UI" panose="020B0502040204020203" pitchFamily="34" charset="0"/>
              <a:buNone/>
            </a:pPr>
            <a:r>
              <a:rPr lang="x-es-XL" sz="1600" b="0" i="0" u="none" baseline="0">
                <a:latin typeface="+mn-lt"/>
              </a:rPr>
              <a:t>1.	Antes, durante y después de la inmunización, siga las directrices actuales sobre medidas sociales y de salud pública.</a:t>
            </a:r>
          </a:p>
          <a:p>
            <a:pPr marL="312738" indent="-312738" algn="l" rtl="0">
              <a:spcBef>
                <a:spcPts val="600"/>
              </a:spcBef>
              <a:buFont typeface="Segoe UI" panose="020B0502040204020203" pitchFamily="34" charset="0"/>
              <a:buNone/>
            </a:pPr>
            <a:r>
              <a:rPr lang="x-es-XL" sz="1600" b="0" i="0" u="none" baseline="0">
                <a:latin typeface="+mn-lt"/>
              </a:rPr>
              <a:t>2.	Ubíquese al costado del receptor de la vacuna.</a:t>
            </a:r>
          </a:p>
          <a:p>
            <a:pPr marL="312738" indent="-312738" algn="l" rtl="0">
              <a:spcBef>
                <a:spcPts val="600"/>
              </a:spcBef>
              <a:buFont typeface="Segoe UI" panose="020B0502040204020203" pitchFamily="34" charset="0"/>
              <a:buNone/>
            </a:pPr>
            <a:r>
              <a:rPr lang="x-es-XL" sz="1600" b="0" i="0" u="none" baseline="0">
                <a:latin typeface="+mn-lt"/>
              </a:rPr>
              <a:t>3.	Deje tiempo para hablar sobre la vacuna y pregunte al destinatario de la vacuna si tiene alguna pregunta.</a:t>
            </a:r>
          </a:p>
          <a:p>
            <a:pPr marL="312738" indent="-312738" algn="l" rtl="0">
              <a:spcBef>
                <a:spcPts val="600"/>
              </a:spcBef>
              <a:buFont typeface="Segoe UI" panose="020B0502040204020203" pitchFamily="34" charset="0"/>
              <a:buNone/>
            </a:pPr>
            <a:r>
              <a:rPr lang="x-es-XL" sz="1600" b="0" i="0" u="none" baseline="0">
                <a:latin typeface="+mn-lt"/>
              </a:rPr>
              <a:t>4.	Detección de contraindicaciones y precauciones (ver diagrama).</a:t>
            </a:r>
          </a:p>
          <a:p>
            <a:pPr marL="312738" indent="-312738" algn="l" rtl="0">
              <a:spcBef>
                <a:spcPts val="600"/>
              </a:spcBef>
              <a:buFont typeface="Segoe UI" panose="020B0502040204020203" pitchFamily="34" charset="0"/>
              <a:buNone/>
            </a:pPr>
            <a:r>
              <a:rPr lang="x-es-XL" sz="1600" b="0" i="0" u="none" baseline="0">
                <a:latin typeface="+mn-lt"/>
              </a:rPr>
              <a:t>5.	Asegúrese de que la persona esté sentada cómodamente.</a:t>
            </a:r>
          </a:p>
          <a:p>
            <a:pPr marL="312738" indent="-312738" algn="l" rtl="0">
              <a:spcBef>
                <a:spcPts val="600"/>
              </a:spcBef>
              <a:buFont typeface="Segoe UI" panose="020B0502040204020203" pitchFamily="34" charset="0"/>
              <a:buNone/>
            </a:pPr>
            <a:r>
              <a:rPr lang="x-es-XL" sz="1600" b="0" i="0" u="none" baseline="0">
                <a:latin typeface="+mn-lt"/>
              </a:rPr>
              <a:t>6.	Administre la vacuna preparada siguiendo los pasos para la inyección intramuscular.</a:t>
            </a:r>
          </a:p>
        </p:txBody>
      </p:sp>
      <p:sp>
        <p:nvSpPr>
          <p:cNvPr id="17" name="TextBox 16">
            <a:extLst>
              <a:ext uri="{FF2B5EF4-FFF2-40B4-BE49-F238E27FC236}">
                <a16:creationId xmlns:a16="http://schemas.microsoft.com/office/drawing/2014/main" id="{1C6CDB73-843C-460E-ACF2-272C504AFCB7}"/>
              </a:ext>
            </a:extLst>
          </p:cNvPr>
          <p:cNvSpPr txBox="1"/>
          <p:nvPr/>
        </p:nvSpPr>
        <p:spPr>
          <a:xfrm>
            <a:off x="521183" y="5445455"/>
            <a:ext cx="5876959" cy="1130291"/>
          </a:xfrm>
          <a:prstGeom prst="rect">
            <a:avLst/>
          </a:prstGeom>
          <a:solidFill>
            <a:srgbClr val="E6E6E6"/>
          </a:solidFill>
          <a:ln>
            <a:noFill/>
          </a:ln>
        </p:spPr>
        <p:txBody>
          <a:bodyPr vert="horz" wrap="square" lIns="72000" tIns="72000" rIns="72000" bIns="720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b="0" i="0" u="none" baseline="0" dirty="0">
                <a:latin typeface="+mn-lt"/>
              </a:rPr>
              <a:t>Si necesita más información, remítase a la </a:t>
            </a:r>
            <a:r>
              <a:rPr lang="x-es-XL" b="0" i="0" u="none" baseline="0" dirty="0">
                <a:latin typeface="+mn-lt"/>
                <a:hlinkClick r:id="rId5"/>
              </a:rPr>
              <a:t>Capacitación en inmunización contra la COVID-19 para trabajadores de la salud- Módulo 3: Organización de sesiones de inmunización contra la COVID-19. </a:t>
            </a:r>
            <a:endParaRPr lang="x-es-XL" dirty="0">
              <a:latin typeface="+mn-lt"/>
            </a:endParaRPr>
          </a:p>
        </p:txBody>
      </p:sp>
      <p:grpSp>
        <p:nvGrpSpPr>
          <p:cNvPr id="15" name="Group 14">
            <a:extLst>
              <a:ext uri="{FF2B5EF4-FFF2-40B4-BE49-F238E27FC236}">
                <a16:creationId xmlns:a16="http://schemas.microsoft.com/office/drawing/2014/main" id="{044477A7-CEEB-461E-9628-3ACAE68B1C44}"/>
              </a:ext>
            </a:extLst>
          </p:cNvPr>
          <p:cNvGrpSpPr/>
          <p:nvPr/>
        </p:nvGrpSpPr>
        <p:grpSpPr>
          <a:xfrm>
            <a:off x="11541436" y="6348749"/>
            <a:ext cx="417306" cy="417306"/>
            <a:chOff x="11541436" y="6348749"/>
            <a:chExt cx="417306" cy="417306"/>
          </a:xfrm>
        </p:grpSpPr>
        <p:sp>
          <p:nvSpPr>
            <p:cNvPr id="19" name="Oval 18">
              <a:extLst>
                <a:ext uri="{FF2B5EF4-FFF2-40B4-BE49-F238E27FC236}">
                  <a16:creationId xmlns:a16="http://schemas.microsoft.com/office/drawing/2014/main" id="{2A95354C-5F12-4DAA-A49A-BF3715F500D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x-es-XL"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806C7D2D-6268-4F77-ADF6-D30E9F3D7D21}"/>
                </a:ext>
              </a:extLst>
            </p:cNvPr>
            <p:cNvSpPr>
              <a:spLocks noChangeArrowheads="1"/>
            </p:cNvSpPr>
            <p:nvPr>
              <p:custDataLst>
                <p:tags r:id="rId1"/>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sz="9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22</a:t>
              </a:fld>
              <a:endParaRPr lang="x-es-XL"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6" name="TextBox 15">
            <a:extLst>
              <a:ext uri="{FF2B5EF4-FFF2-40B4-BE49-F238E27FC236}">
                <a16:creationId xmlns:a16="http://schemas.microsoft.com/office/drawing/2014/main" id="{A94711C5-1294-4B87-9DF4-06F578BE79A2}"/>
              </a:ext>
            </a:extLst>
          </p:cNvPr>
          <p:cNvSpPr txBox="1"/>
          <p:nvPr/>
        </p:nvSpPr>
        <p:spPr>
          <a:xfrm>
            <a:off x="9711048" y="4876799"/>
            <a:ext cx="45719" cy="307777"/>
          </a:xfrm>
          <a:prstGeom prst="rect">
            <a:avLst/>
          </a:prstGeom>
          <a:ln w="6350">
            <a:noFill/>
            <a:miter lim="800000"/>
          </a:ln>
        </p:spPr>
        <p:txBody>
          <a:bodyPr vert="horz" wrap="square" lIns="0" tIns="0" rIns="0" bIns="0" rtlCol="0">
            <a:spAutoFit/>
          </a:bodyPr>
          <a:lstStyle/>
          <a:p>
            <a:pPr algn="l" rtl="0">
              <a:spcBef>
                <a:spcPts val="300"/>
              </a:spcBef>
              <a:spcAft>
                <a:spcPts val="300"/>
              </a:spcAft>
            </a:pPr>
            <a:r>
              <a:rPr lang="x-es-XL" sz="1000" b="0" i="0" u="none" baseline="0"/>
              <a:t>* </a:t>
            </a:r>
          </a:p>
        </p:txBody>
      </p:sp>
      <p:pic>
        <p:nvPicPr>
          <p:cNvPr id="14" name="Picture 13">
            <a:extLst>
              <a:ext uri="{FF2B5EF4-FFF2-40B4-BE49-F238E27FC236}">
                <a16:creationId xmlns:a16="http://schemas.microsoft.com/office/drawing/2014/main" id="{092492AD-1524-4571-8CDB-8B79B2AD7BBE}"/>
              </a:ext>
            </a:extLst>
          </p:cNvPr>
          <p:cNvPicPr>
            <a:picLocks noChangeAspect="1"/>
          </p:cNvPicPr>
          <p:nvPr/>
        </p:nvPicPr>
        <p:blipFill>
          <a:blip r:embed="rId6"/>
          <a:stretch>
            <a:fillRect/>
          </a:stretch>
        </p:blipFill>
        <p:spPr>
          <a:xfrm>
            <a:off x="6476818" y="0"/>
            <a:ext cx="5700964" cy="64291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880" y="650015"/>
            <a:ext cx="11731656" cy="5875810"/>
          </a:xfrm>
        </p:spPr>
        <p:txBody>
          <a:bodyPr/>
          <a:lstStyle/>
          <a:p>
            <a:pPr algn="l" rtl="0">
              <a:buFont typeface="Arial" pitchFamily="34" charset="0"/>
              <a:buChar char="•"/>
            </a:pPr>
            <a:r>
              <a:rPr lang="x-es-XL" sz="1600" b="0" i="0" u="none" baseline="0" dirty="0"/>
              <a:t> Se han informado reacciones anafilácticas después de la administración de esta vacuna fuera de los ensayos clínicos. </a:t>
            </a:r>
          </a:p>
          <a:p>
            <a:pPr algn="l" rtl="0">
              <a:buFont typeface="Arial" pitchFamily="34" charset="0"/>
              <a:buChar char="•"/>
            </a:pPr>
            <a:r>
              <a:rPr lang="x-es-XL" sz="1600" b="0" i="0" u="none" baseline="0" dirty="0"/>
              <a:t> La anafilaxia es una reacción rara pero potencialmente mortal. El diagnóstico adecuado y el manejo urgente son fundamentales.</a:t>
            </a:r>
          </a:p>
          <a:p>
            <a:pPr algn="l" rtl="0">
              <a:buNone/>
            </a:pPr>
            <a:r>
              <a:rPr lang="x-es-XL" sz="1600" b="1" i="0" u="none" baseline="0" dirty="0"/>
              <a:t>Puntos importantes en el tratamiento:</a:t>
            </a:r>
          </a:p>
          <a:p>
            <a:pPr algn="l" rtl="0">
              <a:buFont typeface="Arial" pitchFamily="34" charset="0"/>
              <a:buChar char="•"/>
            </a:pPr>
            <a:r>
              <a:rPr lang="x-es-XL" sz="1600" b="0" i="0" u="none" baseline="0" dirty="0"/>
              <a:t> Coloque al paciente acostado boca arriba con las piernas elevadas ("posición supina").</a:t>
            </a:r>
          </a:p>
          <a:p>
            <a:pPr algn="l" rtl="0">
              <a:buFont typeface="Arial" pitchFamily="34" charset="0"/>
              <a:buChar char="•"/>
            </a:pPr>
            <a:r>
              <a:rPr lang="x-es-XL" sz="1600" b="0" i="0" u="none" baseline="0" dirty="0"/>
              <a:t> Si está inconsciente, coloque al paciente en posición de recuperación para asegurarse de que las vías respiratorias estén despejadas.</a:t>
            </a:r>
          </a:p>
          <a:p>
            <a:pPr algn="l" rtl="0">
              <a:buFont typeface="Arial" pitchFamily="34" charset="0"/>
              <a:buChar char="•"/>
            </a:pPr>
            <a:r>
              <a:rPr lang="x-es-XL" sz="1600" b="0" i="0" u="none" baseline="0" dirty="0"/>
              <a:t> Administre adrenalina por vía intramuscular en el deltoides opuesto al deltoides en el que se administró la vacuna, o en la cara lateral superior del muslo (ver dosis y frecuencia en la tabla siguiente).</a:t>
            </a:r>
          </a:p>
          <a:p>
            <a:pPr algn="l" rtl="0">
              <a:buFont typeface="Arial" pitchFamily="34" charset="0"/>
              <a:buChar char="•"/>
            </a:pPr>
            <a:endParaRPr lang="x-es-XL" sz="1600" dirty="0"/>
          </a:p>
          <a:p>
            <a:pPr algn="l" rtl="0">
              <a:buFont typeface="Arial" pitchFamily="34" charset="0"/>
              <a:buChar char="•"/>
            </a:pPr>
            <a:endParaRPr lang="x-es-XL" sz="1600" dirty="0"/>
          </a:p>
          <a:p>
            <a:pPr algn="l" rtl="0">
              <a:buFont typeface="Arial" pitchFamily="34" charset="0"/>
              <a:buChar char="•"/>
            </a:pPr>
            <a:endParaRPr lang="x-es-XL" sz="1600" dirty="0"/>
          </a:p>
          <a:p>
            <a:pPr algn="l" rtl="0">
              <a:buFont typeface="Arial" pitchFamily="34" charset="0"/>
              <a:buChar char="•"/>
            </a:pPr>
            <a:endParaRPr lang="x-es-XL" sz="1600" dirty="0"/>
          </a:p>
          <a:p>
            <a:pPr algn="l" rtl="0">
              <a:buNone/>
            </a:pPr>
            <a:endParaRPr lang="x-es-XL" sz="1600" dirty="0"/>
          </a:p>
          <a:p>
            <a:pPr algn="l" rtl="0">
              <a:buNone/>
            </a:pPr>
            <a:endParaRPr lang="x-es-XL" sz="1600" dirty="0"/>
          </a:p>
          <a:p>
            <a:pPr algn="l" rtl="0">
              <a:buNone/>
            </a:pPr>
            <a:endParaRPr lang="x-es-XL" sz="1600" dirty="0"/>
          </a:p>
          <a:p>
            <a:pPr algn="l" rtl="0">
              <a:buNone/>
            </a:pPr>
            <a:endParaRPr lang="x-es-XL" sz="1600" dirty="0"/>
          </a:p>
          <a:p>
            <a:pPr algn="l" rtl="0">
              <a:buFont typeface="Arial" pitchFamily="34" charset="0"/>
              <a:buChar char="•"/>
            </a:pPr>
            <a:r>
              <a:rPr lang="x-es-XL" sz="1600" b="0" i="0" u="none" baseline="0" dirty="0"/>
              <a:t> Solicite asistencia profesional / ambulancia y nunca deje al paciente solo.</a:t>
            </a:r>
          </a:p>
          <a:p>
            <a:pPr algn="l" rtl="0">
              <a:buFont typeface="Arial" pitchFamily="34" charset="0"/>
              <a:buChar char="•"/>
            </a:pPr>
            <a:r>
              <a:rPr lang="x-es-XL" sz="1600" b="0" i="0" u="none" baseline="0" dirty="0"/>
              <a:t> Informe al punto focal de EAPI por teléfono y complete el formulario de reporte de EAPI por COVID-19 con detalles de la ocurrencia. </a:t>
            </a:r>
          </a:p>
        </p:txBody>
      </p:sp>
      <p:graphicFrame>
        <p:nvGraphicFramePr>
          <p:cNvPr id="7" name="Google Shape;377;p19">
            <a:extLst>
              <a:ext uri="{FF2B5EF4-FFF2-40B4-BE49-F238E27FC236}">
                <a16:creationId xmlns:a16="http://schemas.microsoft.com/office/drawing/2014/main" id="{C7B13CAB-D671-4FB5-A659-B44BDD227C9B}"/>
              </a:ext>
            </a:extLst>
          </p:cNvPr>
          <p:cNvGraphicFramePr/>
          <p:nvPr>
            <p:extLst>
              <p:ext uri="{D42A27DB-BD31-4B8C-83A1-F6EECF244321}">
                <p14:modId xmlns:p14="http://schemas.microsoft.com/office/powerpoint/2010/main" val="3716012364"/>
              </p:ext>
            </p:extLst>
          </p:nvPr>
        </p:nvGraphicFramePr>
        <p:xfrm>
          <a:off x="470480" y="2978557"/>
          <a:ext cx="8002400" cy="2469119"/>
        </p:xfrm>
        <a:graphic>
          <a:graphicData uri="http://schemas.openxmlformats.org/drawingml/2006/table">
            <a:tbl>
              <a:tblPr>
                <a:noFill/>
              </a:tblPr>
              <a:tblGrid>
                <a:gridCol w="2541168">
                  <a:extLst>
                    <a:ext uri="{9D8B030D-6E8A-4147-A177-3AD203B41FA5}">
                      <a16:colId xmlns:a16="http://schemas.microsoft.com/office/drawing/2014/main" val="20000"/>
                    </a:ext>
                  </a:extLst>
                </a:gridCol>
                <a:gridCol w="3405930">
                  <a:extLst>
                    <a:ext uri="{9D8B030D-6E8A-4147-A177-3AD203B41FA5}">
                      <a16:colId xmlns:a16="http://schemas.microsoft.com/office/drawing/2014/main" val="20001"/>
                    </a:ext>
                  </a:extLst>
                </a:gridCol>
                <a:gridCol w="2055302">
                  <a:extLst>
                    <a:ext uri="{9D8B030D-6E8A-4147-A177-3AD203B41FA5}">
                      <a16:colId xmlns:a16="http://schemas.microsoft.com/office/drawing/2014/main" val="20002"/>
                    </a:ext>
                  </a:extLst>
                </a:gridCol>
              </a:tblGrid>
              <a:tr h="427265">
                <a:tc>
                  <a:txBody>
                    <a:bodyPr/>
                    <a:lstStyle/>
                    <a:p>
                      <a:pPr marL="0" marR="0" lvl="0" indent="0" algn="ctr" rtl="0">
                        <a:lnSpc>
                          <a:spcPct val="100000"/>
                        </a:lnSpc>
                        <a:spcBef>
                          <a:spcPts val="0"/>
                        </a:spcBef>
                        <a:spcAft>
                          <a:spcPts val="0"/>
                        </a:spcAft>
                        <a:buClr>
                          <a:schemeClr val="dk2"/>
                        </a:buClr>
                        <a:buSzPts val="1800"/>
                        <a:buFont typeface="Arial"/>
                        <a:buNone/>
                      </a:pPr>
                      <a:r>
                        <a:rPr lang="en-US" sz="1400" b="0" i="0" u="none" strike="noStrike" cap="none" dirty="0" err="1">
                          <a:solidFill>
                            <a:schemeClr val="dk1"/>
                          </a:solidFill>
                          <a:latin typeface="Arial"/>
                          <a:ea typeface="Arial"/>
                          <a:cs typeface="Arial"/>
                          <a:sym typeface="Arial"/>
                        </a:rPr>
                        <a:t>Fármaco</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lugar</a:t>
                      </a:r>
                      <a:r>
                        <a:rPr lang="en-US" sz="1400" b="0" i="0" u="none" strike="noStrike" cap="none" dirty="0">
                          <a:solidFill>
                            <a:schemeClr val="dk1"/>
                          </a:solidFill>
                          <a:latin typeface="Arial"/>
                          <a:ea typeface="Arial"/>
                          <a:cs typeface="Arial"/>
                          <a:sym typeface="Arial"/>
                        </a:rPr>
                        <a:t> y </a:t>
                      </a:r>
                      <a:r>
                        <a:rPr lang="en-US" sz="1400" b="0" i="0" u="none" strike="noStrike" cap="none" dirty="0" err="1">
                          <a:solidFill>
                            <a:schemeClr val="dk1"/>
                          </a:solidFill>
                          <a:latin typeface="Arial"/>
                          <a:ea typeface="Arial"/>
                          <a:cs typeface="Arial"/>
                          <a:sym typeface="Arial"/>
                        </a:rPr>
                        <a:t>vía</a:t>
                      </a:r>
                      <a:r>
                        <a:rPr lang="en-US" sz="1400" b="0" i="0" u="none" strike="noStrike" cap="none" dirty="0">
                          <a:solidFill>
                            <a:schemeClr val="dk1"/>
                          </a:solidFill>
                          <a:latin typeface="Arial"/>
                          <a:ea typeface="Arial"/>
                          <a:cs typeface="Arial"/>
                          <a:sym typeface="Arial"/>
                        </a:rPr>
                        <a:t> de </a:t>
                      </a:r>
                      <a:r>
                        <a:rPr lang="en-US" sz="1400" b="0" i="0" u="none" strike="noStrike" cap="none" dirty="0" err="1">
                          <a:solidFill>
                            <a:schemeClr val="dk1"/>
                          </a:solidFill>
                          <a:latin typeface="Arial"/>
                          <a:ea typeface="Arial"/>
                          <a:cs typeface="Arial"/>
                          <a:sym typeface="Arial"/>
                        </a:rPr>
                        <a:t>administración</a:t>
                      </a:r>
                      <a:endParaRPr dirty="0"/>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2"/>
                        </a:buClr>
                        <a:buSzPts val="1800"/>
                        <a:buFont typeface="Arial"/>
                        <a:buNone/>
                      </a:pPr>
                      <a:r>
                        <a:rPr lang="en-US" sz="1400" b="0" i="0" u="none" strike="noStrike" cap="none">
                          <a:solidFill>
                            <a:schemeClr val="dk1"/>
                          </a:solidFill>
                          <a:latin typeface="Arial"/>
                          <a:ea typeface="Arial"/>
                          <a:cs typeface="Arial"/>
                          <a:sym typeface="Arial"/>
                        </a:rPr>
                        <a:t>Frecuencia de administración</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2"/>
                        </a:buClr>
                        <a:buSzPts val="1800"/>
                        <a:buFont typeface="Arial"/>
                        <a:buNone/>
                      </a:pPr>
                      <a:r>
                        <a:rPr lang="en-US" sz="1400" b="0" i="0" u="none" strike="noStrike" cap="none" dirty="0" err="1">
                          <a:solidFill>
                            <a:schemeClr val="dk1"/>
                          </a:solidFill>
                          <a:latin typeface="Arial"/>
                          <a:ea typeface="Arial"/>
                          <a:cs typeface="Arial"/>
                          <a:sym typeface="Arial"/>
                        </a:rPr>
                        <a:t>Dosis</a:t>
                      </a:r>
                      <a:endParaRPr dirty="0"/>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2041854">
                <a:tc>
                  <a:txBody>
                    <a:bodyPr/>
                    <a:lstStyle/>
                    <a:p>
                      <a:pPr marL="0" marR="0" lvl="0" indent="0" algn="l" rtl="0">
                        <a:lnSpc>
                          <a:spcPct val="115000"/>
                        </a:lnSpc>
                        <a:spcBef>
                          <a:spcPts val="0"/>
                        </a:spcBef>
                        <a:spcAft>
                          <a:spcPts val="0"/>
                        </a:spcAft>
                        <a:buClr>
                          <a:schemeClr val="dk2"/>
                        </a:buClr>
                        <a:buSzPts val="18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US" sz="1400" b="0" i="0" u="none" strike="noStrike" cap="none" dirty="0" err="1">
                          <a:solidFill>
                            <a:srgbClr val="000000"/>
                          </a:solidFill>
                          <a:latin typeface="Arial"/>
                          <a:ea typeface="Arial"/>
                          <a:cs typeface="Arial"/>
                          <a:sym typeface="Arial"/>
                        </a:rPr>
                        <a:t>Adrenalina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epinefrina</a:t>
                      </a:r>
                      <a:r>
                        <a:rPr lang="en-US" sz="1400" b="0" i="0" u="none" strike="noStrike" cap="none" dirty="0">
                          <a:solidFill>
                            <a:srgbClr val="000000"/>
                          </a:solidFill>
                          <a:latin typeface="Arial"/>
                          <a:ea typeface="Arial"/>
                          <a:cs typeface="Arial"/>
                          <a:sym typeface="Arial"/>
                        </a:rPr>
                        <a:t>) 1:1000, </a:t>
                      </a:r>
                      <a:r>
                        <a:rPr lang="en-US" sz="1400" b="0" i="0" u="none" strike="noStrike" cap="none" dirty="0" err="1">
                          <a:solidFill>
                            <a:srgbClr val="000000"/>
                          </a:solidFill>
                          <a:latin typeface="Arial"/>
                          <a:ea typeface="Arial"/>
                          <a:cs typeface="Arial"/>
                          <a:sym typeface="Arial"/>
                        </a:rPr>
                        <a:t>inyección</a:t>
                      </a:r>
                      <a:r>
                        <a:rPr lang="en-US" sz="1400" b="0" i="0" u="none" strike="noStrike" cap="none" dirty="0">
                          <a:solidFill>
                            <a:srgbClr val="000000"/>
                          </a:solidFill>
                          <a:latin typeface="Arial"/>
                          <a:ea typeface="Arial"/>
                          <a:cs typeface="Arial"/>
                          <a:sym typeface="Arial"/>
                        </a:rPr>
                        <a:t> IM </a:t>
                      </a:r>
                      <a:r>
                        <a:rPr lang="en-US" sz="1400" b="0" i="0" u="none" strike="noStrike" cap="none" dirty="0" err="1">
                          <a:solidFill>
                            <a:srgbClr val="000000"/>
                          </a:solidFill>
                          <a:latin typeface="Arial"/>
                          <a:ea typeface="Arial"/>
                          <a:cs typeface="Arial"/>
                          <a:sym typeface="Arial"/>
                        </a:rPr>
                        <a:t>inmediata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el</a:t>
                      </a:r>
                      <a:r>
                        <a:rPr lang="en-US" sz="1400" b="0" i="0" u="none" strike="noStrike" cap="none" dirty="0">
                          <a:solidFill>
                            <a:srgbClr val="000000"/>
                          </a:solidFill>
                          <a:latin typeface="Arial"/>
                          <a:ea typeface="Arial"/>
                          <a:cs typeface="Arial"/>
                          <a:sym typeface="Arial"/>
                        </a:rPr>
                        <a:t> punto medio de la </a:t>
                      </a:r>
                      <a:r>
                        <a:rPr lang="en-US" sz="1400" b="0" i="0" u="none" strike="noStrike" cap="none" dirty="0" err="1">
                          <a:solidFill>
                            <a:srgbClr val="000000"/>
                          </a:solidFill>
                          <a:latin typeface="Arial"/>
                          <a:ea typeface="Arial"/>
                          <a:cs typeface="Arial"/>
                          <a:sym typeface="Arial"/>
                        </a:rPr>
                        <a:t>cara</a:t>
                      </a:r>
                      <a:r>
                        <a:rPr lang="en-US" sz="1400" b="0" i="0" u="none" strike="noStrike" cap="none" dirty="0">
                          <a:solidFill>
                            <a:srgbClr val="000000"/>
                          </a:solidFill>
                          <a:latin typeface="Arial"/>
                          <a:ea typeface="Arial"/>
                          <a:cs typeface="Arial"/>
                          <a:sym typeface="Arial"/>
                        </a:rPr>
                        <a:t> anterolateral del tercio medio del </a:t>
                      </a:r>
                      <a:r>
                        <a:rPr lang="en-US" sz="1400" b="0" i="0" u="none" strike="noStrike" cap="none" dirty="0" err="1">
                          <a:solidFill>
                            <a:srgbClr val="000000"/>
                          </a:solidFill>
                          <a:latin typeface="Arial"/>
                          <a:ea typeface="Arial"/>
                          <a:cs typeface="Arial"/>
                          <a:sym typeface="Arial"/>
                        </a:rPr>
                        <a:t>muslo</a:t>
                      </a:r>
                      <a:endParaRPr dirty="0"/>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6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400" b="0" i="0" u="none" strike="noStrike" cap="none" dirty="0" err="1">
                          <a:solidFill>
                            <a:srgbClr val="000000"/>
                          </a:solidFill>
                          <a:latin typeface="Arial"/>
                          <a:ea typeface="Arial"/>
                          <a:cs typeface="Arial"/>
                          <a:sym typeface="Arial"/>
                        </a:rPr>
                        <a:t>Repetir</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intervalos</a:t>
                      </a:r>
                      <a:r>
                        <a:rPr lang="en-US" sz="1400" b="0" i="0" u="none" strike="noStrike" cap="none" dirty="0">
                          <a:solidFill>
                            <a:srgbClr val="000000"/>
                          </a:solidFill>
                          <a:latin typeface="Arial"/>
                          <a:ea typeface="Arial"/>
                          <a:cs typeface="Arial"/>
                          <a:sym typeface="Arial"/>
                        </a:rPr>
                        <a:t> de 5-15 </a:t>
                      </a:r>
                      <a:r>
                        <a:rPr lang="en-US" sz="1400" b="0" i="0" u="none" strike="noStrike" cap="none" dirty="0" err="1">
                          <a:solidFill>
                            <a:srgbClr val="000000"/>
                          </a:solidFill>
                          <a:latin typeface="Arial"/>
                          <a:ea typeface="Arial"/>
                          <a:cs typeface="Arial"/>
                          <a:sym typeface="Arial"/>
                        </a:rPr>
                        <a:t>minutos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según</a:t>
                      </a:r>
                      <a:r>
                        <a:rPr lang="en-US" sz="1400" b="0" i="0" u="none" strike="noStrike" cap="none" dirty="0">
                          <a:solidFill>
                            <a:srgbClr val="000000"/>
                          </a:solidFill>
                          <a:latin typeface="Arial"/>
                          <a:ea typeface="Arial"/>
                          <a:cs typeface="Arial"/>
                          <a:sym typeface="Arial"/>
                        </a:rPr>
                        <a:t> sea </a:t>
                      </a:r>
                      <a:r>
                        <a:rPr lang="en-US" sz="1400" b="0" i="0" u="none" strike="noStrike" cap="none" dirty="0" err="1">
                          <a:solidFill>
                            <a:srgbClr val="000000"/>
                          </a:solidFill>
                          <a:latin typeface="Arial"/>
                          <a:ea typeface="Arial"/>
                          <a:cs typeface="Arial"/>
                          <a:sym typeface="Arial"/>
                        </a:rPr>
                        <a:t>necesario</a:t>
                      </a:r>
                      <a:r>
                        <a:rPr lang="en-US" sz="1400" b="0" i="0" u="none" strike="noStrike" cap="none" dirty="0">
                          <a:solidFill>
                            <a:srgbClr val="000000"/>
                          </a:solidFill>
                          <a:latin typeface="Arial"/>
                          <a:ea typeface="Arial"/>
                          <a:cs typeface="Arial"/>
                          <a:sym typeface="Arial"/>
                        </a:rPr>
                        <a:t> hasta la </a:t>
                      </a:r>
                      <a:r>
                        <a:rPr lang="en-US" sz="1400" b="0" i="0" u="none" strike="noStrike" cap="none" dirty="0" err="1">
                          <a:solidFill>
                            <a:srgbClr val="000000"/>
                          </a:solidFill>
                          <a:latin typeface="Arial"/>
                          <a:ea typeface="Arial"/>
                          <a:cs typeface="Arial"/>
                          <a:sym typeface="Arial"/>
                        </a:rPr>
                        <a:t>resolución</a:t>
                      </a:r>
                      <a:r>
                        <a:rPr lang="en-US" sz="1400" b="0" i="0" u="none" strike="noStrike" cap="none" dirty="0">
                          <a:solidFill>
                            <a:srgbClr val="000000"/>
                          </a:solidFill>
                          <a:latin typeface="Arial"/>
                          <a:ea typeface="Arial"/>
                          <a:cs typeface="Arial"/>
                          <a:sym typeface="Arial"/>
                        </a:rPr>
                        <a:t> de la </a:t>
                      </a:r>
                      <a:r>
                        <a:rPr lang="en-US" sz="1400" b="0" i="0" u="none" strike="noStrike" cap="none" dirty="0" err="1">
                          <a:solidFill>
                            <a:srgbClr val="000000"/>
                          </a:solidFill>
                          <a:latin typeface="Arial"/>
                          <a:ea typeface="Arial"/>
                          <a:cs typeface="Arial"/>
                          <a:sym typeface="Arial"/>
                        </a:rPr>
                        <a:t>anafilaxia</a:t>
                      </a:r>
                      <a:r>
                        <a:rPr lang="en-US"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1600"/>
                        <a:buFont typeface="Arial"/>
                        <a:buNone/>
                      </a:pP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Clr>
                          <a:schemeClr val="accent4"/>
                        </a:buClr>
                        <a:buSzPts val="1600"/>
                        <a:buFont typeface="Arial"/>
                        <a:buNone/>
                      </a:pPr>
                      <a:r>
                        <a:rPr lang="en-US" sz="1400" b="1" i="0" u="none" strike="noStrike" cap="none" dirty="0">
                          <a:solidFill>
                            <a:srgbClr val="000000"/>
                          </a:solidFill>
                          <a:latin typeface="Arial"/>
                          <a:ea typeface="Arial"/>
                          <a:cs typeface="Arial"/>
                          <a:sym typeface="Arial"/>
                        </a:rPr>
                        <a:t>Nota: </a:t>
                      </a:r>
                      <a:r>
                        <a:rPr lang="en-US" sz="1400" i="0" u="none" strike="noStrike" cap="none" dirty="0">
                          <a:solidFill>
                            <a:srgbClr val="000000"/>
                          </a:solidFill>
                          <a:latin typeface="Arial"/>
                          <a:ea typeface="Arial"/>
                          <a:cs typeface="Arial"/>
                          <a:sym typeface="Arial"/>
                        </a:rPr>
                        <a:t>Una </a:t>
                      </a:r>
                      <a:r>
                        <a:rPr lang="en-US" sz="1400" i="0" u="none" strike="noStrike" cap="none" dirty="0" err="1">
                          <a:solidFill>
                            <a:srgbClr val="000000"/>
                          </a:solidFill>
                          <a:latin typeface="Arial"/>
                          <a:ea typeface="Arial"/>
                          <a:cs typeface="Arial"/>
                          <a:sym typeface="Arial"/>
                        </a:rPr>
                        <a:t>tos</a:t>
                      </a:r>
                      <a:r>
                        <a:rPr lang="en-US" sz="1400" i="0" u="none" strike="noStrike" cap="none" dirty="0">
                          <a:solidFill>
                            <a:srgbClr val="000000"/>
                          </a:solidFill>
                          <a:latin typeface="Arial"/>
                          <a:ea typeface="Arial"/>
                          <a:cs typeface="Arial"/>
                          <a:sym typeface="Arial"/>
                        </a:rPr>
                        <a:t> </a:t>
                      </a:r>
                      <a:r>
                        <a:rPr lang="en-US" sz="1400" i="0" u="none" strike="noStrike" cap="none" dirty="0" err="1">
                          <a:solidFill>
                            <a:srgbClr val="000000"/>
                          </a:solidFill>
                          <a:latin typeface="Arial"/>
                          <a:ea typeface="Arial"/>
                          <a:cs typeface="Arial"/>
                          <a:sym typeface="Arial"/>
                        </a:rPr>
                        <a:t>persistente</a:t>
                      </a:r>
                      <a:r>
                        <a:rPr lang="en-US" sz="1400" i="0" u="none" strike="noStrike" cap="none" dirty="0">
                          <a:solidFill>
                            <a:srgbClr val="000000"/>
                          </a:solidFill>
                          <a:latin typeface="Arial"/>
                          <a:ea typeface="Arial"/>
                          <a:cs typeface="Arial"/>
                          <a:sym typeface="Arial"/>
                        </a:rPr>
                        <a:t> o que </a:t>
                      </a:r>
                      <a:r>
                        <a:rPr lang="en-US" sz="1400" i="0" u="none" strike="noStrike" cap="none" dirty="0" err="1">
                          <a:solidFill>
                            <a:srgbClr val="000000"/>
                          </a:solidFill>
                          <a:latin typeface="Arial"/>
                          <a:ea typeface="Arial"/>
                          <a:cs typeface="Arial"/>
                          <a:sym typeface="Arial"/>
                        </a:rPr>
                        <a:t>empeora</a:t>
                      </a:r>
                      <a:r>
                        <a:rPr lang="en-US" sz="1400" i="0" u="none" strike="noStrike" cap="none" dirty="0">
                          <a:solidFill>
                            <a:srgbClr val="000000"/>
                          </a:solidFill>
                          <a:latin typeface="Arial"/>
                          <a:ea typeface="Arial"/>
                          <a:cs typeface="Arial"/>
                          <a:sym typeface="Arial"/>
                        </a:rPr>
                        <a:t>, </a:t>
                      </a:r>
                      <a:r>
                        <a:rPr lang="en-US" sz="1400" i="0" u="none" strike="noStrike" cap="none" dirty="0" err="1">
                          <a:solidFill>
                            <a:srgbClr val="000000"/>
                          </a:solidFill>
                          <a:latin typeface="Arial"/>
                          <a:ea typeface="Arial"/>
                          <a:cs typeface="Arial"/>
                          <a:sym typeface="Arial"/>
                        </a:rPr>
                        <a:t>asociada</a:t>
                      </a:r>
                      <a:r>
                        <a:rPr lang="en-US" sz="1400" i="0" u="none" strike="noStrike" cap="none" dirty="0">
                          <a:solidFill>
                            <a:srgbClr val="000000"/>
                          </a:solidFill>
                          <a:latin typeface="Arial"/>
                          <a:ea typeface="Arial"/>
                          <a:cs typeface="Arial"/>
                          <a:sym typeface="Arial"/>
                        </a:rPr>
                        <a:t> a edema </a:t>
                      </a:r>
                      <a:r>
                        <a:rPr lang="en-US" sz="1400" i="0" u="none" strike="noStrike" cap="none" dirty="0" err="1">
                          <a:solidFill>
                            <a:srgbClr val="000000"/>
                          </a:solidFill>
                          <a:latin typeface="Arial"/>
                          <a:ea typeface="Arial"/>
                          <a:cs typeface="Arial"/>
                          <a:sym typeface="Arial"/>
                        </a:rPr>
                        <a:t>pulmonar</a:t>
                      </a:r>
                      <a:r>
                        <a:rPr lang="en-US" sz="1400" i="0" u="none" strike="noStrike" cap="none" dirty="0">
                          <a:solidFill>
                            <a:srgbClr val="000000"/>
                          </a:solidFill>
                          <a:latin typeface="Arial"/>
                          <a:ea typeface="Arial"/>
                          <a:cs typeface="Arial"/>
                          <a:sym typeface="Arial"/>
                        </a:rPr>
                        <a:t>, es una </a:t>
                      </a:r>
                      <a:r>
                        <a:rPr lang="en-US" sz="1400" i="0" u="none" strike="noStrike" cap="none" dirty="0" err="1">
                          <a:solidFill>
                            <a:srgbClr val="000000"/>
                          </a:solidFill>
                          <a:latin typeface="Arial"/>
                          <a:ea typeface="Arial"/>
                          <a:cs typeface="Arial"/>
                          <a:sym typeface="Arial"/>
                        </a:rPr>
                        <a:t>importante</a:t>
                      </a:r>
                      <a:r>
                        <a:rPr lang="en-US" sz="1400" i="0" u="none" strike="noStrike" cap="none" dirty="0">
                          <a:solidFill>
                            <a:srgbClr val="000000"/>
                          </a:solidFill>
                          <a:latin typeface="Arial"/>
                          <a:ea typeface="Arial"/>
                          <a:cs typeface="Arial"/>
                          <a:sym typeface="Arial"/>
                        </a:rPr>
                        <a:t> </a:t>
                      </a:r>
                      <a:r>
                        <a:rPr lang="en-US" sz="1400" i="0" u="none" strike="noStrike" cap="none" dirty="0" err="1">
                          <a:solidFill>
                            <a:srgbClr val="000000"/>
                          </a:solidFill>
                          <a:latin typeface="Arial"/>
                          <a:ea typeface="Arial"/>
                          <a:cs typeface="Arial"/>
                          <a:sym typeface="Arial"/>
                        </a:rPr>
                        <a:t>señal</a:t>
                      </a:r>
                      <a:r>
                        <a:rPr lang="en-US" sz="1400" i="0" u="none" strike="noStrike" cap="none" dirty="0">
                          <a:solidFill>
                            <a:srgbClr val="000000"/>
                          </a:solidFill>
                          <a:latin typeface="Arial"/>
                          <a:ea typeface="Arial"/>
                          <a:cs typeface="Arial"/>
                          <a:sym typeface="Arial"/>
                        </a:rPr>
                        <a:t> de </a:t>
                      </a:r>
                      <a:r>
                        <a:rPr lang="en-US" sz="1400" i="0" u="none" strike="noStrike" cap="none" dirty="0" err="1">
                          <a:solidFill>
                            <a:srgbClr val="000000"/>
                          </a:solidFill>
                          <a:latin typeface="Arial"/>
                          <a:ea typeface="Arial"/>
                          <a:cs typeface="Arial"/>
                          <a:sym typeface="Arial"/>
                        </a:rPr>
                        <a:t>sobredosis</a:t>
                      </a:r>
                      <a:r>
                        <a:rPr lang="en-US" sz="1400" i="0" u="none" strike="noStrike" cap="none" dirty="0">
                          <a:solidFill>
                            <a:srgbClr val="000000"/>
                          </a:solidFill>
                          <a:latin typeface="Arial"/>
                          <a:ea typeface="Arial"/>
                          <a:cs typeface="Arial"/>
                          <a:sym typeface="Arial"/>
                        </a:rPr>
                        <a:t> de </a:t>
                      </a:r>
                      <a:r>
                        <a:rPr lang="en-US" sz="1400" i="0" u="none" strike="noStrike" cap="none" dirty="0" err="1">
                          <a:solidFill>
                            <a:srgbClr val="000000"/>
                          </a:solidFill>
                          <a:latin typeface="Arial"/>
                          <a:ea typeface="Arial"/>
                          <a:cs typeface="Arial"/>
                          <a:sym typeface="Arial"/>
                        </a:rPr>
                        <a:t>adrenalina</a:t>
                      </a:r>
                      <a:r>
                        <a:rPr lang="en-US" sz="1400" i="0" u="none" strike="noStrike" cap="none" dirty="0">
                          <a:solidFill>
                            <a:srgbClr val="000000"/>
                          </a:solidFill>
                          <a:latin typeface="Arial"/>
                          <a:ea typeface="Arial"/>
                          <a:cs typeface="Arial"/>
                          <a:sym typeface="Arial"/>
                        </a:rPr>
                        <a:t> y </a:t>
                      </a:r>
                      <a:r>
                        <a:rPr lang="en-US" sz="1400" i="0" u="none" strike="noStrike" cap="none" dirty="0" err="1">
                          <a:solidFill>
                            <a:srgbClr val="000000"/>
                          </a:solidFill>
                          <a:latin typeface="Arial"/>
                          <a:ea typeface="Arial"/>
                          <a:cs typeface="Arial"/>
                          <a:sym typeface="Arial"/>
                        </a:rPr>
                        <a:t>toxicidad</a:t>
                      </a:r>
                      <a:r>
                        <a:rPr lang="en-US" sz="1400" i="0" u="none" strike="noStrike" cap="none" dirty="0">
                          <a:solidFill>
                            <a:srgbClr val="000000"/>
                          </a:solidFill>
                          <a:latin typeface="Arial"/>
                          <a:ea typeface="Arial"/>
                          <a:cs typeface="Arial"/>
                          <a:sym typeface="Arial"/>
                        </a:rPr>
                        <a:t>.</a:t>
                      </a:r>
                      <a:endParaRPr dirty="0"/>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6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400" b="0" i="0" u="none" strike="noStrike" cap="none" dirty="0" err="1">
                          <a:solidFill>
                            <a:srgbClr val="000000"/>
                          </a:solidFill>
                          <a:latin typeface="Arial"/>
                          <a:ea typeface="Arial"/>
                          <a:cs typeface="Arial"/>
                          <a:sym typeface="Arial"/>
                        </a:rPr>
                        <a:t>Según</a:t>
                      </a:r>
                      <a:r>
                        <a:rPr lang="en-US" sz="1400" b="0" i="0" u="none" strike="noStrike" cap="none" dirty="0">
                          <a:solidFill>
                            <a:srgbClr val="000000"/>
                          </a:solidFill>
                          <a:latin typeface="Arial"/>
                          <a:ea typeface="Arial"/>
                          <a:cs typeface="Arial"/>
                          <a:sym typeface="Arial"/>
                        </a:rPr>
                        <a:t> la </a:t>
                      </a:r>
                      <a:r>
                        <a:rPr lang="en-US" sz="1400" b="0" i="0" u="none" strike="noStrike" cap="none" dirty="0" err="1">
                          <a:solidFill>
                            <a:srgbClr val="000000"/>
                          </a:solidFill>
                          <a:latin typeface="Arial"/>
                          <a:ea typeface="Arial"/>
                          <a:cs typeface="Arial"/>
                          <a:sym typeface="Arial"/>
                        </a:rPr>
                        <a:t>edad</a:t>
                      </a:r>
                      <a:endParaRPr sz="1400" u="none" strike="noStrike" cap="none" dirty="0">
                        <a:solidFill>
                          <a:srgbClr val="000000"/>
                        </a:solidFill>
                      </a:endParaRPr>
                    </a:p>
                    <a:p>
                      <a:pPr marL="0" marR="0" lvl="0" indent="0" algn="l" rtl="0">
                        <a:lnSpc>
                          <a:spcPct val="100000"/>
                        </a:lnSpc>
                        <a:spcBef>
                          <a:spcPts val="0"/>
                        </a:spcBef>
                        <a:spcAft>
                          <a:spcPts val="0"/>
                        </a:spcAft>
                        <a:buClr>
                          <a:schemeClr val="dk1"/>
                        </a:buClr>
                        <a:buSzPts val="1600"/>
                        <a:buFont typeface="Calibri"/>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400" b="0" i="0" u="none" strike="noStrike" cap="none" dirty="0" err="1">
                          <a:solidFill>
                            <a:srgbClr val="000000"/>
                          </a:solidFill>
                          <a:latin typeface="Arial"/>
                          <a:ea typeface="Arial"/>
                          <a:cs typeface="Arial"/>
                          <a:sym typeface="Arial"/>
                        </a:rPr>
                        <a:t>Niños</a:t>
                      </a:r>
                      <a:r>
                        <a:rPr lang="en-US" sz="1400" b="0" i="0" u="none" strike="noStrike" cap="none" dirty="0">
                          <a:solidFill>
                            <a:srgbClr val="000000"/>
                          </a:solidFill>
                          <a:latin typeface="Arial"/>
                          <a:ea typeface="Arial"/>
                          <a:cs typeface="Arial"/>
                          <a:sym typeface="Arial"/>
                        </a:rPr>
                        <a:t>: 0,01 mg/kg </a:t>
                      </a:r>
                      <a:endParaRPr sz="1400" u="none" strike="noStrike" cap="none" dirty="0">
                        <a:solidFill>
                          <a:srgbClr val="000000"/>
                        </a:solidFill>
                      </a:endParaRPr>
                    </a:p>
                    <a:p>
                      <a:pPr marL="0" marR="0" lvl="0" indent="0" algn="l" rtl="0">
                        <a:lnSpc>
                          <a:spcPct val="100000"/>
                        </a:lnSpc>
                        <a:spcBef>
                          <a:spcPts val="0"/>
                        </a:spcBef>
                        <a:spcAft>
                          <a:spcPts val="0"/>
                        </a:spcAft>
                        <a:buClr>
                          <a:schemeClr val="dk1"/>
                        </a:buClr>
                        <a:buSzPts val="1600"/>
                        <a:buFont typeface="Arial"/>
                        <a:buNone/>
                      </a:pPr>
                      <a:r>
                        <a:rPr lang="en-US" sz="1400" b="0" i="0" u="none" strike="noStrike" cap="none" dirty="0" err="1">
                          <a:solidFill>
                            <a:srgbClr val="000000"/>
                          </a:solidFill>
                          <a:latin typeface="Arial"/>
                          <a:ea typeface="Arial"/>
                          <a:cs typeface="Arial"/>
                          <a:sym typeface="Arial"/>
                        </a:rPr>
                        <a:t>Adultos</a:t>
                      </a:r>
                      <a:r>
                        <a:rPr lang="en-US" sz="1400" b="0" i="0" u="none" strike="noStrike" cap="none" dirty="0">
                          <a:solidFill>
                            <a:srgbClr val="000000"/>
                          </a:solidFill>
                          <a:latin typeface="Arial"/>
                          <a:ea typeface="Arial"/>
                          <a:cs typeface="Arial"/>
                          <a:sym typeface="Arial"/>
                        </a:rPr>
                        <a:t>: 0,2 ml hasta un </a:t>
                      </a:r>
                      <a:r>
                        <a:rPr lang="en-US" sz="1400" b="0" i="0" u="none" strike="noStrike" cap="none" dirty="0" err="1">
                          <a:solidFill>
                            <a:srgbClr val="000000"/>
                          </a:solidFill>
                          <a:latin typeface="Arial"/>
                          <a:ea typeface="Arial"/>
                          <a:cs typeface="Arial"/>
                          <a:sym typeface="Arial"/>
                        </a:rPr>
                        <a:t>máximo</a:t>
                      </a:r>
                      <a:r>
                        <a:rPr lang="en-US" sz="1400" b="0" i="0" u="none" strike="noStrike" cap="none" dirty="0">
                          <a:solidFill>
                            <a:srgbClr val="000000"/>
                          </a:solidFill>
                          <a:latin typeface="Arial"/>
                          <a:ea typeface="Arial"/>
                          <a:cs typeface="Arial"/>
                          <a:sym typeface="Arial"/>
                        </a:rPr>
                        <a:t> de 0,5 ml</a:t>
                      </a:r>
                      <a:endParaRPr dirty="0"/>
                    </a:p>
                    <a:p>
                      <a:pPr marL="0" marR="0" lvl="0" indent="0" algn="l" rtl="0">
                        <a:lnSpc>
                          <a:spcPct val="100000"/>
                        </a:lnSpc>
                        <a:spcBef>
                          <a:spcPts val="0"/>
                        </a:spcBef>
                        <a:spcAft>
                          <a:spcPts val="0"/>
                        </a:spcAft>
                        <a:buClr>
                          <a:schemeClr val="dk1"/>
                        </a:buClr>
                        <a:buSzPts val="1600"/>
                        <a:buFont typeface="Arial"/>
                        <a:buNone/>
                      </a:pPr>
                      <a:r>
                        <a:rPr lang="en-US" sz="1400" b="0" i="0" u="none" strike="noStrike" cap="none" dirty="0">
                          <a:solidFill>
                            <a:srgbClr val="000000"/>
                          </a:solidFill>
                          <a:latin typeface="Arial"/>
                          <a:ea typeface="Arial"/>
                          <a:cs typeface="Arial"/>
                          <a:sym typeface="Arial"/>
                        </a:rPr>
                        <a:t> </a:t>
                      </a:r>
                      <a:endParaRPr sz="1400" u="none" strike="noStrike" cap="none" dirty="0">
                        <a:solidFill>
                          <a:srgbClr val="000000"/>
                        </a:solidFil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356880" y="104377"/>
            <a:ext cx="12192000" cy="545638"/>
          </a:xfrm>
        </p:spPr>
        <p:txBody>
          <a:bodyPr vert="horz" wrap="square" lIns="0" tIns="0" rIns="0" bIns="0" rtlCol="0" anchor="t" anchorCtr="0">
            <a:noAutofit/>
          </a:bodyPr>
          <a:lstStyle/>
          <a:p>
            <a:pPr algn="l" rtl="0"/>
            <a:r>
              <a:rPr lang="x-es-XL" sz="2400" b="1" i="0" u="none" baseline="0" dirty="0"/>
              <a:t>Tratamiento de la anafilaxia</a:t>
            </a:r>
          </a:p>
        </p:txBody>
      </p:sp>
      <p:sp>
        <p:nvSpPr>
          <p:cNvPr id="6" name="TextBox 5"/>
          <p:cNvSpPr txBox="1"/>
          <p:nvPr/>
        </p:nvSpPr>
        <p:spPr>
          <a:xfrm>
            <a:off x="103464" y="6525825"/>
            <a:ext cx="11345779" cy="332175"/>
          </a:xfrm>
          <a:prstGeom prst="rect">
            <a:avLst/>
          </a:prstGeom>
          <a:ln w="6350">
            <a:noFill/>
            <a:miter lim="800000"/>
          </a:ln>
        </p:spPr>
        <p:txBody>
          <a:bodyPr vert="horz" wrap="none" lIns="0" tIns="0" rIns="0" bIns="0" rtlCol="0">
            <a:noAutofit/>
          </a:bodyPr>
          <a:lstStyle/>
          <a:p>
            <a:pPr algn="l" rtl="0">
              <a:spcAft>
                <a:spcPts val="300"/>
              </a:spcAft>
              <a:buNone/>
            </a:pPr>
            <a:r>
              <a:rPr lang="x-es-XL" sz="1200" b="0" i="0" u="none" baseline="0"/>
              <a:t>Para obtener más información sobre el protocolo de tratamiento para la anafilaxia, consulte: </a:t>
            </a:r>
            <a:r>
              <a:rPr lang="x-es-XL" sz="1200" b="0" i="0" u="none" baseline="0">
                <a:hlinkClick r:id="rId2"/>
              </a:rPr>
              <a:t>https://www.who.int/publications/i/item/9789241511254</a:t>
            </a:r>
            <a:r>
              <a:rPr lang="x-es-XL" sz="1200" b="0" i="0" u="none" baseline="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FBD99076-E0BA-42CF-AE7D-C57B7585F04A}"/>
              </a:ext>
            </a:extLst>
          </p:cNvPr>
          <p:cNvSpPr/>
          <p:nvPr/>
        </p:nvSpPr>
        <p:spPr>
          <a:xfrm>
            <a:off x="3393439" y="0"/>
            <a:ext cx="8862763"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sp>
        <p:nvSpPr>
          <p:cNvPr id="14" name="Title 13">
            <a:extLst>
              <a:ext uri="{FF2B5EF4-FFF2-40B4-BE49-F238E27FC236}">
                <a16:creationId xmlns:a16="http://schemas.microsoft.com/office/drawing/2014/main" id="{AD15552C-193C-4C5A-83D2-6568E07B12F7}"/>
              </a:ext>
            </a:extLst>
          </p:cNvPr>
          <p:cNvSpPr>
            <a:spLocks noGrp="1"/>
          </p:cNvSpPr>
          <p:nvPr>
            <p:ph type="title"/>
          </p:nvPr>
        </p:nvSpPr>
        <p:spPr>
          <a:xfrm>
            <a:off x="385894" y="819316"/>
            <a:ext cx="2877423" cy="769441"/>
          </a:xfrm>
        </p:spPr>
        <p:txBody>
          <a:bodyPr/>
          <a:lstStyle/>
          <a:p>
            <a:pPr algn="l" rtl="0"/>
            <a:r>
              <a:rPr lang="x-es-XL" b="1" i="0" u="none" baseline="0"/>
              <a:t>Postinmunización</a:t>
            </a:r>
          </a:p>
        </p:txBody>
      </p:sp>
      <p:sp>
        <p:nvSpPr>
          <p:cNvPr id="8" name="Subtitle 2">
            <a:extLst>
              <a:ext uri="{FF2B5EF4-FFF2-40B4-BE49-F238E27FC236}">
                <a16:creationId xmlns:a16="http://schemas.microsoft.com/office/drawing/2014/main" id="{C64F4CFF-EB9B-40AA-BC68-80EA1F1B50F2}"/>
              </a:ext>
            </a:extLst>
          </p:cNvPr>
          <p:cNvSpPr txBox="1">
            <a:spLocks/>
          </p:cNvSpPr>
          <p:nvPr/>
        </p:nvSpPr>
        <p:spPr>
          <a:xfrm>
            <a:off x="3650154" y="1499589"/>
            <a:ext cx="7950170" cy="500906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x-es-XL"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57188" indent="-357188" algn="l" rtl="0">
              <a:spcBef>
                <a:spcPts val="600"/>
              </a:spcBef>
              <a:buAutoNum type="arabicPeriod"/>
            </a:pPr>
            <a:r>
              <a:rPr lang="x-es-XL" b="0" i="0" u="none" baseline="0"/>
              <a:t>Deseche la aguja y la jeringa directamente en la caja de seguridad, no las vuelva a tapar. Deseche las ampollas vacías de la vacuna y otros desechos en un recipiente separado o en una bolsa de desechos.</a:t>
            </a:r>
          </a:p>
          <a:p>
            <a:pPr marL="357188" indent="-357188" algn="l" rtl="0">
              <a:spcBef>
                <a:spcPts val="600"/>
              </a:spcBef>
              <a:buAutoNum type="arabicPeriod"/>
            </a:pPr>
            <a:r>
              <a:rPr lang="x-es-XL" b="0" i="0" u="none" baseline="0"/>
              <a:t>Anote la inmunización en registros personales y del centro.</a:t>
            </a:r>
          </a:p>
          <a:p>
            <a:pPr marL="357188" indent="-357188" algn="l" rtl="0">
              <a:spcBef>
                <a:spcPts val="600"/>
              </a:spcBef>
              <a:buNone/>
            </a:pPr>
            <a:r>
              <a:rPr lang="x-es-XL" b="0" i="0" u="none" baseline="0"/>
              <a:t>3.	Informe al receptor de la vacuna sobre los posibles síntomas posteriores a la inmunización (diapositiva 17: Información de seguridad).</a:t>
            </a:r>
          </a:p>
          <a:p>
            <a:pPr marL="357188" indent="-357188" algn="l" rtl="0">
              <a:spcBef>
                <a:spcPts val="600"/>
              </a:spcBef>
              <a:buNone/>
            </a:pPr>
            <a:r>
              <a:rPr lang="x-es-XL" b="0" i="0" u="none" baseline="0"/>
              <a:t>4.	Asegúrese de que el receptor de la vacuna permanezca sentado cómodamente para la observación posterior a la inmunización durante al menos 15 minutos. </a:t>
            </a:r>
            <a:r>
              <a:rPr lang="x-es-XL" b="1" i="0" u="none" baseline="0"/>
              <a:t>Las personas con antecedentes de reacciones alérgicas deben ser observadas durante 30 minutos después de recibir la vacuna.</a:t>
            </a:r>
          </a:p>
          <a:p>
            <a:pPr marL="357188" indent="-357188" algn="l" rtl="0">
              <a:spcBef>
                <a:spcPts val="600"/>
              </a:spcBef>
              <a:buNone/>
            </a:pPr>
            <a:r>
              <a:rPr lang="x-es-XL" b="0" i="0" u="none" baseline="0"/>
              <a:t>5.	Informe al receptor de la vacuna que puede tomar antipiréticos o analgésicos para aliviar el dolor o la temperatura, si es necesario.</a:t>
            </a:r>
          </a:p>
          <a:p>
            <a:pPr marL="357188" indent="-357188" algn="l" rtl="0">
              <a:spcBef>
                <a:spcPts val="600"/>
              </a:spcBef>
              <a:buNone/>
            </a:pPr>
            <a:r>
              <a:rPr lang="x-es-XL" b="0" i="0" u="none" baseline="0"/>
              <a:t>6.	Después de la primera dosis de la vacuna Pfizer-BioNTech contra la COVID-19, anime al receptor de la vacuna a que complete la serie de inmunización y programe la hora para la segunda dosis.</a:t>
            </a:r>
          </a:p>
        </p:txBody>
      </p:sp>
      <p:grpSp>
        <p:nvGrpSpPr>
          <p:cNvPr id="12" name="CustomIcon">
            <a:extLst>
              <a:ext uri="{FF2B5EF4-FFF2-40B4-BE49-F238E27FC236}">
                <a16:creationId xmlns:a16="http://schemas.microsoft.com/office/drawing/2014/main" id="{9D5F20DD-FD36-4F3F-86C7-5C6C1C4E242A}"/>
              </a:ext>
            </a:extLst>
          </p:cNvPr>
          <p:cNvGrpSpPr>
            <a:grpSpLocks noChangeAspect="1"/>
          </p:cNvGrpSpPr>
          <p:nvPr>
            <p:custDataLst>
              <p:tags r:id="rId1"/>
            </p:custDataLst>
          </p:nvPr>
        </p:nvGrpSpPr>
        <p:grpSpPr>
          <a:xfrm>
            <a:off x="1028951" y="2051919"/>
            <a:ext cx="1027252" cy="1019810"/>
            <a:chOff x="-200025" y="-207010"/>
            <a:chExt cx="1019810" cy="1019810"/>
          </a:xfrm>
        </p:grpSpPr>
        <p:sp>
          <p:nvSpPr>
            <p:cNvPr id="4" name="Oval 3">
              <a:extLst>
                <a:ext uri="{FF2B5EF4-FFF2-40B4-BE49-F238E27FC236}">
                  <a16:creationId xmlns:a16="http://schemas.microsoft.com/office/drawing/2014/main" id="{83004577-2023-4E15-9F88-C621F0D422C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err="1">
                <a:solidFill>
                  <a:schemeClr val="bg1"/>
                </a:solidFill>
              </a:endParaRPr>
            </a:p>
          </p:txBody>
        </p:sp>
        <p:pic>
          <p:nvPicPr>
            <p:cNvPr id="10" name="Graphic 9">
              <a:extLst>
                <a:ext uri="{FF2B5EF4-FFF2-40B4-BE49-F238E27FC236}">
                  <a16:creationId xmlns:a16="http://schemas.microsoft.com/office/drawing/2014/main" id="{A5521622-A237-47CB-8DF7-0EB6582859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061615" y="2331560"/>
            <a:ext cx="6966994" cy="492443"/>
          </a:xfrm>
          <a:prstGeom prst="rect">
            <a:avLst/>
          </a:prstGeom>
        </p:spPr>
        <p:txBody>
          <a:bodyPr vert="horz" wrap="square" lIns="0" tIns="0" rIns="0" bIns="0" rtlCol="0" anchor="t" anchorCtr="0">
            <a:spAutoFit/>
          </a:bodyPr>
          <a:lstStyle>
            <a:defPPr>
              <a:defRPr lang="x-es-XL"/>
            </a:defPPr>
            <a:lvl1pPr marL="479425" indent="-479425">
              <a:lnSpc>
                <a:spcPct val="100000"/>
              </a:lnSpc>
              <a:spcBef>
                <a:spcPct val="0"/>
              </a:spcBef>
              <a:buNone/>
              <a:defRPr sz="3200" b="1" spc="0" baseline="0">
                <a:ln w="6350" cap="flat">
                  <a:noFill/>
                  <a:miter lim="800000"/>
                </a:ln>
                <a:solidFill>
                  <a:schemeClr val="accent1"/>
                </a:solidFill>
                <a:latin typeface="Arial" panose="020B0604020202020204" pitchFamily="34" charset="0"/>
                <a:ea typeface="+mj-ea"/>
                <a:cs typeface="Arial" panose="020B0604020202020204" pitchFamily="34" charset="0"/>
              </a:defRPr>
            </a:lvl1pPr>
          </a:lstStyle>
          <a:p>
            <a:pPr algn="l" rtl="0"/>
            <a:r>
              <a:rPr lang="x-es-XL" b="1" i="0" u="none" baseline="0"/>
              <a:t>4.</a:t>
            </a:r>
            <a:r>
              <a:rPr lang="x-es-XL" b="0" i="0" u="none" baseline="0"/>
              <a:t>	</a:t>
            </a:r>
            <a:r>
              <a:rPr lang="x-es-XL" b="1" i="0" u="none" baseline="0"/>
              <a:t>Indemnización y responsabilidad</a:t>
            </a:r>
          </a:p>
        </p:txBody>
      </p:sp>
    </p:spTree>
    <p:extLst>
      <p:ext uri="{BB962C8B-B14F-4D97-AF65-F5344CB8AC3E}">
        <p14:creationId xmlns:p14="http://schemas.microsoft.com/office/powerpoint/2010/main" val="878960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7387E9DC-B025-462D-B453-79349D179BC4}"/>
              </a:ext>
            </a:extLst>
          </p:cNvPr>
          <p:cNvSpPr txBox="1">
            <a:spLocks/>
          </p:cNvSpPr>
          <p:nvPr/>
        </p:nvSpPr>
        <p:spPr>
          <a:xfrm>
            <a:off x="470515" y="1131074"/>
            <a:ext cx="11082528" cy="3724096"/>
          </a:xfrm>
          <a:prstGeom prst="rect">
            <a:avLst/>
          </a:prstGeom>
        </p:spPr>
        <p:txBody>
          <a:bodyPr vert="horz" wrap="square" lIns="0" tIns="0" rIns="0" bIns="0" rtlCol="0">
            <a:spAutoFit/>
          </a:bodyPr>
          <a:lstStyle>
            <a:defPPr>
              <a:defRPr lang="x-es-XL"/>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lgn="l" rtl="0">
              <a:spcBef>
                <a:spcPts val="1200"/>
              </a:spcBef>
              <a:spcAft>
                <a:spcPts val="0"/>
              </a:spcAft>
            </a:pPr>
            <a:r>
              <a:rPr lang="x-es-XL" b="0" i="0" u="none" baseline="0"/>
              <a:t>Como se comunicó anteriormente a los países, cada país del CAM 92 que reciba vacunas deberá suscribirse a una indemnización en forma de Modelo de Indemnización con el fabricante correspondiente.</a:t>
            </a:r>
          </a:p>
          <a:p>
            <a:pPr lvl="1" algn="l" rtl="0">
              <a:spcBef>
                <a:spcPts val="1200"/>
              </a:spcBef>
              <a:spcAft>
                <a:spcPts val="0"/>
              </a:spcAft>
            </a:pPr>
            <a:r>
              <a:rPr lang="x-es-XL" b="0" i="0" u="none" baseline="0"/>
              <a:t>Los países deberán tener el Modelo de Indemnización firmado y en vigor con Pfizer antes de la entrega.</a:t>
            </a:r>
          </a:p>
          <a:p>
            <a:pPr lvl="1" algn="l" rtl="0">
              <a:spcBef>
                <a:spcPts val="1200"/>
              </a:spcBef>
              <a:spcAft>
                <a:spcPts val="0"/>
              </a:spcAft>
            </a:pPr>
            <a:r>
              <a:rPr lang="x-es-XL" b="0" i="0" u="none" baseline="0"/>
              <a:t>Cada país recibirá apoyo para finalizar el Modelo de Indemnización listo para firmar y se pondrá en contacto con Pfizer para firmar.</a:t>
            </a:r>
          </a:p>
          <a:p>
            <a:pPr lvl="1" algn="l" rtl="0">
              <a:spcBef>
                <a:spcPts val="1200"/>
              </a:spcBef>
              <a:spcAft>
                <a:spcPts val="0"/>
              </a:spcAft>
            </a:pPr>
            <a:r>
              <a:rPr lang="x-es-XL" b="0" i="0" u="none" baseline="0"/>
              <a:t>Es importante que cada país lleve a cabo el proceso necesario para tener el acuerdo de indemnización en vigor, incluida la conclusión de los cambios legislativos o reglamentarios necesarios, como se discutió durante las consultas de país, lo más rápido posible.</a:t>
            </a:r>
          </a:p>
          <a:p>
            <a:pPr lvl="1" algn="l" rtl="0">
              <a:spcBef>
                <a:spcPts val="1200"/>
              </a:spcBef>
              <a:spcAft>
                <a:spcPts val="0"/>
              </a:spcAft>
            </a:pPr>
            <a:r>
              <a:rPr lang="x-es-XL" b="0" i="0" u="none" baseline="0"/>
              <a:t>Los equipos de soporte de país de Gavi serán el primer punto de contacto para las preguntas relacionadas con el proceso de suscripción de acuerdos.</a:t>
            </a:r>
          </a:p>
          <a:p>
            <a:pPr lvl="1" algn="l" rtl="0">
              <a:spcBef>
                <a:spcPts val="1200"/>
              </a:spcBef>
              <a:spcAft>
                <a:spcPts val="0"/>
              </a:spcAft>
            </a:pPr>
            <a:r>
              <a:rPr lang="x-es-XL" b="0" i="0" u="none" baseline="0"/>
              <a:t>Los términos de la indemnización y la implementación por parte de la OMS del esquema de compensación global se aplicarán a las vacunas entregadas a través de COVAX a los países del CAM 92.</a:t>
            </a:r>
            <a:endParaRPr lang="x-es-XL" strike="sngStrike" dirty="0">
              <a:highlight>
                <a:srgbClr val="FFFF00"/>
              </a:highlight>
            </a:endParaRPr>
          </a:p>
        </p:txBody>
      </p:sp>
      <p:sp>
        <p:nvSpPr>
          <p:cNvPr id="12" name="Title 11">
            <a:extLst>
              <a:ext uri="{FF2B5EF4-FFF2-40B4-BE49-F238E27FC236}">
                <a16:creationId xmlns:a16="http://schemas.microsoft.com/office/drawing/2014/main" id="{09CB079A-57C8-4EAC-BF74-57848D29BE2C}"/>
              </a:ext>
            </a:extLst>
          </p:cNvPr>
          <p:cNvSpPr>
            <a:spLocks noGrp="1"/>
          </p:cNvSpPr>
          <p:nvPr>
            <p:ph type="title"/>
          </p:nvPr>
        </p:nvSpPr>
        <p:spPr>
          <a:xfrm>
            <a:off x="470515" y="328623"/>
            <a:ext cx="11082528" cy="369332"/>
          </a:xfrm>
        </p:spPr>
        <p:txBody>
          <a:bodyPr/>
          <a:lstStyle/>
          <a:p>
            <a:pPr algn="l" rtl="0"/>
            <a:r>
              <a:rPr lang="x-es-XL" sz="2400" b="1" i="0" u="none" baseline="0"/>
              <a:t>Indemnización y responsabilidad</a:t>
            </a:r>
          </a:p>
        </p:txBody>
      </p:sp>
    </p:spTree>
    <p:extLst>
      <p:ext uri="{BB962C8B-B14F-4D97-AF65-F5344CB8AC3E}">
        <p14:creationId xmlns:p14="http://schemas.microsoft.com/office/powerpoint/2010/main" val="2286166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CB273B23-DEC4-4EF9-B442-C46506C23EA3}"/>
              </a:ext>
            </a:extLst>
          </p:cNvPr>
          <p:cNvSpPr txBox="1">
            <a:spLocks/>
          </p:cNvSpPr>
          <p:nvPr/>
        </p:nvSpPr>
        <p:spPr>
          <a:xfrm>
            <a:off x="554736" y="1045197"/>
            <a:ext cx="11082528" cy="4062651"/>
          </a:xfrm>
          <a:prstGeom prst="rect">
            <a:avLst/>
          </a:prstGeom>
        </p:spPr>
        <p:txBody>
          <a:bodyPr vert="horz" wrap="square" lIns="0" tIns="0" rIns="0" bIns="0" rtlCol="0">
            <a:spAutoFit/>
          </a:bodyPr>
          <a:lstStyle>
            <a:defPPr>
              <a:defRPr lang="x-es-XL"/>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ts val="1200"/>
              </a:spcBef>
              <a:spcAft>
                <a:spcPts val="0"/>
              </a:spcAft>
            </a:pPr>
            <a:r>
              <a:rPr lang="x-es-XL" sz="1800" b="0" i="0" u="none" baseline="0"/>
              <a:t>El propósito del programa de compensación sin culpa de COVAX para las economías elegibles para el CAM (el "Programa") es </a:t>
            </a:r>
            <a:r>
              <a:rPr lang="x-es-XL" sz="1800" b="1" i="0" u="none" baseline="0"/>
              <a:t>proporcionar una compensación global sin culpa en la liquidación total y final de cualquier reclamación</a:t>
            </a:r>
            <a:r>
              <a:rPr lang="x-es-XL" sz="1800" b="0" i="0" u="none" baseline="0"/>
              <a:t> a las personas que sufren un </a:t>
            </a:r>
            <a:r>
              <a:rPr lang="x-es-XL" sz="1800" b="1" i="0" u="none" baseline="0"/>
              <a:t>evento adverso grave (EAG) resultante en deterioro permanente o muerte</a:t>
            </a:r>
            <a:r>
              <a:rPr lang="x-es-XL" sz="1800" b="0" i="0" u="none" baseline="0"/>
              <a:t> después de la administración de una vacuna contra la COVID-19 obtenida o distribuida a través del centro COVAX en cualquier economía elegible para el CAM de Gavi.</a:t>
            </a:r>
          </a:p>
          <a:p>
            <a:pPr algn="l" rtl="0">
              <a:spcBef>
                <a:spcPts val="1200"/>
              </a:spcBef>
              <a:spcAft>
                <a:spcPts val="0"/>
              </a:spcAft>
            </a:pPr>
            <a:r>
              <a:rPr lang="x-es-XL" sz="1800" b="1" i="0" u="none" baseline="0"/>
              <a:t>Antes de que comience el suministro de vacunas de las vacunas distribuidas por COVAX</a:t>
            </a:r>
            <a:r>
              <a:rPr lang="x-es-XL" sz="1800" b="0" i="0" u="none" baseline="0"/>
              <a:t>, es importante que cada país del CAM 92:</a:t>
            </a:r>
          </a:p>
          <a:p>
            <a:pPr lvl="1" algn="l" rtl="0">
              <a:spcBef>
                <a:spcPts val="1200"/>
              </a:spcBef>
              <a:spcAft>
                <a:spcPts val="0"/>
              </a:spcAft>
            </a:pPr>
            <a:r>
              <a:rPr lang="x-es-XL" sz="1800" b="1" i="0" u="none" baseline="0"/>
              <a:t>Determine si la aceptación por parte de las personas de una indemnización sin culpa en el marco del Programa en la liquidación total y definitiva de las reclamaciones</a:t>
            </a:r>
            <a:r>
              <a:rPr lang="x-es-XL" sz="1800" b="0" i="0" u="none" baseline="0"/>
              <a:t> relacionadas con cualquier discapacidad permanente o muerte resultante de las vacunas distribuidas por COVAX o su administración, </a:t>
            </a:r>
            <a:r>
              <a:rPr lang="x-es-XL" sz="1800" b="1" i="0" u="none" baseline="0"/>
              <a:t>requiere alguna legislación de implementación dentro del país</a:t>
            </a:r>
            <a:r>
              <a:rPr lang="x-es-XL" sz="1800" b="0" i="0" u="none" baseline="0"/>
              <a:t>; y</a:t>
            </a:r>
          </a:p>
          <a:p>
            <a:pPr lvl="1" algn="l" rtl="0">
              <a:spcBef>
                <a:spcPts val="1200"/>
              </a:spcBef>
              <a:spcAft>
                <a:spcPts val="0"/>
              </a:spcAft>
            </a:pPr>
            <a:r>
              <a:rPr lang="x-es-XL" sz="1800" b="0" i="0" u="none" baseline="0"/>
              <a:t>Si se requiere legislación de implementación (ver arriba), </a:t>
            </a:r>
            <a:r>
              <a:rPr lang="x-es-XL" sz="1800" b="1" i="0" u="none" baseline="0"/>
              <a:t>tome todas las medidas necesarias para redactar y promulgar plenamente dicha legislación.</a:t>
            </a:r>
          </a:p>
        </p:txBody>
      </p:sp>
      <p:sp>
        <p:nvSpPr>
          <p:cNvPr id="11" name="Title 10">
            <a:extLst>
              <a:ext uri="{FF2B5EF4-FFF2-40B4-BE49-F238E27FC236}">
                <a16:creationId xmlns:a16="http://schemas.microsoft.com/office/drawing/2014/main" id="{8C7CC574-4EE2-45A6-BF36-271E1AFE7CB9}"/>
              </a:ext>
            </a:extLst>
          </p:cNvPr>
          <p:cNvSpPr>
            <a:spLocks noGrp="1"/>
          </p:cNvSpPr>
          <p:nvPr>
            <p:ph type="title"/>
          </p:nvPr>
        </p:nvSpPr>
        <p:spPr>
          <a:xfrm>
            <a:off x="554736" y="232370"/>
            <a:ext cx="11082528" cy="369332"/>
          </a:xfrm>
        </p:spPr>
        <p:txBody>
          <a:bodyPr/>
          <a:lstStyle/>
          <a:p>
            <a:pPr algn="l" rtl="0"/>
            <a:r>
              <a:rPr lang="x-es-XL" sz="2400" b="1" i="0" u="none" baseline="0"/>
              <a:t>Mecanismo de compensación sin culpa de COVAX (1/2) </a:t>
            </a:r>
            <a:endParaRPr lang="x-es-XL" sz="2400" dirty="0"/>
          </a:p>
        </p:txBody>
      </p:sp>
    </p:spTree>
    <p:extLst>
      <p:ext uri="{BB962C8B-B14F-4D97-AF65-F5344CB8AC3E}">
        <p14:creationId xmlns:p14="http://schemas.microsoft.com/office/powerpoint/2010/main" val="371567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821D06-763C-4FA5-8369-EE2E2307A4F9}"/>
              </a:ext>
            </a:extLst>
          </p:cNvPr>
          <p:cNvSpPr>
            <a:spLocks noGrp="1"/>
          </p:cNvSpPr>
          <p:nvPr>
            <p:ph type="title"/>
          </p:nvPr>
        </p:nvSpPr>
        <p:spPr>
          <a:xfrm>
            <a:off x="326136" y="292527"/>
            <a:ext cx="11082528" cy="369332"/>
          </a:xfrm>
        </p:spPr>
        <p:txBody>
          <a:bodyPr/>
          <a:lstStyle/>
          <a:p>
            <a:pPr algn="l" rtl="0"/>
            <a:r>
              <a:rPr lang="x-es-XL" sz="2400" b="1" i="0" u="none" baseline="0"/>
              <a:t>Mecanismo de compensación sin culpa de COVAX (2/2) </a:t>
            </a:r>
            <a:br>
              <a:rPr lang="x-es-XL" sz="2400"/>
            </a:br>
            <a:endParaRPr lang="x-es-XL" sz="2400" dirty="0"/>
          </a:p>
        </p:txBody>
      </p:sp>
      <p:sp>
        <p:nvSpPr>
          <p:cNvPr id="9" name="Subtitle 2">
            <a:extLst>
              <a:ext uri="{FF2B5EF4-FFF2-40B4-BE49-F238E27FC236}">
                <a16:creationId xmlns:a16="http://schemas.microsoft.com/office/drawing/2014/main" id="{6C2CE05E-2B0B-4BAD-8BD6-CCCA988A4701}"/>
              </a:ext>
            </a:extLst>
          </p:cNvPr>
          <p:cNvSpPr txBox="1">
            <a:spLocks/>
          </p:cNvSpPr>
          <p:nvPr>
            <p:custDataLst>
              <p:tags r:id="rId1"/>
            </p:custDataLst>
          </p:nvPr>
        </p:nvSpPr>
        <p:spPr>
          <a:xfrm>
            <a:off x="326136" y="905232"/>
            <a:ext cx="11082528" cy="5047536"/>
          </a:xfrm>
          <a:prstGeom prst="rect">
            <a:avLst/>
          </a:prstGeom>
        </p:spPr>
        <p:txBody>
          <a:bodyPr vert="horz" wrap="square" lIns="0" tIns="0" rIns="0" bIns="0" rtlCol="0">
            <a:spAutoFit/>
          </a:bodyPr>
          <a:lstStyle>
            <a:defPPr>
              <a:defRPr lang="x-es-XL"/>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ct val="60000"/>
              </a:spcBef>
              <a:spcAft>
                <a:spcPts val="0"/>
              </a:spcAft>
            </a:pPr>
            <a:r>
              <a:rPr lang="x-es-XL" b="1" i="0" u="none" baseline="0"/>
              <a:t>Una vez que se haya establecido el Programa de Compensación</a:t>
            </a:r>
            <a:r>
              <a:rPr lang="x-es-XL" b="0" i="0" u="none" baseline="0"/>
              <a:t>, los países del CAM92 deben:</a:t>
            </a:r>
          </a:p>
          <a:p>
            <a:pPr lvl="1" algn="l" rtl="0">
              <a:spcBef>
                <a:spcPct val="30000"/>
              </a:spcBef>
              <a:spcAft>
                <a:spcPts val="0"/>
              </a:spcAft>
            </a:pPr>
            <a:r>
              <a:rPr lang="x-es-XL" b="0" i="0" u="none" baseline="0"/>
              <a:t>Proporcionar a los destinatarios de la vacuna y </a:t>
            </a:r>
            <a:r>
              <a:rPr lang="x-es-XL" b="1" i="0" u="none" baseline="0"/>
              <a:t>poner a disposición las instrucciones sobre "Cómo presentar una solicitud"</a:t>
            </a:r>
            <a:r>
              <a:rPr lang="x-es-XL" b="0" i="0" u="none" baseline="0"/>
              <a:t> en el marco del Programa, que se proporcionarán a los Ministerios de Salud y otros puntos de entrada relevantes (por ejemplo, agencias de suministro para colchones humanitarios).</a:t>
            </a:r>
          </a:p>
          <a:p>
            <a:pPr lvl="1" algn="l" rtl="0">
              <a:spcBef>
                <a:spcPct val="30000"/>
              </a:spcBef>
              <a:spcAft>
                <a:spcPts val="0"/>
              </a:spcAft>
            </a:pPr>
            <a:r>
              <a:rPr lang="x-es-XL" b="0" i="0" u="none" baseline="0"/>
              <a:t>Informe a los profesionales de la salud registrados sobre la </a:t>
            </a:r>
            <a:r>
              <a:rPr lang="x-es-XL" b="1" i="0" u="none" baseline="0"/>
              <a:t>necesidad de realizar un seguimiento cuidadoso/mantener registros de la siguiente información</a:t>
            </a:r>
            <a:r>
              <a:rPr lang="x-es-XL" b="0" i="0" u="none" baseline="0"/>
              <a:t> sobre la vacuna.  Dicha información (entre otras) se </a:t>
            </a:r>
            <a:r>
              <a:rPr lang="x-es-XL" b="1" i="0" u="none" baseline="0"/>
              <a:t>requerirá como parte de la evidencia de respaldo</a:t>
            </a:r>
            <a:r>
              <a:rPr lang="x-es-XL" b="0" i="0" u="none" baseline="0"/>
              <a:t> que debe acompañar a una Solicitud bajo el Programa:  (1) nombre de la vacuna y su diluyente (si lo hubiera), (2) dosis, (3) lote o número de lote y (4) fecha de caducidad. </a:t>
            </a:r>
          </a:p>
          <a:p>
            <a:pPr lvl="1" algn="l" rtl="0">
              <a:spcBef>
                <a:spcPct val="30000"/>
              </a:spcBef>
              <a:spcAft>
                <a:spcPts val="0"/>
              </a:spcAft>
            </a:pPr>
            <a:r>
              <a:rPr lang="x-es-XL" b="0" i="0" u="none" baseline="0"/>
              <a:t>Colabore con el administrador de reclamaciones independiente del Programa para </a:t>
            </a:r>
            <a:r>
              <a:rPr lang="x-es-XL" b="1" i="0" u="none" baseline="0"/>
              <a:t>facilitar la presentación e investigación de las mismas, así como el intercambio de información de seguridad.</a:t>
            </a:r>
            <a:r>
              <a:rPr lang="x-es-XL" b="0" i="0" u="none" baseline="0"/>
              <a:t> </a:t>
            </a:r>
          </a:p>
          <a:p>
            <a:pPr lvl="1" algn="l" rtl="0">
              <a:spcBef>
                <a:spcPct val="30000"/>
              </a:spcBef>
              <a:spcAft>
                <a:spcPts val="0"/>
              </a:spcAft>
            </a:pPr>
            <a:r>
              <a:rPr lang="x-es-XL" b="1" i="0" u="none" baseline="0"/>
              <a:t>Dé a conocer el Programa</a:t>
            </a:r>
            <a:r>
              <a:rPr lang="x-es-XL" b="0" i="0" u="none" baseline="0"/>
              <a:t> en el país, entre otras cosas, aseguurando que las personas y los MINSA sepan que:</a:t>
            </a:r>
          </a:p>
          <a:p>
            <a:pPr lvl="2" algn="l" rtl="0">
              <a:spcBef>
                <a:spcPct val="15000"/>
              </a:spcBef>
              <a:spcAft>
                <a:spcPts val="0"/>
              </a:spcAft>
            </a:pPr>
            <a:r>
              <a:rPr lang="x-es-XL" b="0" i="0" u="none" baseline="0"/>
              <a:t>las personas tendrán </a:t>
            </a:r>
            <a:r>
              <a:rPr lang="x-es-XL" b="1" i="0" u="none" baseline="0"/>
              <a:t>tiempo suficiente para presentar reclamaciones</a:t>
            </a:r>
            <a:r>
              <a:rPr lang="x-es-XL" b="0" i="0" u="none" baseline="0"/>
              <a:t> de compensación por AAG que resulten en deterioro permanente o muerte, incluso si dichos AAG surgen de vacunas distribuidas por COVAX </a:t>
            </a:r>
            <a:r>
              <a:rPr lang="x-es-XL" b="1" i="0" u="none" baseline="0"/>
              <a:t>administradas antes de que el Programa</a:t>
            </a:r>
            <a:r>
              <a:rPr lang="x-es-XL" b="0" i="0" u="none" baseline="0"/>
              <a:t> esté en pleno funcionamiento; y</a:t>
            </a:r>
          </a:p>
          <a:p>
            <a:pPr lvl="2" algn="l" rtl="0">
              <a:spcBef>
                <a:spcPct val="15000"/>
              </a:spcBef>
              <a:spcAft>
                <a:spcPts val="0"/>
              </a:spcAft>
            </a:pPr>
            <a:r>
              <a:rPr lang="x-es-XL" b="0" i="0" u="none" baseline="0"/>
              <a:t>en cualquier caso, las personas</a:t>
            </a:r>
            <a:r>
              <a:rPr lang="x-es-XL" b="1" i="0" u="none" baseline="0"/>
              <a:t> deberán esperar 30 días después de la administración </a:t>
            </a:r>
            <a:r>
              <a:rPr lang="x-es-XL" b="0" i="0" u="none" baseline="0"/>
              <a:t>de la vacuna distribuida por COVAX</a:t>
            </a:r>
            <a:r>
              <a:rPr lang="x-es-XL" b="1" i="0" u="none" baseline="0"/>
              <a:t> antes de poder completar y enviar una solicitud de compensación en virtud del Programa.</a:t>
            </a:r>
            <a:r>
              <a:rPr lang="x-es-XL" b="0" i="0" u="none" baseline="0"/>
              <a:t> El motivo de este período de espera de 30 días es evitar que las personas que sufren eventos adversos </a:t>
            </a:r>
            <a:r>
              <a:rPr lang="x-es-XL" b="1" i="0" u="none" baseline="0"/>
              <a:t>no graves</a:t>
            </a:r>
            <a:r>
              <a:rPr lang="x-es-XL" b="0" i="0" u="none" baseline="0"/>
              <a:t> presenten una reclamación de indemnización.</a:t>
            </a:r>
          </a:p>
        </p:txBody>
      </p:sp>
    </p:spTree>
    <p:extLst>
      <p:ext uri="{BB962C8B-B14F-4D97-AF65-F5344CB8AC3E}">
        <p14:creationId xmlns:p14="http://schemas.microsoft.com/office/powerpoint/2010/main" val="3796413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667795" y="2180778"/>
            <a:ext cx="6966994" cy="492443"/>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x-es-XL"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479425" indent="-479425" algn="l" rtl="0"/>
            <a:r>
              <a:rPr lang="x-es-XL" sz="3200" b="1" i="0" u="none" baseline="0"/>
              <a:t>5.</a:t>
            </a:r>
            <a:r>
              <a:rPr lang="x-es-XL" sz="3200" b="0" i="0" u="none" baseline="0"/>
              <a:t>	</a:t>
            </a:r>
            <a:r>
              <a:rPr lang="x-es-XL" sz="3200" b="1" i="0" u="none" baseline="0"/>
              <a:t>Aceptación y demanda</a:t>
            </a:r>
          </a:p>
        </p:txBody>
      </p:sp>
    </p:spTree>
    <p:extLst>
      <p:ext uri="{BB962C8B-B14F-4D97-AF65-F5344CB8AC3E}">
        <p14:creationId xmlns:p14="http://schemas.microsoft.com/office/powerpoint/2010/main" val="264611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334C6F-8EF0-4121-99DC-2FF039B665FF}"/>
              </a:ext>
            </a:extLst>
          </p:cNvPr>
          <p:cNvSpPr/>
          <p:nvPr/>
        </p:nvSpPr>
        <p:spPr>
          <a:xfrm>
            <a:off x="3403600" y="26504"/>
            <a:ext cx="87884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sp>
        <p:nvSpPr>
          <p:cNvPr id="23" name="2. Slide Title">
            <a:extLst>
              <a:ext uri="{FF2B5EF4-FFF2-40B4-BE49-F238E27FC236}">
                <a16:creationId xmlns:a16="http://schemas.microsoft.com/office/drawing/2014/main" id="{03C7BF93-307D-4CE8-A213-7BCBB9B087F2}"/>
              </a:ext>
            </a:extLst>
          </p:cNvPr>
          <p:cNvSpPr txBox="1">
            <a:spLocks/>
          </p:cNvSpPr>
          <p:nvPr>
            <p:custDataLst>
              <p:tags r:id="rId1"/>
            </p:custDataLst>
          </p:nvPr>
        </p:nvSpPr>
        <p:spPr>
          <a:xfrm>
            <a:off x="538733" y="157271"/>
            <a:ext cx="2514600" cy="76944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x-es-XL"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ctr" rtl="0"/>
            <a:r>
              <a:rPr lang="x-es-XL" b="1" i="0" u="none" baseline="0"/>
              <a:t>Objetivos de aprendizaje</a:t>
            </a:r>
          </a:p>
        </p:txBody>
      </p:sp>
      <p:sp>
        <p:nvSpPr>
          <p:cNvPr id="2" name="TextBox 1">
            <a:extLst>
              <a:ext uri="{FF2B5EF4-FFF2-40B4-BE49-F238E27FC236}">
                <a16:creationId xmlns:a16="http://schemas.microsoft.com/office/drawing/2014/main" id="{A37A56D0-DE55-41B4-A88B-203A38B3F6CA}"/>
              </a:ext>
            </a:extLst>
          </p:cNvPr>
          <p:cNvSpPr txBox="1"/>
          <p:nvPr>
            <p:custDataLst>
              <p:tags r:id="rId2"/>
            </p:custDataLst>
          </p:nvPr>
        </p:nvSpPr>
        <p:spPr>
          <a:xfrm>
            <a:off x="3881549" y="1706563"/>
            <a:ext cx="7832501" cy="406111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ct val="60000"/>
              </a:spcBef>
            </a:pPr>
            <a:r>
              <a:rPr lang="x-es-XL" b="0" i="0" u="none" baseline="0">
                <a:latin typeface="+mn-lt"/>
              </a:rPr>
              <a:t>Al final de esta capacitación, usted podrá:</a:t>
            </a:r>
          </a:p>
          <a:p>
            <a:pPr lvl="1" algn="l" rtl="0">
              <a:spcBef>
                <a:spcPct val="30000"/>
              </a:spcBef>
            </a:pPr>
            <a:r>
              <a:rPr lang="x-es-XL" b="0" i="0" u="none" baseline="0">
                <a:latin typeface="+mn-lt"/>
              </a:rPr>
              <a:t>describir qué es nuevo y diferente para la introducción de la </a:t>
            </a:r>
            <a:r>
              <a:rPr lang="x-es-XL" b="1" i="0" u="none" baseline="0">
                <a:latin typeface="+mn-lt"/>
              </a:rPr>
              <a:t>vacuna contra la COVID-19 de</a:t>
            </a:r>
            <a:r>
              <a:rPr lang="x-es-XL" b="0" i="0" u="none" baseline="0">
                <a:latin typeface="+mn-lt"/>
              </a:rPr>
              <a:t> </a:t>
            </a:r>
            <a:r>
              <a:rPr lang="x-es-XL" b="1" i="0" u="none" baseline="0">
                <a:latin typeface="+mn-lt"/>
              </a:rPr>
              <a:t>Pfizer</a:t>
            </a:r>
            <a:r>
              <a:rPr lang="x-es-XL" b="0" i="0" u="none" baseline="0">
                <a:latin typeface="+mn-lt"/>
              </a:rPr>
              <a:t>–</a:t>
            </a:r>
            <a:r>
              <a:rPr lang="x-es-XL" b="1" i="0" u="none" baseline="0">
                <a:latin typeface="+mn-lt"/>
              </a:rPr>
              <a:t>BioNTech</a:t>
            </a:r>
            <a:r>
              <a:rPr lang="x-es-XL" b="0" i="0" u="none" baseline="0">
                <a:latin typeface="+mn-lt"/>
              </a:rPr>
              <a:t>; y</a:t>
            </a:r>
          </a:p>
          <a:p>
            <a:pPr lvl="1" algn="l" rtl="0">
              <a:spcBef>
                <a:spcPct val="30000"/>
              </a:spcBef>
            </a:pPr>
            <a:r>
              <a:rPr lang="x-es-XL" b="0" i="0" u="none" baseline="0">
                <a:latin typeface="+mn-lt"/>
              </a:rPr>
              <a:t>identificar las consideraciones programáticas clave involucradas en la introducción de esta vacuna.</a:t>
            </a:r>
          </a:p>
          <a:p>
            <a:pPr algn="l" rtl="0">
              <a:spcBef>
                <a:spcPct val="60000"/>
              </a:spcBef>
            </a:pPr>
            <a:r>
              <a:rPr lang="x-es-XL" b="0" i="0" u="none" baseline="0">
                <a:latin typeface="+mn-lt"/>
              </a:rPr>
              <a:t>Esta capacitación está destinada </a:t>
            </a:r>
            <a:r>
              <a:rPr lang="x-es-XL" b="1" i="0" u="none" baseline="0">
                <a:latin typeface="+mn-lt"/>
              </a:rPr>
              <a:t>a utilizarse junto con</a:t>
            </a:r>
            <a:r>
              <a:rPr lang="x-es-XL" b="0" i="0" u="none" baseline="0">
                <a:latin typeface="+mn-lt"/>
              </a:rPr>
              <a:t>:</a:t>
            </a:r>
          </a:p>
          <a:p>
            <a:pPr lvl="1" algn="l" rtl="0">
              <a:spcBef>
                <a:spcPct val="30000"/>
              </a:spcBef>
            </a:pPr>
            <a:r>
              <a:rPr lang="x-es-XL" b="0" i="0" u="none" baseline="0">
                <a:latin typeface="+mn-lt"/>
                <a:hlinkClick r:id="rId6">
                  <a:extLst>
                    <a:ext uri="{A12FA001-AC4F-418D-AE19-62706E023703}">
                      <ahyp:hlinkClr xmlns:ahyp="http://schemas.microsoft.com/office/drawing/2018/hyperlinkcolor" val="tx"/>
                    </a:ext>
                  </a:extLst>
                </a:hlinkClick>
              </a:rPr>
              <a:t>capacitación</a:t>
            </a:r>
            <a:r>
              <a:rPr lang="x-es-XL" b="0" i="0" u="none" baseline="30000">
                <a:latin typeface="+mn-lt"/>
              </a:rPr>
              <a:t>1</a:t>
            </a:r>
            <a:r>
              <a:rPr lang="x-es-XL" b="0" i="0" u="none" baseline="0">
                <a:latin typeface="+mn-lt"/>
              </a:rPr>
              <a:t> y orientación sobre el desarrollo de un Plan Nacional de Despliegue e Inmunización (</a:t>
            </a:r>
            <a:r>
              <a:rPr lang="x-es-XL" b="0" i="0" u="none" baseline="0">
                <a:latin typeface="+mn-lt"/>
                <a:hlinkClick r:id="rId7">
                  <a:extLst>
                    <a:ext uri="{A12FA001-AC4F-418D-AE19-62706E023703}">
                      <ahyp:hlinkClr xmlns:ahyp="http://schemas.microsoft.com/office/drawing/2018/hyperlinkcolor" val="tx"/>
                    </a:ext>
                  </a:extLst>
                </a:hlinkClick>
              </a:rPr>
              <a:t>PNDI</a:t>
            </a:r>
            <a:r>
              <a:rPr lang="x-es-XL" b="0" i="0" u="none" baseline="0">
                <a:latin typeface="+mn-lt"/>
              </a:rPr>
              <a:t>)</a:t>
            </a:r>
            <a:r>
              <a:rPr lang="x-es-XL" b="0" i="0" u="none" baseline="30000">
                <a:latin typeface="+mn-lt"/>
              </a:rPr>
              <a:t> 2</a:t>
            </a:r>
            <a:r>
              <a:rPr lang="x-es-XL" sz="1400" b="0" i="0" u="none" baseline="30000"/>
              <a:t>,</a:t>
            </a:r>
            <a:endParaRPr lang="x-es-XL" dirty="0">
              <a:latin typeface="+mn-lt"/>
            </a:endParaRPr>
          </a:p>
          <a:p>
            <a:pPr lvl="1" algn="l" rtl="0">
              <a:spcBef>
                <a:spcPct val="30000"/>
              </a:spcBef>
            </a:pPr>
            <a:r>
              <a:rPr lang="x-es-XL" b="0" i="0" u="none" baseline="0">
                <a:latin typeface="+mn-lt"/>
                <a:hlinkClick r:id="rId8">
                  <a:extLst>
                    <a:ext uri="{A12FA001-AC4F-418D-AE19-62706E023703}">
                      <ahyp:hlinkClr xmlns:ahyp="http://schemas.microsoft.com/office/drawing/2018/hyperlinkcolor" val="tx"/>
                    </a:ext>
                  </a:extLst>
                </a:hlinkClick>
              </a:rPr>
              <a:t>Capacitación en inmunización contra la COVID-19 </a:t>
            </a:r>
            <a:r>
              <a:rPr lang="x-es-XL" b="0" i="0" u="none" baseline="0">
                <a:latin typeface="+mn-lt"/>
              </a:rPr>
              <a:t>para trabajadores de la salud</a:t>
            </a:r>
            <a:r>
              <a:rPr lang="x-es-XL" b="0" i="0" u="none" baseline="30000">
                <a:latin typeface="+mn-lt"/>
              </a:rPr>
              <a:t>3</a:t>
            </a:r>
            <a:r>
              <a:rPr lang="x-es-XL" b="0" i="0" u="none" baseline="0">
                <a:latin typeface="+mn-lt"/>
              </a:rPr>
              <a:t>, </a:t>
            </a:r>
          </a:p>
          <a:p>
            <a:pPr lvl="1" algn="l" rtl="0">
              <a:spcBef>
                <a:spcPct val="30000"/>
              </a:spcBef>
            </a:pPr>
            <a:r>
              <a:rPr lang="x-es-XL" b="0" i="0" u="none" baseline="0">
                <a:latin typeface="+mn-lt"/>
              </a:rPr>
              <a:t>orientación y recursos disponibles en la </a:t>
            </a:r>
            <a:r>
              <a:rPr lang="x-es-XL" b="0" i="0" u="none" baseline="0">
                <a:latin typeface="+mn-lt"/>
                <a:hlinkClick r:id="rId9">
                  <a:extLst>
                    <a:ext uri="{A12FA001-AC4F-418D-AE19-62706E023703}">
                      <ahyp:hlinkClr xmlns:ahyp="http://schemas.microsoft.com/office/drawing/2018/hyperlinkcolor" val="tx"/>
                    </a:ext>
                  </a:extLst>
                </a:hlinkClick>
              </a:rPr>
              <a:t>Página web de preparación y ejecución del país de la OMS</a:t>
            </a:r>
            <a:r>
              <a:rPr lang="x-es-XL" b="0" i="0" u="none" baseline="30000">
                <a:latin typeface="+mn-lt"/>
              </a:rPr>
              <a:t>4</a:t>
            </a:r>
            <a:r>
              <a:rPr lang="x-es-XL" sz="1400" b="0" i="0" u="none" baseline="0"/>
              <a:t> ,</a:t>
            </a:r>
            <a:r>
              <a:rPr lang="x-es-XL" b="0" i="0" u="none" baseline="0">
                <a:latin typeface="+mn-lt"/>
              </a:rPr>
              <a:t> </a:t>
            </a:r>
            <a:r>
              <a:rPr lang="x-es-XL" sz="1400" b="0" i="0" u="none" baseline="0"/>
              <a:t>y</a:t>
            </a:r>
            <a:endParaRPr lang="x-es-XL" dirty="0">
              <a:latin typeface="+mn-lt"/>
            </a:endParaRPr>
          </a:p>
          <a:p>
            <a:pPr lvl="1" algn="l" rtl="0">
              <a:spcBef>
                <a:spcPct val="30000"/>
              </a:spcBef>
            </a:pPr>
            <a:r>
              <a:rPr lang="x-es-XL" b="0" i="0" u="none" baseline="0">
                <a:hlinkClick r:id="rId10">
                  <a:extLst>
                    <a:ext uri="{A12FA001-AC4F-418D-AE19-62706E023703}">
                      <ahyp:hlinkClr xmlns:ahyp="http://schemas.microsoft.com/office/drawing/2018/hyperlinkcolor" val="tx"/>
                    </a:ext>
                  </a:extLst>
                </a:hlinkClick>
              </a:rPr>
              <a:t>Capacitación sobre la manipulación, almacenamiento y transporte de la vacuna contra la COVID-19 de Pfizer BioNTech </a:t>
            </a:r>
            <a:r>
              <a:rPr lang="x-es-XL" b="0" i="0" u="none" baseline="0">
                <a:latin typeface="+mn-lt"/>
              </a:rPr>
              <a:t>COMIRNATY® (Tozinameran)</a:t>
            </a:r>
            <a:r>
              <a:rPr lang="x-es-XL" sz="1400" b="0" i="0" u="none" baseline="30000"/>
              <a:t> 5</a:t>
            </a:r>
            <a:r>
              <a:rPr lang="x-es-XL" sz="1400" b="0" i="0" u="none" baseline="0"/>
              <a:t>.</a:t>
            </a:r>
            <a:endParaRPr lang="x-es-XL" dirty="0">
              <a:latin typeface="+mn-lt"/>
            </a:endParaRPr>
          </a:p>
        </p:txBody>
      </p:sp>
      <p:grpSp>
        <p:nvGrpSpPr>
          <p:cNvPr id="29" name="CustomIcon">
            <a:extLst>
              <a:ext uri="{FF2B5EF4-FFF2-40B4-BE49-F238E27FC236}">
                <a16:creationId xmlns:a16="http://schemas.microsoft.com/office/drawing/2014/main" id="{DFF6E28C-B99D-4773-8224-F2A093778BC3}"/>
              </a:ext>
            </a:extLst>
          </p:cNvPr>
          <p:cNvGrpSpPr>
            <a:grpSpLocks/>
          </p:cNvGrpSpPr>
          <p:nvPr>
            <p:custDataLst>
              <p:tags r:id="rId3"/>
            </p:custDataLst>
          </p:nvPr>
        </p:nvGrpSpPr>
        <p:grpSpPr>
          <a:xfrm>
            <a:off x="818136" y="1128289"/>
            <a:ext cx="1955794" cy="1955794"/>
            <a:chOff x="-200025" y="-207010"/>
            <a:chExt cx="1019810" cy="1019810"/>
          </a:xfrm>
        </p:grpSpPr>
        <p:sp>
          <p:nvSpPr>
            <p:cNvPr id="26" name="Oval 25">
              <a:extLst>
                <a:ext uri="{FF2B5EF4-FFF2-40B4-BE49-F238E27FC236}">
                  <a16:creationId xmlns:a16="http://schemas.microsoft.com/office/drawing/2014/main" id="{4CCB1019-C0B8-480D-ADFA-597F407D4636}"/>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err="1">
                <a:solidFill>
                  <a:schemeClr val="bg1"/>
                </a:solidFill>
              </a:endParaRPr>
            </a:p>
          </p:txBody>
        </p:sp>
        <p:pic>
          <p:nvPicPr>
            <p:cNvPr id="28" name="Graphic 27">
              <a:extLst>
                <a:ext uri="{FF2B5EF4-FFF2-40B4-BE49-F238E27FC236}">
                  <a16:creationId xmlns:a16="http://schemas.microsoft.com/office/drawing/2014/main" id="{6F2EB5DD-D055-4201-B930-D6D7E35BFA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sp>
        <p:nvSpPr>
          <p:cNvPr id="11" name="Rectangle 10"/>
          <p:cNvSpPr/>
          <p:nvPr/>
        </p:nvSpPr>
        <p:spPr>
          <a:xfrm>
            <a:off x="217043" y="3455499"/>
            <a:ext cx="3011424" cy="3167534"/>
          </a:xfrm>
          <a:prstGeom prst="rect">
            <a:avLst/>
          </a:prstGeom>
          <a:ln>
            <a:solidFill>
              <a:schemeClr val="bg2">
                <a:lumMod val="50000"/>
              </a:schemeClr>
            </a:solidFill>
          </a:ln>
        </p:spPr>
        <p:txBody>
          <a:bodyPr wrap="square">
            <a:spAutoFit/>
          </a:bodyPr>
          <a:lstStyle/>
          <a:p>
            <a:pPr algn="l" rtl="0">
              <a:spcBef>
                <a:spcPts val="300"/>
              </a:spcBef>
              <a:spcAft>
                <a:spcPts val="300"/>
              </a:spcAft>
            </a:pPr>
            <a:r>
              <a:rPr lang="x-es-XL" sz="1400" b="0" i="0" u="none" baseline="30000">
                <a:solidFill>
                  <a:srgbClr val="0070C0"/>
                </a:solidFill>
              </a:rPr>
              <a:t>1</a:t>
            </a:r>
            <a:r>
              <a:rPr lang="x-es-XL" sz="1400" b="0" i="0" u="none" baseline="0">
                <a:solidFill>
                  <a:srgbClr val="0070C0"/>
                </a:solidFill>
                <a:hlinkClick r:id="rId6">
                  <a:extLst>
                    <a:ext uri="{A12FA001-AC4F-418D-AE19-62706E023703}">
                      <ahyp:hlinkClr xmlns:ahyp="http://schemas.microsoft.com/office/drawing/2018/hyperlinkcolor" val="tx"/>
                    </a:ext>
                  </a:extLst>
                </a:hlinkClick>
              </a:rPr>
              <a:t>https://openwho.org/courses/covid-19-ndvp-en</a:t>
            </a:r>
            <a:endParaRPr lang="x-es-XL" sz="1400" dirty="0">
              <a:solidFill>
                <a:srgbClr val="0070C0"/>
              </a:solidFill>
            </a:endParaRPr>
          </a:p>
          <a:p>
            <a:pPr algn="l" rtl="0">
              <a:spcBef>
                <a:spcPts val="300"/>
              </a:spcBef>
              <a:spcAft>
                <a:spcPts val="300"/>
              </a:spcAft>
            </a:pPr>
            <a:r>
              <a:rPr lang="x-es-XL" sz="1300" b="0" i="0" u="none" baseline="30000">
                <a:solidFill>
                  <a:srgbClr val="0070C0"/>
                </a:solidFill>
              </a:rPr>
              <a:t>2</a:t>
            </a:r>
            <a:r>
              <a:rPr lang="x-es-XL" sz="1400" b="0" i="0" u="none" baseline="0">
                <a:solidFill>
                  <a:srgbClr val="0070C0"/>
                </a:solidFill>
                <a:hlinkClick r:id="rId7">
                  <a:extLst>
                    <a:ext uri="{A12FA001-AC4F-418D-AE19-62706E023703}">
                      <ahyp:hlinkClr xmlns:ahyp="http://schemas.microsoft.com/office/drawing/2018/hyperlinkcolor" val="tx"/>
                    </a:ext>
                  </a:extLst>
                </a:hlinkClick>
              </a:rPr>
              <a:t>https://www.who.int/publications/i/item/WHO-2019-nCoV-Vaccine-deployment-2021.1-eng</a:t>
            </a:r>
            <a:endParaRPr lang="x-es-XL" sz="1300" baseline="30000" dirty="0">
              <a:solidFill>
                <a:srgbClr val="0070C0"/>
              </a:solidFill>
            </a:endParaRPr>
          </a:p>
          <a:p>
            <a:pPr algn="l" rtl="0">
              <a:spcBef>
                <a:spcPts val="300"/>
              </a:spcBef>
              <a:spcAft>
                <a:spcPts val="300"/>
              </a:spcAft>
            </a:pPr>
            <a:r>
              <a:rPr lang="x-es-XL" sz="1300" b="0" i="0" u="none" baseline="30000">
                <a:solidFill>
                  <a:srgbClr val="0070C0"/>
                </a:solidFill>
              </a:rPr>
              <a:t>3</a:t>
            </a:r>
            <a:r>
              <a:rPr lang="x-es-XL" sz="1400" b="0" i="0" u="none" baseline="0">
                <a:solidFill>
                  <a:srgbClr val="0070C0"/>
                </a:solidFill>
                <a:hlinkClick r:id="rId8">
                  <a:extLst>
                    <a:ext uri="{A12FA001-AC4F-418D-AE19-62706E023703}">
                      <ahyp:hlinkClr xmlns:ahyp="http://schemas.microsoft.com/office/drawing/2018/hyperlinkcolor" val="tx"/>
                    </a:ext>
                  </a:extLst>
                </a:hlinkClick>
              </a:rPr>
              <a:t>https://openwho.org/courses/covid-19-vaccination-healthworkers-en</a:t>
            </a:r>
            <a:endParaRPr lang="x-es-XL" sz="1400" dirty="0">
              <a:solidFill>
                <a:srgbClr val="0070C0"/>
              </a:solidFill>
            </a:endParaRPr>
          </a:p>
          <a:p>
            <a:pPr algn="l" rtl="0">
              <a:spcBef>
                <a:spcPts val="300"/>
              </a:spcBef>
              <a:spcAft>
                <a:spcPts val="300"/>
              </a:spcAft>
            </a:pPr>
            <a:r>
              <a:rPr lang="x-es-XL" sz="1300" b="0" i="0" u="none" baseline="30000">
                <a:solidFill>
                  <a:srgbClr val="0070C0"/>
                </a:solidFill>
              </a:rPr>
              <a:t>4</a:t>
            </a:r>
            <a:r>
              <a:rPr lang="x-es-XL" sz="1400" b="0" i="0" u="none" baseline="0">
                <a:solidFill>
                  <a:srgbClr val="0070C0"/>
                </a:solidFill>
                <a:hlinkClick r:id="rId9">
                  <a:extLst>
                    <a:ext uri="{A12FA001-AC4F-418D-AE19-62706E023703}">
                      <ahyp:hlinkClr xmlns:ahyp="http://schemas.microsoft.com/office/drawing/2018/hyperlinkcolor" val="tx"/>
                    </a:ext>
                  </a:extLst>
                </a:hlinkClick>
              </a:rPr>
              <a:t>https://www.who.int/initiatives/act-accelerator/covax/covid-19-vaccine-country-readiness-and-delivery</a:t>
            </a:r>
            <a:endParaRPr lang="x-es-XL" sz="1400" dirty="0">
              <a:solidFill>
                <a:srgbClr val="0070C0"/>
              </a:solidFill>
            </a:endParaRPr>
          </a:p>
          <a:p>
            <a:pPr algn="l" rtl="0">
              <a:spcBef>
                <a:spcPts val="300"/>
              </a:spcBef>
              <a:spcAft>
                <a:spcPts val="300"/>
              </a:spcAft>
            </a:pPr>
            <a:r>
              <a:rPr lang="x-es-XL" sz="1400" b="0" i="0" u="none" baseline="30000">
                <a:solidFill>
                  <a:srgbClr val="0070C0"/>
                </a:solidFill>
                <a:hlinkClick r:id="rId10">
                  <a:extLst>
                    <a:ext uri="{A12FA001-AC4F-418D-AE19-62706E023703}">
                      <ahyp:hlinkClr xmlns:ahyp="http://schemas.microsoft.com/office/drawing/2018/hyperlinkcolor" val="tx"/>
                    </a:ext>
                  </a:extLst>
                </a:hlinkClick>
              </a:rPr>
              <a:t>5</a:t>
            </a:r>
            <a:r>
              <a:rPr lang="x-es-XL" sz="1400" b="0" i="0" u="none" baseline="0">
                <a:solidFill>
                  <a:srgbClr val="0070C0"/>
                </a:solidFill>
                <a:hlinkClick r:id="rId10">
                  <a:extLst>
                    <a:ext uri="{A12FA001-AC4F-418D-AE19-62706E023703}">
                      <ahyp:hlinkClr xmlns:ahyp="http://schemas.microsoft.com/office/drawing/2018/hyperlinkcolor" val="tx"/>
                    </a:ext>
                  </a:extLst>
                </a:hlinkClick>
              </a:rPr>
              <a:t>pfizer-specific-training_full-deck_19aug.pdf (who.int)</a:t>
            </a:r>
            <a:endParaRPr lang="x-es-XL" sz="1300" dirty="0">
              <a:solidFill>
                <a:srgbClr val="0070C0"/>
              </a:solidFill>
            </a:endParaRPr>
          </a:p>
          <a:p>
            <a:endParaRPr lang="x-es-XL" sz="1400" baseline="30000" dirty="0">
              <a:solidFill>
                <a:srgbClr val="0070C0"/>
              </a:solidFill>
            </a:endParaRPr>
          </a:p>
        </p:txBody>
      </p:sp>
    </p:spTree>
    <p:extLst>
      <p:ext uri="{BB962C8B-B14F-4D97-AF65-F5344CB8AC3E}">
        <p14:creationId xmlns:p14="http://schemas.microsoft.com/office/powerpoint/2010/main" val="96016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E21B-3102-458D-BD32-7904D214D581}"/>
              </a:ext>
            </a:extLst>
          </p:cNvPr>
          <p:cNvSpPr>
            <a:spLocks noGrp="1"/>
          </p:cNvSpPr>
          <p:nvPr>
            <p:ph type="title"/>
          </p:nvPr>
        </p:nvSpPr>
        <p:spPr/>
        <p:txBody>
          <a:bodyPr/>
          <a:lstStyle/>
          <a:p>
            <a:pPr algn="l" rtl="0"/>
            <a:r>
              <a:rPr lang="x-es-XL" sz="2400" b="1" i="0" u="none" baseline="0"/>
              <a:t>Aceptación y demanda</a:t>
            </a:r>
          </a:p>
        </p:txBody>
      </p:sp>
      <p:sp>
        <p:nvSpPr>
          <p:cNvPr id="8" name="TextBox 7">
            <a:extLst>
              <a:ext uri="{FF2B5EF4-FFF2-40B4-BE49-F238E27FC236}">
                <a16:creationId xmlns:a16="http://schemas.microsoft.com/office/drawing/2014/main" id="{D03F58A0-1080-442F-A6BB-9FFC5AAE68FD}"/>
              </a:ext>
            </a:extLst>
          </p:cNvPr>
          <p:cNvSpPr txBox="1"/>
          <p:nvPr/>
        </p:nvSpPr>
        <p:spPr>
          <a:xfrm>
            <a:off x="554736" y="1055064"/>
            <a:ext cx="2275550"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b="1" i="0" u="none" baseline="0"/>
              <a:t>Tema</a:t>
            </a:r>
          </a:p>
        </p:txBody>
      </p:sp>
      <p:sp>
        <p:nvSpPr>
          <p:cNvPr id="10" name="TextBox 9">
            <a:extLst>
              <a:ext uri="{FF2B5EF4-FFF2-40B4-BE49-F238E27FC236}">
                <a16:creationId xmlns:a16="http://schemas.microsoft.com/office/drawing/2014/main" id="{45D3C7DA-0FA6-4E1B-9994-558405DDEEC7}"/>
              </a:ext>
            </a:extLst>
          </p:cNvPr>
          <p:cNvSpPr txBox="1">
            <a:spLocks/>
          </p:cNvSpPr>
          <p:nvPr/>
        </p:nvSpPr>
        <p:spPr>
          <a:xfrm>
            <a:off x="3019426" y="1024286"/>
            <a:ext cx="8615362" cy="27699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b="1" i="0" u="none" baseline="0"/>
              <a:t>Mensaje clave</a:t>
            </a:r>
          </a:p>
        </p:txBody>
      </p:sp>
      <p:grpSp>
        <p:nvGrpSpPr>
          <p:cNvPr id="28" name="Group 27">
            <a:extLst>
              <a:ext uri="{FF2B5EF4-FFF2-40B4-BE49-F238E27FC236}">
                <a16:creationId xmlns:a16="http://schemas.microsoft.com/office/drawing/2014/main" id="{F7FC4552-5B0F-4768-997F-E16FA367BBED}"/>
              </a:ext>
            </a:extLst>
          </p:cNvPr>
          <p:cNvGrpSpPr/>
          <p:nvPr/>
        </p:nvGrpSpPr>
        <p:grpSpPr>
          <a:xfrm>
            <a:off x="554736" y="1371389"/>
            <a:ext cx="11080052" cy="646331"/>
            <a:chOff x="554736" y="1533314"/>
            <a:chExt cx="11080052" cy="646331"/>
          </a:xfrm>
        </p:grpSpPr>
        <p:sp>
          <p:nvSpPr>
            <p:cNvPr id="9" name="TextBox 8">
              <a:extLst>
                <a:ext uri="{FF2B5EF4-FFF2-40B4-BE49-F238E27FC236}">
                  <a16:creationId xmlns:a16="http://schemas.microsoft.com/office/drawing/2014/main" id="{9983B8BB-D3D6-43A3-8007-846D8793F352}"/>
                </a:ext>
              </a:extLst>
            </p:cNvPr>
            <p:cNvSpPr txBox="1"/>
            <p:nvPr/>
          </p:nvSpPr>
          <p:spPr>
            <a:xfrm>
              <a:off x="554736" y="1533314"/>
              <a:ext cx="22755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1" i="0" u="none" baseline="0"/>
                <a:t>Beneficios de las vacunas</a:t>
              </a:r>
            </a:p>
          </p:txBody>
        </p:sp>
        <p:sp>
          <p:nvSpPr>
            <p:cNvPr id="11" name="TextBox 10">
              <a:extLst>
                <a:ext uri="{FF2B5EF4-FFF2-40B4-BE49-F238E27FC236}">
                  <a16:creationId xmlns:a16="http://schemas.microsoft.com/office/drawing/2014/main" id="{6C543C4B-71ED-429E-ACF9-746472CCA4B4}"/>
                </a:ext>
              </a:extLst>
            </p:cNvPr>
            <p:cNvSpPr txBox="1">
              <a:spLocks/>
            </p:cNvSpPr>
            <p:nvPr/>
          </p:nvSpPr>
          <p:spPr>
            <a:xfrm>
              <a:off x="3019426" y="1533314"/>
              <a:ext cx="8615362"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a:t>La vacuna contra la COVID-19 es una forma segura de protegerse de la enfermedad por coronavirus. En los ensayos clínicos, la eficacia de la vacuna en personas con o sin infección previa por SARS-CoV-2 y que recibieron 2 dosis de la vacuna fue de aproximadamente 95 %.</a:t>
              </a:r>
            </a:p>
          </p:txBody>
        </p:sp>
      </p:grpSp>
      <p:cxnSp>
        <p:nvCxnSpPr>
          <p:cNvPr id="17" name="LineContentSeparatorStrong 17">
            <a:extLst>
              <a:ext uri="{FF2B5EF4-FFF2-40B4-BE49-F238E27FC236}">
                <a16:creationId xmlns:a16="http://schemas.microsoft.com/office/drawing/2014/main" id="{FDE635FD-8E82-4D11-A5E8-2DF3C3990AB3}"/>
              </a:ext>
            </a:extLst>
          </p:cNvPr>
          <p:cNvCxnSpPr>
            <a:cxnSpLocks/>
          </p:cNvCxnSpPr>
          <p:nvPr>
            <p:custDataLst>
              <p:tags r:id="rId1"/>
            </p:custDataLst>
          </p:nvPr>
        </p:nvCxnSpPr>
        <p:spPr>
          <a:xfrm>
            <a:off x="554736" y="1326685"/>
            <a:ext cx="11080052"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8E457444-2B7E-4AAC-A1DB-A516C69EC94E}"/>
              </a:ext>
            </a:extLst>
          </p:cNvPr>
          <p:cNvGrpSpPr/>
          <p:nvPr/>
        </p:nvGrpSpPr>
        <p:grpSpPr>
          <a:xfrm>
            <a:off x="554736" y="2423069"/>
            <a:ext cx="11080052" cy="861774"/>
            <a:chOff x="554736" y="2446075"/>
            <a:chExt cx="11080052" cy="861774"/>
          </a:xfrm>
        </p:grpSpPr>
        <p:sp>
          <p:nvSpPr>
            <p:cNvPr id="20" name="TextBox 19">
              <a:extLst>
                <a:ext uri="{FF2B5EF4-FFF2-40B4-BE49-F238E27FC236}">
                  <a16:creationId xmlns:a16="http://schemas.microsoft.com/office/drawing/2014/main" id="{BC0E803C-2B8C-45C5-AEB6-FEB4A0EC9A9B}"/>
                </a:ext>
              </a:extLst>
            </p:cNvPr>
            <p:cNvSpPr txBox="1"/>
            <p:nvPr/>
          </p:nvSpPr>
          <p:spPr>
            <a:xfrm>
              <a:off x="554736" y="2446075"/>
              <a:ext cx="22755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1" i="0" u="none" baseline="0"/>
                <a:t>Elegibilidad</a:t>
              </a:r>
            </a:p>
          </p:txBody>
        </p:sp>
        <p:sp>
          <p:nvSpPr>
            <p:cNvPr id="21" name="TextBox 20">
              <a:extLst>
                <a:ext uri="{FF2B5EF4-FFF2-40B4-BE49-F238E27FC236}">
                  <a16:creationId xmlns:a16="http://schemas.microsoft.com/office/drawing/2014/main" id="{341E1E1A-FBCD-46D3-A9AF-ED0223DDD25C}"/>
                </a:ext>
              </a:extLst>
            </p:cNvPr>
            <p:cNvSpPr txBox="1">
              <a:spLocks/>
            </p:cNvSpPr>
            <p:nvPr/>
          </p:nvSpPr>
          <p:spPr>
            <a:xfrm>
              <a:off x="3019426" y="2446075"/>
              <a:ext cx="8615362"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a:t>Debido a la disponibilidad limitada de la vacuna contra la COVID-19, los países deben priorizar los grupos para recibir las vacunas primero, de acuerdo con las recomendaciones del SAGE o las necesidades del país. Los grupos prioritarios para la inmunización pueden incluir trabajadores de la salud, personas mayores, personas con enfermedades crónicas y otros trabajadores esenciales.</a:t>
              </a:r>
            </a:p>
          </p:txBody>
        </p:sp>
      </p:grpSp>
      <p:grpSp>
        <p:nvGrpSpPr>
          <p:cNvPr id="30" name="Group 29">
            <a:extLst>
              <a:ext uri="{FF2B5EF4-FFF2-40B4-BE49-F238E27FC236}">
                <a16:creationId xmlns:a16="http://schemas.microsoft.com/office/drawing/2014/main" id="{E5ED160D-58FB-4198-B9D9-DABB227CB731}"/>
              </a:ext>
            </a:extLst>
          </p:cNvPr>
          <p:cNvGrpSpPr/>
          <p:nvPr/>
        </p:nvGrpSpPr>
        <p:grpSpPr>
          <a:xfrm>
            <a:off x="554736" y="3720970"/>
            <a:ext cx="11080052" cy="646331"/>
            <a:chOff x="554736" y="3665275"/>
            <a:chExt cx="11080052" cy="646331"/>
          </a:xfrm>
        </p:grpSpPr>
        <p:sp>
          <p:nvSpPr>
            <p:cNvPr id="22" name="TextBox 21">
              <a:extLst>
                <a:ext uri="{FF2B5EF4-FFF2-40B4-BE49-F238E27FC236}">
                  <a16:creationId xmlns:a16="http://schemas.microsoft.com/office/drawing/2014/main" id="{A65D0B71-4E8E-4CA8-8975-F240CA3722AC}"/>
                </a:ext>
              </a:extLst>
            </p:cNvPr>
            <p:cNvSpPr txBox="1"/>
            <p:nvPr/>
          </p:nvSpPr>
          <p:spPr>
            <a:xfrm>
              <a:off x="554736" y="3665275"/>
              <a:ext cx="2275550"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1" i="0" u="none" baseline="0"/>
                <a:t>Recursos comunitarios de confianza</a:t>
              </a:r>
            </a:p>
          </p:txBody>
        </p:sp>
        <p:sp>
          <p:nvSpPr>
            <p:cNvPr id="23" name="TextBox 22">
              <a:extLst>
                <a:ext uri="{FF2B5EF4-FFF2-40B4-BE49-F238E27FC236}">
                  <a16:creationId xmlns:a16="http://schemas.microsoft.com/office/drawing/2014/main" id="{692C50DA-72F5-41F2-A513-1984DCFBF479}"/>
                </a:ext>
              </a:extLst>
            </p:cNvPr>
            <p:cNvSpPr txBox="1">
              <a:spLocks/>
            </p:cNvSpPr>
            <p:nvPr/>
          </p:nvSpPr>
          <p:spPr>
            <a:xfrm>
              <a:off x="3019426" y="3665275"/>
              <a:ext cx="8615362"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a:t>Si tiene preguntas sobre esta vacuna contra la COVID-19, comuníquese con su centro de salud local. Puede obtener la información más reciente sobre la explicación de la vacuna contra la COVID-19 de Pfizer-BioNTech disponible en: </a:t>
              </a:r>
              <a:r>
                <a:rPr lang="x-es-XL" sz="1400" b="0" i="0" u="sng" baseline="0">
                  <a:hlinkClick r:id="rId8"/>
                </a:rPr>
                <a:t>https://www.who.int/tools/covid-19-vaccine-introduction-toolkit</a:t>
              </a:r>
              <a:r>
                <a:rPr lang="x-es-XL" sz="1400" b="0" i="0" u="none" baseline="0"/>
                <a:t> </a:t>
              </a:r>
            </a:p>
          </p:txBody>
        </p:sp>
      </p:grpSp>
      <p:grpSp>
        <p:nvGrpSpPr>
          <p:cNvPr id="31" name="Group 30">
            <a:extLst>
              <a:ext uri="{FF2B5EF4-FFF2-40B4-BE49-F238E27FC236}">
                <a16:creationId xmlns:a16="http://schemas.microsoft.com/office/drawing/2014/main" id="{0AA60AC7-B608-433B-A4E3-AD061C1DCEB8}"/>
              </a:ext>
            </a:extLst>
          </p:cNvPr>
          <p:cNvGrpSpPr/>
          <p:nvPr/>
        </p:nvGrpSpPr>
        <p:grpSpPr>
          <a:xfrm>
            <a:off x="554736" y="4587984"/>
            <a:ext cx="11080052" cy="430887"/>
            <a:chOff x="554736" y="4671417"/>
            <a:chExt cx="11080052" cy="430887"/>
          </a:xfrm>
        </p:grpSpPr>
        <p:sp>
          <p:nvSpPr>
            <p:cNvPr id="24" name="TextBox 23">
              <a:extLst>
                <a:ext uri="{FF2B5EF4-FFF2-40B4-BE49-F238E27FC236}">
                  <a16:creationId xmlns:a16="http://schemas.microsoft.com/office/drawing/2014/main" id="{18666D5F-2C9E-4EAE-9550-0510423BAA0B}"/>
                </a:ext>
              </a:extLst>
            </p:cNvPr>
            <p:cNvSpPr txBox="1"/>
            <p:nvPr/>
          </p:nvSpPr>
          <p:spPr>
            <a:xfrm>
              <a:off x="554736" y="4671417"/>
              <a:ext cx="22755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1" i="0" u="none" baseline="0"/>
                <a:t>Seguimiento</a:t>
              </a:r>
            </a:p>
          </p:txBody>
        </p:sp>
        <p:sp>
          <p:nvSpPr>
            <p:cNvPr id="25" name="TextBox 24">
              <a:extLst>
                <a:ext uri="{FF2B5EF4-FFF2-40B4-BE49-F238E27FC236}">
                  <a16:creationId xmlns:a16="http://schemas.microsoft.com/office/drawing/2014/main" id="{145E6A4D-76DB-402A-80AB-442FA0231C24}"/>
                </a:ext>
              </a:extLst>
            </p:cNvPr>
            <p:cNvSpPr txBox="1">
              <a:spLocks/>
            </p:cNvSpPr>
            <p:nvPr/>
          </p:nvSpPr>
          <p:spPr>
            <a:xfrm>
              <a:off x="3019426" y="4671417"/>
              <a:ext cx="8615362"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a:t>Es importante que los inmunizados reciban la segunda dosis de la vacuna 21-28 días después de la primera dosis y dentro de las seis semanas. Ambas dosis son necesarias para garantizar la protección.</a:t>
              </a:r>
            </a:p>
          </p:txBody>
        </p:sp>
      </p:grpSp>
      <p:grpSp>
        <p:nvGrpSpPr>
          <p:cNvPr id="32" name="Group 31">
            <a:extLst>
              <a:ext uri="{FF2B5EF4-FFF2-40B4-BE49-F238E27FC236}">
                <a16:creationId xmlns:a16="http://schemas.microsoft.com/office/drawing/2014/main" id="{45F377E7-FBD6-4634-A01E-533182203B98}"/>
              </a:ext>
            </a:extLst>
          </p:cNvPr>
          <p:cNvGrpSpPr/>
          <p:nvPr/>
        </p:nvGrpSpPr>
        <p:grpSpPr>
          <a:xfrm>
            <a:off x="554736" y="5393441"/>
            <a:ext cx="11080052" cy="646331"/>
            <a:chOff x="554736" y="5622041"/>
            <a:chExt cx="11080052" cy="646331"/>
          </a:xfrm>
        </p:grpSpPr>
        <p:sp>
          <p:nvSpPr>
            <p:cNvPr id="26" name="TextBox 25">
              <a:extLst>
                <a:ext uri="{FF2B5EF4-FFF2-40B4-BE49-F238E27FC236}">
                  <a16:creationId xmlns:a16="http://schemas.microsoft.com/office/drawing/2014/main" id="{339D9A5A-79B1-4D08-8F33-86F5741470BE}"/>
                </a:ext>
              </a:extLst>
            </p:cNvPr>
            <p:cNvSpPr txBox="1"/>
            <p:nvPr/>
          </p:nvSpPr>
          <p:spPr>
            <a:xfrm>
              <a:off x="554736" y="5622041"/>
              <a:ext cx="2275550"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1" i="0" u="none" baseline="0"/>
                <a:t>Protección contra la COVID-19</a:t>
              </a:r>
            </a:p>
          </p:txBody>
        </p:sp>
        <p:sp>
          <p:nvSpPr>
            <p:cNvPr id="27" name="TextBox 26">
              <a:extLst>
                <a:ext uri="{FF2B5EF4-FFF2-40B4-BE49-F238E27FC236}">
                  <a16:creationId xmlns:a16="http://schemas.microsoft.com/office/drawing/2014/main" id="{74DE8B9F-0E15-4F0B-A3A3-144727F9866B}"/>
                </a:ext>
              </a:extLst>
            </p:cNvPr>
            <p:cNvSpPr txBox="1">
              <a:spLocks/>
            </p:cNvSpPr>
            <p:nvPr/>
          </p:nvSpPr>
          <p:spPr>
            <a:xfrm>
              <a:off x="3019426" y="5622041"/>
              <a:ext cx="8615362"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sz="1400" b="0" i="0" u="none" baseline="0"/>
                <a:t>La inmunización es una forma importante de reducir su riesgo de contraer COVID-19. Antes, durante y después de la inmunización, los inmunizados deben seguir usando una mascarilla, practicar la distancia física y lavarse las manos con regularidad.</a:t>
              </a:r>
            </a:p>
          </p:txBody>
        </p:sp>
      </p:grpSp>
      <p:cxnSp>
        <p:nvCxnSpPr>
          <p:cNvPr id="33" name="LineContentSeparatorDefault 33">
            <a:extLst>
              <a:ext uri="{FF2B5EF4-FFF2-40B4-BE49-F238E27FC236}">
                <a16:creationId xmlns:a16="http://schemas.microsoft.com/office/drawing/2014/main" id="{858F2937-D03F-4FCC-9F11-A34E89647447}"/>
              </a:ext>
            </a:extLst>
          </p:cNvPr>
          <p:cNvCxnSpPr>
            <a:cxnSpLocks/>
          </p:cNvCxnSpPr>
          <p:nvPr>
            <p:custDataLst>
              <p:tags r:id="rId2"/>
            </p:custDataLst>
          </p:nvPr>
        </p:nvCxnSpPr>
        <p:spPr>
          <a:xfrm>
            <a:off x="547688" y="2266561"/>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LineContentSeparatorDefault 33">
            <a:extLst>
              <a:ext uri="{FF2B5EF4-FFF2-40B4-BE49-F238E27FC236}">
                <a16:creationId xmlns:a16="http://schemas.microsoft.com/office/drawing/2014/main" id="{C724AD30-1610-4B56-AA27-B3E68A3699FC}"/>
              </a:ext>
            </a:extLst>
          </p:cNvPr>
          <p:cNvCxnSpPr>
            <a:cxnSpLocks/>
          </p:cNvCxnSpPr>
          <p:nvPr>
            <p:custDataLst>
              <p:tags r:id="rId3"/>
            </p:custDataLst>
          </p:nvPr>
        </p:nvCxnSpPr>
        <p:spPr>
          <a:xfrm>
            <a:off x="547688" y="3564462"/>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LineContentSeparatorDefault 33">
            <a:extLst>
              <a:ext uri="{FF2B5EF4-FFF2-40B4-BE49-F238E27FC236}">
                <a16:creationId xmlns:a16="http://schemas.microsoft.com/office/drawing/2014/main" id="{CA2030F8-4E5A-4B6E-A2AB-F694E40CC672}"/>
              </a:ext>
            </a:extLst>
          </p:cNvPr>
          <p:cNvCxnSpPr>
            <a:cxnSpLocks/>
          </p:cNvCxnSpPr>
          <p:nvPr>
            <p:custDataLst>
              <p:tags r:id="rId4"/>
            </p:custDataLst>
          </p:nvPr>
        </p:nvCxnSpPr>
        <p:spPr>
          <a:xfrm>
            <a:off x="547688" y="4431476"/>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LineContentSeparatorDefault 33">
            <a:extLst>
              <a:ext uri="{FF2B5EF4-FFF2-40B4-BE49-F238E27FC236}">
                <a16:creationId xmlns:a16="http://schemas.microsoft.com/office/drawing/2014/main" id="{5ADC2DCA-B8FE-41B6-A3FE-595B517E9D5B}"/>
              </a:ext>
            </a:extLst>
          </p:cNvPr>
          <p:cNvCxnSpPr>
            <a:cxnSpLocks/>
          </p:cNvCxnSpPr>
          <p:nvPr>
            <p:custDataLst>
              <p:tags r:id="rId5"/>
            </p:custDataLst>
          </p:nvPr>
        </p:nvCxnSpPr>
        <p:spPr>
          <a:xfrm>
            <a:off x="547688" y="5236935"/>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453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9264A8-3957-411A-AD3F-AC4070F28E8E}"/>
              </a:ext>
            </a:extLst>
          </p:cNvPr>
          <p:cNvSpPr>
            <a:spLocks noGrp="1"/>
          </p:cNvSpPr>
          <p:nvPr>
            <p:ph type="subTitle" idx="1"/>
          </p:nvPr>
        </p:nvSpPr>
        <p:spPr>
          <a:xfrm>
            <a:off x="462457" y="5530036"/>
            <a:ext cx="11082528" cy="276999"/>
          </a:xfrm>
        </p:spPr>
        <p:txBody>
          <a:bodyPr/>
          <a:lstStyle/>
          <a:p>
            <a:r>
              <a:rPr lang="es-419" sz="1800" dirty="0">
                <a:solidFill>
                  <a:srgbClr val="000000"/>
                </a:solidFill>
                <a:effectLst/>
                <a:latin typeface="Times New Roman" panose="02020603050405020304" pitchFamily="18" charset="0"/>
                <a:ea typeface="Times New Roman" panose="02020603050405020304" pitchFamily="18" charset="0"/>
              </a:rPr>
              <a:t>Traducido por </a:t>
            </a:r>
            <a:r>
              <a:rPr lang="es-419" sz="1800" dirty="0" err="1">
                <a:solidFill>
                  <a:srgbClr val="000000"/>
                </a:solidFill>
                <a:effectLst/>
                <a:latin typeface="Times New Roman" panose="02020603050405020304" pitchFamily="18" charset="0"/>
                <a:ea typeface="Times New Roman" panose="02020603050405020304" pitchFamily="18" charset="0"/>
              </a:rPr>
              <a:t>Octopus</a:t>
            </a:r>
            <a:r>
              <a:rPr lang="es-419" sz="1800" dirty="0">
                <a:solidFill>
                  <a:srgbClr val="000000"/>
                </a:solidFill>
                <a:effectLst/>
                <a:latin typeface="Times New Roman" panose="02020603050405020304" pitchFamily="18" charset="0"/>
                <a:ea typeface="Times New Roman" panose="02020603050405020304" pitchFamily="18" charset="0"/>
              </a:rPr>
              <a:t> </a:t>
            </a:r>
            <a:r>
              <a:rPr lang="es-419" sz="1800" dirty="0" err="1">
                <a:solidFill>
                  <a:srgbClr val="000000"/>
                </a:solidFill>
                <a:effectLst/>
                <a:latin typeface="Times New Roman" panose="02020603050405020304" pitchFamily="18" charset="0"/>
                <a:ea typeface="Times New Roman" panose="02020603050405020304" pitchFamily="18" charset="0"/>
              </a:rPr>
              <a:t>Translations</a:t>
            </a:r>
            <a:r>
              <a:rPr lang="es-419" sz="1800" dirty="0">
                <a:solidFill>
                  <a:srgbClr val="000000"/>
                </a:solidFill>
                <a:effectLst/>
                <a:latin typeface="Times New Roman" panose="02020603050405020304" pitchFamily="18" charset="0"/>
                <a:ea typeface="Times New Roman" panose="02020603050405020304" pitchFamily="18" charset="0"/>
              </a:rPr>
              <a:t>. La OMS no se hace responsable del contenido ni de la exactitud de la traducción. En caso de discrepancia entre las versiones en inglés y en español, la auténtica y vinculante será la versión original en inglés. </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57183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295143" y="1681347"/>
            <a:ext cx="6966994" cy="1477328"/>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x-es-XL"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514350" indent="-514350" algn="l" rtl="0">
              <a:buAutoNum type="arabicPeriod"/>
            </a:pPr>
            <a:r>
              <a:rPr lang="x-es-XL" sz="3200" b="1" i="0" u="none" baseline="0"/>
              <a:t>Descripción general de la </a:t>
            </a:r>
          </a:p>
          <a:p>
            <a:pPr algn="l" rtl="0"/>
            <a:r>
              <a:rPr lang="x-es-XL" sz="3200" b="1" i="0" u="none" baseline="0"/>
              <a:t>Vacuna contra la COVID-19 de Pfizer-BioNTech COMIRNATY® (Tozinameran)*</a:t>
            </a:r>
          </a:p>
        </p:txBody>
      </p:sp>
      <p:sp>
        <p:nvSpPr>
          <p:cNvPr id="2" name="TextBox 1">
            <a:extLst>
              <a:ext uri="{FF2B5EF4-FFF2-40B4-BE49-F238E27FC236}">
                <a16:creationId xmlns:a16="http://schemas.microsoft.com/office/drawing/2014/main" id="{AE7EDE32-DAE7-4662-B7E5-B71F97B0FD22}"/>
              </a:ext>
            </a:extLst>
          </p:cNvPr>
          <p:cNvSpPr txBox="1"/>
          <p:nvPr/>
        </p:nvSpPr>
        <p:spPr>
          <a:xfrm>
            <a:off x="5219700" y="5849134"/>
            <a:ext cx="6575699" cy="513566"/>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x-es-XL" sz="1600" b="0" i="0" u="none" baseline="0">
                <a:solidFill>
                  <a:srgbClr val="0070C0"/>
                </a:solidFill>
              </a:rPr>
              <a:t>* La vacuna se denominará vacuna contra la COVID-19 de Pfizer BioNTech en el resto de los módulos de capacitación. </a:t>
            </a:r>
          </a:p>
        </p:txBody>
      </p:sp>
    </p:spTree>
    <p:extLst>
      <p:ext uri="{BB962C8B-B14F-4D97-AF65-F5344CB8AC3E}">
        <p14:creationId xmlns:p14="http://schemas.microsoft.com/office/powerpoint/2010/main" val="393757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7CF589-C24F-4F1B-B7FD-05AC6F8A6007}"/>
              </a:ext>
            </a:extLst>
          </p:cNvPr>
          <p:cNvSpPr/>
          <p:nvPr/>
        </p:nvSpPr>
        <p:spPr>
          <a:xfrm>
            <a:off x="4368800" y="13252"/>
            <a:ext cx="78232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sp>
        <p:nvSpPr>
          <p:cNvPr id="2" name="Title 1"/>
          <p:cNvSpPr>
            <a:spLocks noGrp="1"/>
          </p:cNvSpPr>
          <p:nvPr>
            <p:ph type="title"/>
          </p:nvPr>
        </p:nvSpPr>
        <p:spPr>
          <a:xfrm>
            <a:off x="513412" y="795656"/>
            <a:ext cx="3465576" cy="1052194"/>
          </a:xfrm>
        </p:spPr>
        <p:txBody>
          <a:bodyPr/>
          <a:lstStyle/>
          <a:p>
            <a:pPr algn="l" rtl="0"/>
            <a:r>
              <a:rPr lang="x-es-XL" sz="2400" b="1" i="0" u="none" baseline="0"/>
              <a:t>Tipo y presentación de la vacuna contra la COVID-19 de Pfizer–BioNTech </a:t>
            </a:r>
          </a:p>
        </p:txBody>
      </p:sp>
      <p:sp>
        <p:nvSpPr>
          <p:cNvPr id="5" name="TextBox 4"/>
          <p:cNvSpPr txBox="1"/>
          <p:nvPr/>
        </p:nvSpPr>
        <p:spPr>
          <a:xfrm>
            <a:off x="5011838" y="1632030"/>
            <a:ext cx="6331352" cy="4190035"/>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x-es-XL" sz="1600" dirty="0"/>
          </a:p>
        </p:txBody>
      </p:sp>
      <p:sp>
        <p:nvSpPr>
          <p:cNvPr id="7" name="TextBox 6">
            <a:extLst>
              <a:ext uri="{FF2B5EF4-FFF2-40B4-BE49-F238E27FC236}">
                <a16:creationId xmlns:a16="http://schemas.microsoft.com/office/drawing/2014/main" id="{66E062E3-5FF9-48C4-967F-80B2AB9CEB56}"/>
              </a:ext>
            </a:extLst>
          </p:cNvPr>
          <p:cNvSpPr txBox="1"/>
          <p:nvPr>
            <p:custDataLst>
              <p:tags r:id="rId1"/>
            </p:custDataLst>
          </p:nvPr>
        </p:nvSpPr>
        <p:spPr>
          <a:xfrm>
            <a:off x="4564655" y="916769"/>
            <a:ext cx="6958732" cy="51552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x-es-XL"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x-es-XL"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ct val="100000"/>
              </a:spcBef>
              <a:buNone/>
            </a:pPr>
            <a:r>
              <a:rPr lang="x-es-XL" b="0" i="0" u="none" baseline="0">
                <a:latin typeface="+mn-lt"/>
              </a:rPr>
              <a:t>Vacuna basada en ARN mensajero (ARNm) que codifica la glicoproteína (S) espicular viral, exclusiva de SARS-CoV-2</a:t>
            </a:r>
          </a:p>
          <a:p>
            <a:pPr algn="l" rtl="0">
              <a:spcBef>
                <a:spcPct val="100000"/>
              </a:spcBef>
            </a:pPr>
            <a:r>
              <a:rPr lang="x-es-XL" b="0" i="0" u="none" baseline="0">
                <a:latin typeface="+mn-lt"/>
              </a:rPr>
              <a:t>Formulado en nanopartículas lipídicas </a:t>
            </a:r>
          </a:p>
          <a:p>
            <a:pPr algn="l" rtl="0">
              <a:spcBef>
                <a:spcPct val="100000"/>
              </a:spcBef>
            </a:pPr>
            <a:r>
              <a:rPr lang="x-es-XL" b="0" i="0" u="none" baseline="0">
                <a:latin typeface="+mn-lt"/>
              </a:rPr>
              <a:t>Concentrado multidosis congelado, estéril, libre de conservantes y coadyuvantes para diluir antes de la administración</a:t>
            </a:r>
          </a:p>
          <a:p>
            <a:pPr algn="l" rtl="0">
              <a:spcBef>
                <a:spcPct val="100000"/>
              </a:spcBef>
            </a:pPr>
            <a:r>
              <a:rPr lang="x-es-XL" b="0" i="0" u="none" baseline="0">
                <a:latin typeface="+mn-lt"/>
              </a:rPr>
              <a:t>Una ampolla (0.45 mL) contiene 6 dosis de vacuna después de la dilución.</a:t>
            </a:r>
          </a:p>
          <a:p>
            <a:pPr algn="l" rtl="0">
              <a:spcBef>
                <a:spcPct val="100000"/>
              </a:spcBef>
            </a:pPr>
            <a:r>
              <a:rPr lang="x-es-XL" b="0" i="0" u="none" baseline="0">
                <a:latin typeface="+mn-lt"/>
              </a:rPr>
              <a:t>El diluyente es una solución inyectable de cloruro de sodio al 0.9 % sin conservantes. Se requieren 1.8 mL de diluyente por ampolla de vacuna de 6 dosis.</a:t>
            </a:r>
          </a:p>
          <a:p>
            <a:pPr algn="l" rtl="0">
              <a:spcBef>
                <a:spcPct val="100000"/>
              </a:spcBef>
            </a:pPr>
            <a:r>
              <a:rPr lang="x-es-XL" b="0" i="0" u="none" baseline="0">
                <a:latin typeface="+mn-lt"/>
              </a:rPr>
              <a:t>Fecha de EUL de la OMS: 31 de diciembre de 2020 (</a:t>
            </a:r>
            <a:r>
              <a:rPr lang="x-es-XL" b="0" i="0" u="none" baseline="0">
                <a:latin typeface="+mn-lt"/>
                <a:hlinkClick r:id="rId4"/>
              </a:rPr>
              <a:t>https://extranet.who.int/pqweb/vaccines/who-recommendation-covid-19-mrna-vaccine-nucleoside-modified-comirnaty</a:t>
            </a:r>
            <a:r>
              <a:rPr lang="x-es-XL" b="0" i="0" u="none" baseline="0">
                <a:latin typeface="+mn-lt"/>
              </a:rPr>
              <a:t>) </a:t>
            </a:r>
          </a:p>
          <a:p>
            <a:pPr algn="l" rtl="0">
              <a:spcBef>
                <a:spcPct val="100000"/>
              </a:spcBef>
            </a:pPr>
            <a:r>
              <a:rPr lang="x-es-XL" b="0" i="0" u="none" baseline="0"/>
              <a:t>Recomendación de la Lista de uso en emergencia (EUL) actualizada: 27 de abril de 2021</a:t>
            </a:r>
            <a:endParaRPr lang="x-es-XL" dirty="0">
              <a:latin typeface="+mn-lt"/>
            </a:endParaRPr>
          </a:p>
        </p:txBody>
      </p:sp>
      <p:pic>
        <p:nvPicPr>
          <p:cNvPr id="19472" name="Picture 16" descr="D:\WHO IVB Covid course\Photos\Photos HZJZ Croatia\20210128_111905.jpg"/>
          <p:cNvPicPr>
            <a:picLocks noChangeAspect="1" noChangeArrowheads="1"/>
          </p:cNvPicPr>
          <p:nvPr/>
        </p:nvPicPr>
        <p:blipFill>
          <a:blip r:embed="rId5"/>
          <a:srcRect l="31320" t="22995" r="20048" b="30628"/>
          <a:stretch>
            <a:fillRect/>
          </a:stretch>
        </p:blipFill>
        <p:spPr bwMode="auto">
          <a:xfrm>
            <a:off x="865081" y="2708387"/>
            <a:ext cx="2129910" cy="3385288"/>
          </a:xfrm>
          <a:prstGeom prst="rect">
            <a:avLst/>
          </a:prstGeom>
          <a:noFill/>
        </p:spPr>
      </p:pic>
      <p:sp>
        <p:nvSpPr>
          <p:cNvPr id="11" name="TextBox 10">
            <a:extLst>
              <a:ext uri="{FF2B5EF4-FFF2-40B4-BE49-F238E27FC236}">
                <a16:creationId xmlns:a16="http://schemas.microsoft.com/office/drawing/2014/main" id="{14D21E92-3224-48FF-928C-BD05C00B39EB}"/>
              </a:ext>
            </a:extLst>
          </p:cNvPr>
          <p:cNvSpPr txBox="1"/>
          <p:nvPr/>
        </p:nvSpPr>
        <p:spPr>
          <a:xfrm>
            <a:off x="1977601" y="6114144"/>
            <a:ext cx="1013419" cy="230832"/>
          </a:xfrm>
          <a:prstGeom prst="rect">
            <a:avLst/>
          </a:prstGeom>
          <a:noFill/>
        </p:spPr>
        <p:txBody>
          <a:bodyPr wrap="none" rtlCol="0">
            <a:spAutoFit/>
          </a:bodyPr>
          <a:lstStyle/>
          <a:p>
            <a:pPr algn="l" rtl="0">
              <a:buClr>
                <a:srgbClr val="000000"/>
              </a:buClr>
            </a:pPr>
            <a:r>
              <a:rPr lang="x-es-XL" sz="900" b="0" i="0" u="none" baseline="0" dirty="0">
                <a:solidFill>
                  <a:srgbClr val="000000"/>
                </a:solidFill>
              </a:rPr>
              <a:t>© HZJZ Croa</a:t>
            </a:r>
            <a:r>
              <a:rPr lang="ro-RO" sz="900" b="0" i="0" u="none" baseline="0">
                <a:solidFill>
                  <a:srgbClr val="000000"/>
                </a:solidFill>
              </a:rPr>
              <a:t>c</a:t>
            </a:r>
            <a:r>
              <a:rPr lang="x-es-XL" sz="900" b="0" i="0" u="none" baseline="0">
                <a:solidFill>
                  <a:srgbClr val="000000"/>
                </a:solidFill>
              </a:rPr>
              <a:t>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4736" y="172212"/>
            <a:ext cx="11082528" cy="369332"/>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algn="l" rtl="0"/>
            <a:r>
              <a:rPr lang="x-es-XL" sz="2400" b="1" i="0" u="none" baseline="0">
                <a:latin typeface="+mj-lt"/>
              </a:rPr>
              <a:t>Dosis y administración</a:t>
            </a:r>
          </a:p>
        </p:txBody>
      </p:sp>
      <p:sp>
        <p:nvSpPr>
          <p:cNvPr id="8" name="Subtitle 5">
            <a:extLst>
              <a:ext uri="{FF2B5EF4-FFF2-40B4-BE49-F238E27FC236}">
                <a16:creationId xmlns:a16="http://schemas.microsoft.com/office/drawing/2014/main" id="{9E5804F6-1F12-4404-89CF-D461EBDDC321}"/>
              </a:ext>
            </a:extLst>
          </p:cNvPr>
          <p:cNvSpPr txBox="1">
            <a:spLocks/>
          </p:cNvSpPr>
          <p:nvPr/>
        </p:nvSpPr>
        <p:spPr>
          <a:xfrm>
            <a:off x="554736" y="1081267"/>
            <a:ext cx="2179586" cy="4924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x-es-XL"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r>
              <a:rPr lang="x-es-XL" sz="1600" b="1" i="0" u="none" baseline="0"/>
              <a:t>Recomendada para edades</a:t>
            </a:r>
            <a:endParaRPr lang="x-es-XL" sz="1600" dirty="0"/>
          </a:p>
        </p:txBody>
      </p:sp>
      <p:sp>
        <p:nvSpPr>
          <p:cNvPr id="11" name="Subtitle 5">
            <a:extLst>
              <a:ext uri="{FF2B5EF4-FFF2-40B4-BE49-F238E27FC236}">
                <a16:creationId xmlns:a16="http://schemas.microsoft.com/office/drawing/2014/main" id="{7E4932DD-8C82-4067-9024-B577093AAC1D}"/>
              </a:ext>
            </a:extLst>
          </p:cNvPr>
          <p:cNvSpPr txBox="1">
            <a:spLocks/>
          </p:cNvSpPr>
          <p:nvPr/>
        </p:nvSpPr>
        <p:spPr>
          <a:xfrm>
            <a:off x="3013157" y="1091427"/>
            <a:ext cx="8621631" cy="246221"/>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x-es-XL"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600"/>
              </a:spcBef>
            </a:pPr>
            <a:r>
              <a:rPr lang="x-es-XL" sz="1600" b="0" i="0" u="none" baseline="0">
                <a:latin typeface="Arial"/>
                <a:cs typeface="Arial"/>
              </a:rPr>
              <a:t>12 años o más, sin límite de edad hacia arriba</a:t>
            </a:r>
            <a:endParaRPr lang="x-es-XL" sz="1600" strike="sngStrike" dirty="0">
              <a:latin typeface="Arial"/>
              <a:cs typeface="Arial"/>
            </a:endParaRPr>
          </a:p>
        </p:txBody>
      </p:sp>
      <p:sp>
        <p:nvSpPr>
          <p:cNvPr id="12" name="Subtitle 5">
            <a:extLst>
              <a:ext uri="{FF2B5EF4-FFF2-40B4-BE49-F238E27FC236}">
                <a16:creationId xmlns:a16="http://schemas.microsoft.com/office/drawing/2014/main" id="{88D8E616-C884-4C8F-B5CC-208B811454C8}"/>
              </a:ext>
            </a:extLst>
          </p:cNvPr>
          <p:cNvSpPr txBox="1">
            <a:spLocks/>
          </p:cNvSpPr>
          <p:nvPr/>
        </p:nvSpPr>
        <p:spPr>
          <a:xfrm>
            <a:off x="554736" y="1941978"/>
            <a:ext cx="2179586" cy="4924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x-es-XL"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r>
              <a:rPr lang="x-es-XL" sz="1600" b="1" i="0" u="none" baseline="0"/>
              <a:t>Dosis/vía/lugar de administración</a:t>
            </a:r>
            <a:endParaRPr lang="x-es-XL" sz="1600" dirty="0"/>
          </a:p>
        </p:txBody>
      </p:sp>
      <p:sp>
        <p:nvSpPr>
          <p:cNvPr id="14" name="Subtitle 5">
            <a:extLst>
              <a:ext uri="{FF2B5EF4-FFF2-40B4-BE49-F238E27FC236}">
                <a16:creationId xmlns:a16="http://schemas.microsoft.com/office/drawing/2014/main" id="{233D9A03-DC80-41DD-8CB4-46FD88F3E3E5}"/>
              </a:ext>
            </a:extLst>
          </p:cNvPr>
          <p:cNvSpPr txBox="1">
            <a:spLocks/>
          </p:cNvSpPr>
          <p:nvPr/>
        </p:nvSpPr>
        <p:spPr>
          <a:xfrm>
            <a:off x="3013157" y="1780079"/>
            <a:ext cx="8725187" cy="170816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x-es-XL"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600"/>
              </a:spcBef>
            </a:pPr>
            <a:r>
              <a:rPr lang="x-es-XL" sz="1600" b="0" i="0" u="none" baseline="0" dirty="0"/>
              <a:t>0.3 mL (después de la dilución), inyección intramuscular en el músculo deltoides</a:t>
            </a:r>
          </a:p>
          <a:p>
            <a:pPr algn="l" rtl="0" fontAlgn="base">
              <a:spcBef>
                <a:spcPts val="600"/>
              </a:spcBef>
            </a:pPr>
            <a:r>
              <a:rPr lang="x-es-XL" sz="1600" b="0" i="0" u="none" baseline="0" dirty="0"/>
              <a:t>Jeringa</a:t>
            </a:r>
            <a:r>
              <a:rPr lang="x-es-XL" sz="1600" b="0" i="0" u="none" baseline="0" dirty="0">
                <a:solidFill>
                  <a:srgbClr val="FF0000"/>
                </a:solidFill>
              </a:rPr>
              <a:t> </a:t>
            </a:r>
            <a:r>
              <a:rPr lang="x-es-XL" sz="1600" b="0" i="0" u="none" baseline="0" dirty="0"/>
              <a:t>y aguja de la vacuna: Jeringa de 0.3 mL autoinutilizable (AD), aguja 23G x 1” (0.60 x 25 mm) </a:t>
            </a:r>
            <a:r>
              <a:rPr lang="x-es-XL" sz="1600" b="0" i="1" u="none" baseline="0" dirty="0"/>
              <a:t>(Vea la diapositiva 2</a:t>
            </a:r>
            <a:r>
              <a:rPr lang="ro-RO" sz="1600" b="0" i="1" u="none" baseline="0" dirty="0"/>
              <a:t>1</a:t>
            </a:r>
            <a:r>
              <a:rPr lang="x-es-XL" sz="1600" b="0" i="1" u="none" baseline="0" dirty="0"/>
              <a:t> para la especificación de jeringas alternativas en caso de que se agoten las existencias de jeringas de 0.3 ml).</a:t>
            </a:r>
            <a:endParaRPr lang="x-es-XL" sz="1600" i="1" dirty="0"/>
          </a:p>
          <a:p>
            <a:pPr algn="l" rtl="0">
              <a:spcBef>
                <a:spcPts val="600"/>
              </a:spcBef>
            </a:pPr>
            <a:r>
              <a:rPr lang="x-es-XL" sz="1600" b="0" i="0" u="none" baseline="0" dirty="0"/>
              <a:t>Mezclar jeringas y agujas: Jeringa de prevención de reutilización (RUP) de 3 mL o 5 mL, aguja 21G o más angosta</a:t>
            </a:r>
            <a:r>
              <a:rPr lang="x-es-XL" sz="1600" b="0" i="0" u="none" strike="sngStrike" baseline="0" dirty="0"/>
              <a:t>*</a:t>
            </a:r>
          </a:p>
        </p:txBody>
      </p:sp>
      <p:sp>
        <p:nvSpPr>
          <p:cNvPr id="13" name="Subtitle 5">
            <a:extLst>
              <a:ext uri="{FF2B5EF4-FFF2-40B4-BE49-F238E27FC236}">
                <a16:creationId xmlns:a16="http://schemas.microsoft.com/office/drawing/2014/main" id="{79251492-FBB8-402B-83D1-F4F617D2685C}"/>
              </a:ext>
            </a:extLst>
          </p:cNvPr>
          <p:cNvSpPr txBox="1">
            <a:spLocks/>
          </p:cNvSpPr>
          <p:nvPr/>
        </p:nvSpPr>
        <p:spPr>
          <a:xfrm>
            <a:off x="547688" y="3629506"/>
            <a:ext cx="2145058" cy="4924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x-es-XL"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r>
              <a:rPr lang="x-es-XL" sz="1600" b="1" i="0" u="none" baseline="0"/>
              <a:t>Posología recomendada</a:t>
            </a:r>
            <a:endParaRPr lang="x-es-XL" sz="1600" dirty="0"/>
          </a:p>
        </p:txBody>
      </p:sp>
      <p:sp>
        <p:nvSpPr>
          <p:cNvPr id="15" name="Subtitle 5">
            <a:extLst>
              <a:ext uri="{FF2B5EF4-FFF2-40B4-BE49-F238E27FC236}">
                <a16:creationId xmlns:a16="http://schemas.microsoft.com/office/drawing/2014/main" id="{39AE1549-28AE-4D6E-BDF2-4D1D9CA146B7}"/>
              </a:ext>
            </a:extLst>
          </p:cNvPr>
          <p:cNvSpPr txBox="1">
            <a:spLocks/>
          </p:cNvSpPr>
          <p:nvPr/>
        </p:nvSpPr>
        <p:spPr>
          <a:xfrm>
            <a:off x="3013156" y="3605169"/>
            <a:ext cx="9033435" cy="2693045"/>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x-es-XL"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x-es-XL"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0"/>
              </a:spcBef>
            </a:pPr>
            <a:r>
              <a:rPr lang="x-es-XL" sz="1600" b="0" i="0" u="none" baseline="0"/>
              <a:t>Se requieren 2 dosis para la protección</a:t>
            </a:r>
          </a:p>
          <a:p>
            <a:pPr lvl="1" algn="l" rtl="0"/>
            <a:r>
              <a:rPr lang="x-es-XL" b="0" i="0" u="none" baseline="0"/>
              <a:t>Dosis 1: a la fecha de inicio</a:t>
            </a:r>
          </a:p>
          <a:p>
            <a:pPr lvl="1" algn="l" rtl="0"/>
            <a:r>
              <a:rPr lang="x-es-XL" b="0" i="0" u="none" baseline="0"/>
              <a:t>Dosis 2: intervalo recomendado de 21 a 28 días después de la primera dosis</a:t>
            </a:r>
            <a:endParaRPr lang="x-es-XL" strike="sngStrike" dirty="0"/>
          </a:p>
          <a:p>
            <a:pPr algn="l" rtl="0">
              <a:spcBef>
                <a:spcPts val="0"/>
              </a:spcBef>
            </a:pPr>
            <a:r>
              <a:rPr lang="x-es-XL" sz="1600" b="0" i="0" u="none" baseline="0"/>
              <a:t>Si la 2</a:t>
            </a:r>
            <a:r>
              <a:rPr lang="x-es-XL" sz="1600" b="0" i="0" u="none" baseline="30000"/>
              <a:t>da</a:t>
            </a:r>
            <a:r>
              <a:rPr lang="x-es-XL" sz="1600" b="0" i="0" u="none" baseline="0"/>
              <a:t> dosis se administra accidentalmente antes de los 21 días, no es necesario repetir la dosis. Si la 2</a:t>
            </a:r>
            <a:r>
              <a:rPr lang="x-es-XL" sz="1600" b="0" i="0" u="none" baseline="30000"/>
              <a:t>da</a:t>
            </a:r>
            <a:r>
              <a:rPr lang="x-es-XL" sz="1600" b="0" i="0" u="none" baseline="0"/>
              <a:t> dosis se retrasa inadvertidamente, esta debe administrarse lo antes posible.</a:t>
            </a:r>
          </a:p>
          <a:p>
            <a:pPr algn="l" rtl="0">
              <a:spcBef>
                <a:spcPts val="0"/>
              </a:spcBef>
            </a:pPr>
            <a:r>
              <a:rPr lang="x-es-XL" sz="1600" b="0" i="0" u="none" baseline="0"/>
              <a:t>Debe haber un intervalo mínimo de 14 días entre esta vacuna y cualquier otra vacuna.</a:t>
            </a:r>
          </a:p>
          <a:p>
            <a:pPr algn="l" rtl="0">
              <a:spcBef>
                <a:spcPts val="0"/>
              </a:spcBef>
              <a:buNone/>
            </a:pPr>
            <a:r>
              <a:rPr lang="x-es-XL" sz="1600" b="0" i="0" u="none" baseline="0"/>
              <a:t>Actualmente no hay evidencia sobre la necesidad de una dosis de refuerzo después de que se complete la serie actual de vacunas de dos dosis.</a:t>
            </a:r>
          </a:p>
          <a:p>
            <a:pPr algn="l" rtl="0">
              <a:spcBef>
                <a:spcPts val="0"/>
              </a:spcBef>
              <a:buNone/>
            </a:pPr>
            <a:r>
              <a:rPr lang="x-es-XL" sz="1600" b="0" i="0" u="none" baseline="0"/>
              <a:t>Se debe utilizar el mismo producto para ambas dosis, aunque se están realizando estudios de mezcla y combinación entre los productos de vacuna y las plataformas.</a:t>
            </a:r>
            <a:endParaRPr lang="x-es-XL" sz="1600" strike="dblStrike" dirty="0"/>
          </a:p>
        </p:txBody>
      </p:sp>
      <p:cxnSp>
        <p:nvCxnSpPr>
          <p:cNvPr id="19" name="LineContentSeparatorDefault 19">
            <a:extLst>
              <a:ext uri="{FF2B5EF4-FFF2-40B4-BE49-F238E27FC236}">
                <a16:creationId xmlns:a16="http://schemas.microsoft.com/office/drawing/2014/main" id="{BC6FD680-7122-423A-8A0D-987973667D61}"/>
              </a:ext>
            </a:extLst>
          </p:cNvPr>
          <p:cNvCxnSpPr>
            <a:cxnSpLocks/>
          </p:cNvCxnSpPr>
          <p:nvPr>
            <p:custDataLst>
              <p:tags r:id="rId1"/>
            </p:custDataLst>
          </p:nvPr>
        </p:nvCxnSpPr>
        <p:spPr>
          <a:xfrm>
            <a:off x="547688" y="1705100"/>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LineContentSeparatorDefault 19">
            <a:extLst>
              <a:ext uri="{FF2B5EF4-FFF2-40B4-BE49-F238E27FC236}">
                <a16:creationId xmlns:a16="http://schemas.microsoft.com/office/drawing/2014/main" id="{89208E71-BF14-4FC1-9E54-745C2166A74E}"/>
              </a:ext>
            </a:extLst>
          </p:cNvPr>
          <p:cNvCxnSpPr>
            <a:cxnSpLocks/>
          </p:cNvCxnSpPr>
          <p:nvPr>
            <p:custDataLst>
              <p:tags r:id="rId2"/>
            </p:custDataLst>
          </p:nvPr>
        </p:nvCxnSpPr>
        <p:spPr>
          <a:xfrm>
            <a:off x="554736" y="3518541"/>
            <a:ext cx="10911461"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E60144-AFE6-40E3-A1A7-EACE0A7EDB3C}"/>
              </a:ext>
            </a:extLst>
          </p:cNvPr>
          <p:cNvSpPr/>
          <p:nvPr/>
        </p:nvSpPr>
        <p:spPr>
          <a:xfrm>
            <a:off x="6096000" y="0"/>
            <a:ext cx="60960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x-es-XL" sz="1600" dirty="0">
              <a:solidFill>
                <a:schemeClr val="bg1"/>
              </a:solidFill>
            </a:endParaRPr>
          </a:p>
        </p:txBody>
      </p:sp>
      <p:sp>
        <p:nvSpPr>
          <p:cNvPr id="8" name="Subtitle 2">
            <a:extLst>
              <a:ext uri="{FF2B5EF4-FFF2-40B4-BE49-F238E27FC236}">
                <a16:creationId xmlns:a16="http://schemas.microsoft.com/office/drawing/2014/main" id="{BFC6F632-7325-4F85-806D-161E0532563E}"/>
              </a:ext>
            </a:extLst>
          </p:cNvPr>
          <p:cNvSpPr txBox="1">
            <a:spLocks/>
          </p:cNvSpPr>
          <p:nvPr/>
        </p:nvSpPr>
        <p:spPr>
          <a:xfrm>
            <a:off x="554734" y="1084129"/>
            <a:ext cx="5065776" cy="369332"/>
          </a:xfrm>
          <a:prstGeom prst="rect">
            <a:avLst/>
          </a:prstGeom>
        </p:spPr>
        <p:txBody>
          <a:bodyPr vert="horz" wrap="square" lIns="0" tIns="0" rIns="0" bIns="0" rtlCol="0">
            <a:spAutoFit/>
          </a:bodyPr>
          <a:lstStyle>
            <a:defPPr>
              <a:defRPr lang="x-es-XL"/>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ct val="0"/>
              </a:spcBef>
              <a:buNone/>
            </a:pPr>
            <a:r>
              <a:rPr lang="x-es-XL" sz="2400" b="1" i="0" u="none" baseline="0">
                <a:ln w="6350" cap="flat">
                  <a:noFill/>
                  <a:miter lim="800000"/>
                </a:ln>
                <a:solidFill>
                  <a:schemeClr val="accent1"/>
                </a:solidFill>
                <a:latin typeface="+mj-lt"/>
                <a:ea typeface="+mj-ea"/>
                <a:sym typeface="Arial" panose="020B0604020202020204" pitchFamily="34" charset="0"/>
              </a:rPr>
              <a:t>Contraindicaciones</a:t>
            </a:r>
          </a:p>
        </p:txBody>
      </p:sp>
      <p:sp>
        <p:nvSpPr>
          <p:cNvPr id="12" name="Subtitle 2">
            <a:extLst>
              <a:ext uri="{FF2B5EF4-FFF2-40B4-BE49-F238E27FC236}">
                <a16:creationId xmlns:a16="http://schemas.microsoft.com/office/drawing/2014/main" id="{CD97D751-71F9-4090-AF4D-059B022BDB71}"/>
              </a:ext>
            </a:extLst>
          </p:cNvPr>
          <p:cNvSpPr txBox="1">
            <a:spLocks/>
          </p:cNvSpPr>
          <p:nvPr/>
        </p:nvSpPr>
        <p:spPr>
          <a:xfrm>
            <a:off x="6571490" y="1084129"/>
            <a:ext cx="5065776" cy="369332"/>
          </a:xfrm>
          <a:prstGeom prst="rect">
            <a:avLst/>
          </a:prstGeom>
        </p:spPr>
        <p:txBody>
          <a:bodyPr vert="horz" wrap="square" lIns="0" tIns="0" rIns="0" bIns="0" rtlCol="0">
            <a:spAutoFit/>
          </a:bodyPr>
          <a:lstStyle>
            <a:defPPr>
              <a:defRPr lang="x-es-XL"/>
            </a:defPPr>
            <a:lvl1pPr lvl="0" indent="0">
              <a:lnSpc>
                <a:spcPct val="100000"/>
              </a:lnSpc>
              <a:spcBef>
                <a:spcPct val="0"/>
              </a:spcBef>
              <a:spcAft>
                <a:spcPts val="300"/>
              </a:spcAft>
              <a:buClr>
                <a:schemeClr val="tx1"/>
              </a:buClr>
              <a:buSzPct val="100000"/>
              <a:buFont typeface="Segoe UI" panose="020B0502040204020203" pitchFamily="34" charset="0"/>
              <a:buNone/>
              <a:defRPr sz="2400" b="1">
                <a:ln w="6350" cap="flat">
                  <a:noFill/>
                  <a:miter lim="800000"/>
                </a:ln>
                <a:solidFill>
                  <a:schemeClr val="accent1"/>
                </a:solidFill>
                <a:latin typeface="+mj-lt"/>
                <a:ea typeface="+mj-ea"/>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x-es-XL" b="1" i="0" u="none" baseline="0"/>
              <a:t>Precauciones</a:t>
            </a:r>
          </a:p>
        </p:txBody>
      </p:sp>
      <p:sp>
        <p:nvSpPr>
          <p:cNvPr id="13" name="Subtitle 2">
            <a:extLst>
              <a:ext uri="{FF2B5EF4-FFF2-40B4-BE49-F238E27FC236}">
                <a16:creationId xmlns:a16="http://schemas.microsoft.com/office/drawing/2014/main" id="{0FF67621-33A4-40DB-BE17-8B0E28703FFF}"/>
              </a:ext>
            </a:extLst>
          </p:cNvPr>
          <p:cNvSpPr txBox="1">
            <a:spLocks/>
          </p:cNvSpPr>
          <p:nvPr/>
        </p:nvSpPr>
        <p:spPr>
          <a:xfrm>
            <a:off x="554736" y="1730586"/>
            <a:ext cx="5065776" cy="3431709"/>
          </a:xfrm>
          <a:prstGeom prst="rect">
            <a:avLst/>
          </a:prstGeom>
        </p:spPr>
        <p:txBody>
          <a:bodyPr vert="horz" wrap="square" lIns="0" tIns="0" rIns="0" bIns="0" rtlCol="0">
            <a:spAutoFit/>
          </a:bodyPr>
          <a:lstStyle>
            <a:defPPr>
              <a:defRPr lang="x-es-XL"/>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lgn="l" rtl="0">
              <a:buFont typeface="Arial" panose="020B0604020202020204" pitchFamily="34" charset="0"/>
              <a:buChar char="•"/>
            </a:pPr>
            <a:r>
              <a:rPr lang="x-es-XL" b="0" i="0" u="none" baseline="0" dirty="0"/>
              <a:t>Antecedentes conocidos de anafilaxia a cualquiera de los componentes de esta vacuna.</a:t>
            </a:r>
          </a:p>
          <a:p>
            <a:pPr marL="285750" indent="-285750" algn="l" rtl="0">
              <a:buFont typeface="Arial" panose="020B0604020202020204" pitchFamily="34" charset="0"/>
              <a:buChar char="•"/>
            </a:pPr>
            <a:r>
              <a:rPr lang="x-es-XL" b="0" i="0" u="none" baseline="0" dirty="0"/>
              <a:t>No administrar a personas que hayan presentado anafilaxia a la primera dosis de esta vacuna.</a:t>
            </a:r>
          </a:p>
          <a:p>
            <a:pPr marL="285750" indent="-285750" algn="l" rtl="0">
              <a:buFont typeface="Arial" panose="020B0604020202020204" pitchFamily="34" charset="0"/>
              <a:buChar char="•"/>
            </a:pPr>
            <a:r>
              <a:rPr lang="x-es-XL" b="0" i="0" u="none" baseline="0" dirty="0"/>
              <a:t>Las personas con una reacción inmediata no anafiláctica a la primera dosis (por ejemplo, urticaria, angioedema o síntomas respiratorios) sin ningún otro síntoma (por ejemplo, tos, sibilancias, estridor) que ocurran dentro de las 4 horas posteriores a la administración no deben recibir dosis adicionales, a menos que se recomiende después de la revisión por un especialista en salud. </a:t>
            </a:r>
          </a:p>
          <a:p>
            <a:endParaRPr lang="x-es-XL" dirty="0"/>
          </a:p>
        </p:txBody>
      </p:sp>
      <p:sp>
        <p:nvSpPr>
          <p:cNvPr id="14" name="Subtitle 2">
            <a:extLst>
              <a:ext uri="{FF2B5EF4-FFF2-40B4-BE49-F238E27FC236}">
                <a16:creationId xmlns:a16="http://schemas.microsoft.com/office/drawing/2014/main" id="{87F9E00D-2731-4097-9FDB-D77BE13BAAA7}"/>
              </a:ext>
            </a:extLst>
          </p:cNvPr>
          <p:cNvSpPr txBox="1">
            <a:spLocks/>
          </p:cNvSpPr>
          <p:nvPr/>
        </p:nvSpPr>
        <p:spPr>
          <a:xfrm>
            <a:off x="6571490" y="1730586"/>
            <a:ext cx="5065776" cy="3847207"/>
          </a:xfrm>
          <a:prstGeom prst="rect">
            <a:avLst/>
          </a:prstGeom>
        </p:spPr>
        <p:txBody>
          <a:bodyPr vert="horz" wrap="square" lIns="0" tIns="0" rIns="0" bIns="0" rtlCol="0">
            <a:spAutoFit/>
          </a:bodyPr>
          <a:lstStyle>
            <a:defPPr>
              <a:defRPr lang="x-es-XL"/>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lgn="l" rtl="0">
              <a:buFont typeface="Arial" panose="020B0604020202020204" pitchFamily="34" charset="0"/>
              <a:buChar char="•"/>
            </a:pPr>
            <a:r>
              <a:rPr lang="x-es-XL" b="0" i="0" u="none" baseline="0"/>
              <a:t>Aplazar la inmunización de las personas con enfermedad febril aguda grave (más de 38.5 °C) o infección aguda, incluida la infección sintomática por SARS-CoV-2, hasta que se hayan recuperado de la enfermedad aguda y se haya cumplido el criterio para discontinuar el aislamiento.</a:t>
            </a:r>
            <a:endParaRPr lang="x-es-XL" dirty="0"/>
          </a:p>
          <a:p>
            <a:pPr marL="285750" indent="-285750" algn="l" rtl="0">
              <a:buFont typeface="Arial" panose="020B0604020202020204" pitchFamily="34" charset="0"/>
              <a:buChar char="•"/>
            </a:pPr>
            <a:r>
              <a:rPr lang="x-es-XL" b="0" i="0" u="none" baseline="0"/>
              <a:t>Observar 30 minutos después de la inmunización a las personas con antecedentes conocidos de alguna reacción alérgica inmediata a cualquier otra vacuna o terapia inyectable. Aconsejar sobre los riesgos que no deben superar los beneficios de la inmunización.</a:t>
            </a:r>
          </a:p>
          <a:p>
            <a:pPr marL="285750" indent="-285750" algn="l" rtl="0">
              <a:buFont typeface="Arial" panose="020B0604020202020204" pitchFamily="34" charset="0"/>
              <a:buChar char="•"/>
            </a:pPr>
            <a:r>
              <a:rPr lang="x-es-XL" b="0" i="0" u="none" baseline="0"/>
              <a:t>Las alergias alimentarias, de contacto o estacionales, incluidos los huevos, la gelatina y el látex, el eczema y asma </a:t>
            </a:r>
            <a:r>
              <a:rPr lang="x-es-XL" b="1" i="0" u="none" baseline="0"/>
              <a:t>NO</a:t>
            </a:r>
            <a:r>
              <a:rPr lang="x-es-XL" b="0" i="0" u="none" baseline="0"/>
              <a:t> se consideran precauciones ni contraindicaciones.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F498-9FB2-4589-9D93-E55ED07D708A}"/>
              </a:ext>
            </a:extLst>
          </p:cNvPr>
          <p:cNvSpPr>
            <a:spLocks noGrp="1"/>
          </p:cNvSpPr>
          <p:nvPr>
            <p:ph type="title"/>
          </p:nvPr>
        </p:nvSpPr>
        <p:spPr>
          <a:xfrm>
            <a:off x="632298" y="309398"/>
            <a:ext cx="11082528" cy="369332"/>
          </a:xfrm>
        </p:spPr>
        <p:txBody>
          <a:bodyPr/>
          <a:lstStyle/>
          <a:p>
            <a:pPr algn="l" rtl="0"/>
            <a:r>
              <a:rPr lang="x-es-XL" sz="2400" b="1" i="0" u="none" baseline="0">
                <a:latin typeface="+mn-lt"/>
              </a:rPr>
              <a:t>Inmunización de grupos de población especiales</a:t>
            </a:r>
          </a:p>
        </p:txBody>
      </p:sp>
      <p:sp>
        <p:nvSpPr>
          <p:cNvPr id="5" name="TextBox 4">
            <a:extLst>
              <a:ext uri="{FF2B5EF4-FFF2-40B4-BE49-F238E27FC236}">
                <a16:creationId xmlns:a16="http://schemas.microsoft.com/office/drawing/2014/main" id="{6A6FBF36-A035-484B-A1AA-899E0B087F50}"/>
              </a:ext>
            </a:extLst>
          </p:cNvPr>
          <p:cNvSpPr txBox="1"/>
          <p:nvPr/>
        </p:nvSpPr>
        <p:spPr>
          <a:xfrm>
            <a:off x="632298" y="972766"/>
            <a:ext cx="10910345" cy="5398851"/>
          </a:xfrm>
          <a:prstGeom prst="rect">
            <a:avLst/>
          </a:prstGeom>
          <a:ln w="6350">
            <a:noFill/>
            <a:miter lim="800000"/>
          </a:ln>
        </p:spPr>
        <p:txBody>
          <a:bodyPr vert="horz" wrap="square" lIns="0" tIns="0" rIns="0" bIns="0" rtlCol="0">
            <a:noAutofit/>
          </a:bodyPr>
          <a:lstStyle/>
          <a:p>
            <a:pPr algn="l" rtl="0">
              <a:spcBef>
                <a:spcPts val="1200"/>
              </a:spcBef>
              <a:spcAft>
                <a:spcPts val="1200"/>
              </a:spcAft>
            </a:pPr>
            <a:r>
              <a:rPr lang="x-es-XL" sz="1600" b="1" i="0" u="none" baseline="0"/>
              <a:t>Adultos mayores:</a:t>
            </a:r>
            <a:r>
              <a:rPr lang="x-es-XL" sz="1600" b="0" i="0" u="none" baseline="0"/>
              <a:t> Los estudios de efectividad de la vacuna posteriores a la introducción han demostrado una alta efectividad y buenos perfiles de seguridad en este grupo de edad, incluidas las personas muy mayores. Se recomienda la inmunización para las personas mayores sin un límite de edad superior.</a:t>
            </a:r>
          </a:p>
          <a:p>
            <a:pPr algn="l" rtl="0">
              <a:spcBef>
                <a:spcPts val="1200"/>
              </a:spcBef>
              <a:spcAft>
                <a:spcPts val="1200"/>
              </a:spcAft>
            </a:pPr>
            <a:r>
              <a:rPr lang="x-es-XL" sz="1600" b="1" i="0" u="none" baseline="0"/>
              <a:t>Niños y adolescentes:</a:t>
            </a:r>
            <a:r>
              <a:rPr lang="x-es-XL" sz="1600" b="0" i="0" u="none" baseline="0"/>
              <a:t> No se recomienda la vacuna para niños menores de 12 años. </a:t>
            </a:r>
          </a:p>
          <a:p>
            <a:pPr algn="l" rtl="0">
              <a:spcBef>
                <a:spcPts val="1200"/>
              </a:spcBef>
              <a:spcAft>
                <a:spcPts val="1200"/>
              </a:spcAft>
            </a:pPr>
            <a:r>
              <a:rPr lang="x-es-XL" sz="1600" b="1" i="0" u="none" baseline="0"/>
              <a:t>Embarazadas:</a:t>
            </a:r>
            <a:r>
              <a:rPr lang="x-es-XL" sz="1600" b="0" i="0" u="none" baseline="0"/>
              <a:t> La inmunización se recomienda cuando los beneficios de la inmunización para la embarazada superan los riesgos potenciales. Para ayudar a las embarazadas a realizar esta evaluación, se les debe proporcionar información sobre los riesgos de COVID-19 durante el embarazo, los probables beneficios de la inmunización y las limitaciones actuales de los datos de seguridad. La OMS no recomienda realizar pruebas de embarazo antes de la vacunación. La OMS no recomienda retrasar el embarazo o interrumpirlo debido a la inmunización.</a:t>
            </a:r>
          </a:p>
          <a:p>
            <a:pPr algn="l" rtl="0">
              <a:spcBef>
                <a:spcPts val="1200"/>
              </a:spcBef>
              <a:spcAft>
                <a:spcPts val="1200"/>
              </a:spcAft>
            </a:pPr>
            <a:r>
              <a:rPr lang="x-es-XL" sz="1600" b="1" i="0" u="none" baseline="0"/>
              <a:t>Mujeres en período de lactancia: </a:t>
            </a:r>
            <a:r>
              <a:rPr lang="x-es-XL" sz="1600" b="0" i="0" u="none" baseline="0"/>
              <a:t>La OMS recomienda el uso de la vacuna Pfizer–BioNTech contra la COVID-19 en mujeres lactantes como en otros adultos. La OMS no recomienda interrumpir la lactancia debido a la inmunización.</a:t>
            </a:r>
          </a:p>
          <a:p>
            <a:pPr algn="l" rtl="0">
              <a:spcBef>
                <a:spcPts val="300"/>
              </a:spcBef>
              <a:spcAft>
                <a:spcPts val="300"/>
              </a:spcAft>
            </a:pPr>
            <a:endParaRPr lang="x-es-XL" sz="1600" dirty="0"/>
          </a:p>
        </p:txBody>
      </p:sp>
      <p:sp>
        <p:nvSpPr>
          <p:cNvPr id="6" name="Subtitle 2">
            <a:extLst>
              <a:ext uri="{FF2B5EF4-FFF2-40B4-BE49-F238E27FC236}">
                <a16:creationId xmlns:a16="http://schemas.microsoft.com/office/drawing/2014/main" id="{E80F8889-79E1-409A-96BE-5392D27270DA}"/>
              </a:ext>
            </a:extLst>
          </p:cNvPr>
          <p:cNvSpPr txBox="1">
            <a:spLocks/>
          </p:cNvSpPr>
          <p:nvPr/>
        </p:nvSpPr>
        <p:spPr>
          <a:xfrm>
            <a:off x="477174" y="5910753"/>
            <a:ext cx="11082528" cy="637849"/>
          </a:xfrm>
          <a:prstGeom prst="rect">
            <a:avLst/>
          </a:prstGeom>
          <a:solidFill>
            <a:srgbClr val="E6E6E6"/>
          </a:solidFill>
        </p:spPr>
        <p:txBody>
          <a:bodyPr vert="horz" wrap="square" lIns="72000" tIns="72000" rIns="72000" bIns="72000" rtlCol="0">
            <a:spAutoFit/>
          </a:bodyPr>
          <a:lstStyle>
            <a:defPPr>
              <a:defRPr lang="x-es-XL"/>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x-es-XL" b="0" i="0" u="none" baseline="0">
                <a:latin typeface="+mn-lt"/>
              </a:rPr>
              <a:t>Más información: </a:t>
            </a:r>
            <a:r>
              <a:rPr lang="x-es-XL" b="0" i="0" u="sng" baseline="0">
                <a:latin typeface="+mn-lt"/>
                <a:hlinkClick r:id="rId2">
                  <a:extLst>
                    <a:ext uri="{A12FA001-AC4F-418D-AE19-62706E023703}">
                      <ahyp:hlinkClr xmlns:ahyp="http://schemas.microsoft.com/office/drawing/2018/hyperlinkcolor" val="tx"/>
                    </a:ext>
                  </a:extLst>
                </a:hlinkClick>
              </a:rPr>
              <a:t>https://extranet.who.int/pqweb/key-resources/documents/who-package-leaflet-biontech-tozinameran-%E2%80%93-covid-19-mrna-vaccine-nucleoside</a:t>
            </a:r>
            <a:r>
              <a:rPr lang="x-es-XL" b="0" i="0" u="none" baseline="0">
                <a:latin typeface="+mn-lt"/>
              </a:rPr>
              <a:t> </a:t>
            </a:r>
            <a:endParaRPr lang="x-es-XL" dirty="0">
              <a:latin typeface="+mn-lt"/>
            </a:endParaRPr>
          </a:p>
        </p:txBody>
      </p:sp>
    </p:spTree>
    <p:extLst>
      <p:ext uri="{BB962C8B-B14F-4D97-AF65-F5344CB8AC3E}">
        <p14:creationId xmlns:p14="http://schemas.microsoft.com/office/powerpoint/2010/main" val="238751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305562"/>
            <a:ext cx="11082528" cy="369332"/>
          </a:xfrm>
        </p:spPr>
        <p:txBody>
          <a:bodyPr/>
          <a:lstStyle/>
          <a:p>
            <a:pPr algn="l" rtl="0"/>
            <a:r>
              <a:rPr lang="x-es-XL" sz="2400" b="1" i="0" u="none" baseline="0"/>
              <a:t>Inmunización de grupos de población especiales</a:t>
            </a:r>
          </a:p>
        </p:txBody>
      </p:sp>
      <p:sp>
        <p:nvSpPr>
          <p:cNvPr id="8" name="Subtitle 2">
            <a:extLst>
              <a:ext uri="{FF2B5EF4-FFF2-40B4-BE49-F238E27FC236}">
                <a16:creationId xmlns:a16="http://schemas.microsoft.com/office/drawing/2014/main" id="{2F09921F-49E7-49C8-86C1-E2CD15AD1CEC}"/>
              </a:ext>
            </a:extLst>
          </p:cNvPr>
          <p:cNvSpPr txBox="1">
            <a:spLocks/>
          </p:cNvSpPr>
          <p:nvPr/>
        </p:nvSpPr>
        <p:spPr>
          <a:xfrm>
            <a:off x="384313" y="1126564"/>
            <a:ext cx="11082528" cy="4555093"/>
          </a:xfrm>
          <a:prstGeom prst="rect">
            <a:avLst/>
          </a:prstGeom>
        </p:spPr>
        <p:txBody>
          <a:bodyPr vert="horz" wrap="square" lIns="0" tIns="0" rIns="0" bIns="0" rtlCol="0">
            <a:spAutoFit/>
          </a:bodyPr>
          <a:lstStyle>
            <a:defPPr>
              <a:defRPr lang="x-es-XL"/>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lgn="l" rtl="0">
              <a:spcBef>
                <a:spcPts val="600"/>
              </a:spcBef>
              <a:spcAft>
                <a:spcPts val="600"/>
              </a:spcAft>
            </a:pPr>
            <a:r>
              <a:rPr lang="x-es-XL" b="1" i="0" u="none" baseline="0"/>
              <a:t>Personas con comorbilidades: </a:t>
            </a:r>
            <a:r>
              <a:rPr lang="x-es-XL" b="0" i="0" u="none" baseline="0"/>
              <a:t>Se recomienda la vacunación con las comorbilidades que se han identificado como aumento del riesgo de COVID-19 grave en consonancia con la hoja de ruta de priorización de la OMS.</a:t>
            </a:r>
          </a:p>
          <a:p>
            <a:pPr lvl="1" algn="l" rtl="0">
              <a:spcBef>
                <a:spcPts val="600"/>
              </a:spcBef>
              <a:spcAft>
                <a:spcPts val="600"/>
              </a:spcAft>
            </a:pPr>
            <a:r>
              <a:rPr lang="x-es-XL" b="1" i="0" u="none" baseline="0"/>
              <a:t>Personas inmunodeprimidas</a:t>
            </a:r>
            <a:r>
              <a:rPr lang="x-es-XL" b="0" i="0" u="none" baseline="0"/>
              <a:t>: pueden vacunarse si forman parte de un grupo recomendado para la inmunización. En la medida de lo posible, se debe facilitar información y asesoramiento para fundamentar la evaluación individual de riesgo-beneficio.</a:t>
            </a:r>
          </a:p>
          <a:p>
            <a:pPr lvl="1" algn="l" rtl="0">
              <a:spcBef>
                <a:spcPts val="600"/>
              </a:spcBef>
              <a:spcAft>
                <a:spcPts val="600"/>
              </a:spcAft>
            </a:pPr>
            <a:r>
              <a:rPr lang="x-es-XL" b="1" i="0" u="none" baseline="0"/>
              <a:t>Personas VIH positivas:</a:t>
            </a:r>
            <a:r>
              <a:rPr lang="x-es-XL" b="0" i="0" u="none" baseline="0"/>
              <a:t> pueden vacunarse si están bien controladas con terapia antirretroviral de gran actividad y son parte de un grupo recomendado para la inmunización. En la medida de lo posible, se debe facilitar información y asesoramiento para fundamentar la evaluación individual de riesgo-beneficio.</a:t>
            </a:r>
          </a:p>
          <a:p>
            <a:pPr lvl="1" algn="l" rtl="0">
              <a:spcBef>
                <a:spcPts val="600"/>
              </a:spcBef>
              <a:spcAft>
                <a:spcPts val="600"/>
              </a:spcAft>
            </a:pPr>
            <a:r>
              <a:rPr lang="x-es-XL" b="1" i="0" u="none" baseline="0"/>
              <a:t>Las personas que recibieron anticuerpos monoclonales o plasma de convalecencia</a:t>
            </a:r>
            <a:r>
              <a:rPr lang="x-es-XL" b="0" i="0" u="none" baseline="0"/>
              <a:t> como parte de la terapia contra la COVID-19: aplazar la inmunización durante al menos 90 días como medida de precaución.</a:t>
            </a:r>
          </a:p>
          <a:p>
            <a:pPr lvl="1" algn="l" rtl="0">
              <a:spcBef>
                <a:spcPts val="600"/>
              </a:spcBef>
              <a:spcAft>
                <a:spcPts val="600"/>
              </a:spcAft>
            </a:pPr>
            <a:r>
              <a:rPr lang="x-es-XL" b="1" i="0" u="none" baseline="0"/>
              <a:t>Personas con infección previa por SARS-CoV-2:</a:t>
            </a:r>
            <a:r>
              <a:rPr lang="x-es-XL" b="0" i="0" u="none" baseline="0"/>
              <a:t> La vacuna debe ofrecerse independientemente de los antecedentes de una persona de infección por SARS-CoV-2 sintomático o asintomático, aunque estas personas pueden optar por retrasar la inmunización hasta 6 meses porque los datos disponibles muestran que la reinfección sintomática es poco común en ese período. Se recomienda la inmunización anticipada de dichos individuos, es decir, dentro de los 90 días posteriores a la infección natural, en entornos donde circulan variantes de interés asociadas con una efectividad de la vacuna notablemente reducida.</a:t>
            </a:r>
          </a:p>
        </p:txBody>
      </p:sp>
      <p:sp>
        <p:nvSpPr>
          <p:cNvPr id="12" name="Subtitle 2">
            <a:extLst>
              <a:ext uri="{FF2B5EF4-FFF2-40B4-BE49-F238E27FC236}">
                <a16:creationId xmlns:a16="http://schemas.microsoft.com/office/drawing/2014/main" id="{248889E2-7A3C-4073-A250-4070BBE27C8A}"/>
              </a:ext>
            </a:extLst>
          </p:cNvPr>
          <p:cNvSpPr txBox="1">
            <a:spLocks/>
          </p:cNvSpPr>
          <p:nvPr/>
        </p:nvSpPr>
        <p:spPr>
          <a:xfrm>
            <a:off x="853401" y="5830633"/>
            <a:ext cx="10144351" cy="576293"/>
          </a:xfrm>
          <a:prstGeom prst="rect">
            <a:avLst/>
          </a:prstGeom>
          <a:solidFill>
            <a:srgbClr val="E6E6E6"/>
          </a:solidFill>
        </p:spPr>
        <p:txBody>
          <a:bodyPr vert="horz" wrap="square" lIns="72000" tIns="72000" rIns="72000" bIns="72000" rtlCol="0">
            <a:spAutoFit/>
          </a:bodyPr>
          <a:lstStyle>
            <a:defPPr>
              <a:defRPr lang="x-es-XL"/>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None/>
            </a:pPr>
            <a:r>
              <a:rPr lang="x-es-XL" sz="1400" b="0" i="0" u="none" baseline="0" dirty="0"/>
              <a:t>Más información: </a:t>
            </a:r>
            <a:r>
              <a:rPr lang="x-es-XL" sz="1400" b="0" i="0" u="none" baseline="0" dirty="0">
                <a:hlinkClick r:id="rId3"/>
              </a:rPr>
              <a:t>Recomendaciones provisionales para el uso de la vacuna contra la COVID-19 de Pfizer–BioNTech, BNT162b2, en la Lista de uso en emergencias (who.int)</a:t>
            </a:r>
            <a:endParaRPr lang="x-es-XL" sz="1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EMPLATELASTEDITED" val="2020-05-20 12:41 PM"/>
  <p:tag name="MTBTACCENT" val="Text1ColorBoldText"/>
  <p:tag name="THINKCELLPRESENTATIONDONOTDELETE" val="&lt;?xml version=&quot;1.0&quot; encoding=&quot;UTF-16&quot; standalone=&quot;yes&quot;?&gt;&lt;root reqver=&quot;25060&quot;&gt;&lt;version val=&quot;2843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20&quot;&gt;&lt;elem m_fUsage=&quot;2.12184382002153926194E+00&quot;&gt;&lt;m_msothmcolidx val=&quot;0&quot;/&gt;&lt;m_rgb r=&quot;93&quot; g=&quot;C4&quot; b=&quot;FF&quot;/&gt;&lt;m_nBrightness endver=&quot;26206&quot; val=&quot;0&quot;/&gt;&lt;/elem&gt;&lt;elem m_fUsage=&quot;1.01779557678233767426E+00&quot;&gt;&lt;m_msothmcolidx val=&quot;0&quot;/&gt;&lt;m_rgb r=&quot;F2&quot; g=&quot;A4&quot; b=&quot;A6&quot;/&gt;&lt;m_nBrightness endver=&quot;26206&quot; val=&quot;0&quot;/&gt;&lt;/elem&gt;&lt;elem m_fUsage=&quot;1.00000000000000000000E+00&quot;&gt;&lt;m_msothmcolidx val=&quot;0&quot;/&gt;&lt;m_rgb r=&quot;70&quot; g=&quot;AD&quot; b=&quot;47&quot;/&gt;&lt;m_nBrightness endver=&quot;26206&quot; val=&quot;0&quot;/&gt;&lt;/elem&gt;&lt;elem m_fUsage=&quot;9.00000000000000022204E-01&quot;&gt;&lt;m_msothmcolidx val=&quot;0&quot;/&gt;&lt;m_rgb r=&quot;ED&quot; g=&quot;7D&quot; b=&quot;31&quot;/&gt;&lt;m_nBrightness endver=&quot;26206&quot; val=&quot;0&quot;/&gt;&lt;/elem&gt;&lt;elem m_fUsage=&quot;8.10000000000000053291E-01&quot;&gt;&lt;m_msothmcolidx val=&quot;0&quot;/&gt;&lt;m_rgb r=&quot;00&quot; g=&quot;B0&quot; b=&quot;50&quot;/&gt;&lt;m_nBrightness endver=&quot;26206&quot; val=&quot;0&quot;/&gt;&lt;/elem&gt;&lt;elem m_fUsage=&quot;7.47416484349134657705E-01&quot;&gt;&lt;m_msothmcolidx val=&quot;0&quot;/&gt;&lt;m_rgb r=&quot;FF&quot; g=&quot;C0&quot; b=&quot;00&quot;/&gt;&lt;m_nBrightness endver=&quot;26206&quot; val=&quot;0&quot;/&gt;&lt;/elem&gt;&lt;elem m_fUsage=&quot;6.56100000000000127542E-01&quot;&gt;&lt;m_msothmcolidx val=&quot;0&quot;/&gt;&lt;m_rgb r=&quot;FF&quot; g=&quot;8F&quot; b=&quot;8A&quot;/&gt;&lt;m_nBrightness endver=&quot;26206&quot; val=&quot;0&quot;/&gt;&lt;/elem&gt;&lt;elem m_fUsage=&quot;5.82827983740420996206E-01&quot;&gt;&lt;m_msothmcolidx val=&quot;0&quot;/&gt;&lt;m_rgb r=&quot;00&quot; g=&quot;70&quot; b=&quot;C0&quot;/&gt;&lt;m_nBrightness endver=&quot;26206&quot; val=&quot;0&quot;/&gt;&lt;/elem&gt;&lt;elem m_fUsage=&quot;5.66940042638183316903E-01&quot;&gt;&lt;m_msothmcolidx val=&quot;0&quot;/&gt;&lt;m_rgb r=&quot;BF&quot; g=&quot;E4&quot; b=&quot;EA&quot;/&gt;&lt;m_nBrightness endver=&quot;26206&quot; val=&quot;0&quot;/&gt;&lt;/elem&gt;&lt;elem m_fUsage=&quot;3.87420489000000145552E-01&quot;&gt;&lt;m_msothmcolidx val=&quot;0&quot;/&gt;&lt;m_rgb r=&quot;75&quot; g=&quot;75&quot; b=&quot;75&quot;/&gt;&lt;m_nBrightness endver=&quot;26206&quot; val=&quot;0&quot;/&gt;&lt;/elem&gt;&lt;elem m_fUsage=&quot;3.48678440100000153201E-01&quot;&gt;&lt;m_msothmcolidx val=&quot;0&quot;/&gt;&lt;m_rgb r=&quot;50&quot; g=&quot;A1&quot; b=&quot;81&quot;/&gt;&lt;m_nBrightness endver=&quot;26206&quot; val=&quot;0&quot;/&gt;&lt;/elem&gt;&lt;elem m_fUsage=&quot;3.13810596090000171188E-01&quot;&gt;&lt;m_msothmcolidx val=&quot;0&quot;/&gt;&lt;m_rgb r=&quot;8B&quot; g=&quot;00&quot; b=&quot;51&quot;/&gt;&lt;m_nBrightness endver=&quot;26206&quot; val=&quot;0&quot;/&gt;&lt;/elem&gt;&lt;elem m_fUsage=&quot;2.05891132094649098594E-01&quot;&gt;&lt;m_msothmcolidx val=&quot;0&quot;/&gt;&lt;m_rgb r=&quot;FE&quot; g=&quot;20&quot; b=&quot;07&quot;/&gt;&lt;m_nBrightness endver=&quot;26206&quot; val=&quot;0&quot;/&gt;&lt;/elem&gt;&lt;elem m_fUsage=&quot;1.28165937164045284913E-01&quot;&gt;&lt;m_msothmcolidx val=&quot;0&quot;/&gt;&lt;m_rgb r=&quot;57&quot; g=&quot;B5&quot; b=&quot;C6&quot;/&gt;&lt;m_nBrightness endver=&quot;26206&quot; val=&quot;0&quot;/&gt;&lt;/elem&gt;&lt;elem m_fUsage=&quot;5.23347633027360994995E-02&quot;&gt;&lt;m_msothmcolidx val=&quot;0&quot;/&gt;&lt;m_rgb r=&quot;17&quot; g=&quot;80&quot; b=&quot;B6&quot;/&gt;&lt;m_nBrightness endver=&quot;26206&quot; val=&quot;0&quot;/&gt;&lt;/elem&gt;&lt;elem m_fUsage=&quot;4.71012869724624916312E-02&quot;&gt;&lt;m_msothmcolidx val=&quot;0&quot;/&gt;&lt;m_rgb r=&quot;00&quot; g=&quot;4F&quot; b=&quot;88&quot;/&gt;&lt;m_nBrightness endver=&quot;26206&quot; val=&quot;0&quot;/&gt;&lt;/elem&gt;&lt;elem m_fUsage=&quot;3.89516028131998565120E-02&quot;&gt;&lt;m_msothmcolidx val=&quot;0&quot;/&gt;&lt;m_rgb r=&quot;CA&quot; g=&quot;A7&quot; b=&quot;E4&quot;/&gt;&lt;m_nBrightness endver=&quot;26206&quot; val=&quot;0&quot;/&gt;&lt;/elem&gt;&lt;elem m_fUsage=&quot;2.27477788468678499001E-02&quot;&gt;&lt;m_msothmcolidx val=&quot;0&quot;/&gt;&lt;m_rgb r=&quot;FF&quot; g=&quot;00&quot; b=&quot;00&quot;/&gt;&lt;m_nBrightness endver=&quot;26206&quot; val=&quot;0&quot;/&gt;&lt;/elem&gt;&lt;elem m_fUsage=&quot;2.23095476763890271377E-02&quot;&gt;&lt;m_msothmcolidx val=&quot;0&quot;/&gt;&lt;m_rgb r=&quot;92&quot; g=&quot;D0&quot; b=&quot;50&quot;/&gt;&lt;m_nBrightness endver=&quot;26206&quot; val=&quot;0&quot;/&gt;&lt;/elem&gt;&lt;elem m_fUsage=&quot;9.69773729787524671475E-03&quot;&gt;&lt;m_msothmcolidx val=&quot;0&quot;/&gt;&lt;m_rgb r=&quot;A3&quot; g=&quot;5C&quot; b=&quot;22&quot;/&gt;&lt;m_nBrightness endver=&quot;26206&quot; val=&quot;0&quot;/&gt;&lt;/elem&gt;&lt;/m_vecMRU&gt;&lt;/m_mruColor&gt;&lt;m_eweekdayFirstOfWeek val=&quot;2&quot;/&gt;&lt;m_eweekdayFirstOfWorkweek val=&quot;2&quot;/&gt;&lt;m_eweekdayFirstOfWeekend val=&quot;7&quot;/&gt;&lt;/CPresentation&gt;&lt;/root&gt;"/>
  <p:tag name="ICONENCLOSURE"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5. Source"/>
</p:tagLst>
</file>

<file path=ppt/tags/tag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SHAPENAME" val="Subtitle"/>
</p:tagLst>
</file>

<file path=ppt/tags/tag1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xml><?xml version="1.0" encoding="utf-8"?>
<p:tagLst xmlns:a="http://schemas.openxmlformats.org/drawingml/2006/main" xmlns:r="http://schemas.openxmlformats.org/officeDocument/2006/relationships" xmlns:p="http://schemas.openxmlformats.org/presentationml/2006/main">
  <p:tag name="NAME" val="CustomIcon"/>
</p:tagLst>
</file>

<file path=ppt/tags/tag114.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1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6.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17.xml><?xml version="1.0" encoding="utf-8"?>
<p:tagLst xmlns:a="http://schemas.openxmlformats.org/drawingml/2006/main" xmlns:r="http://schemas.openxmlformats.org/officeDocument/2006/relationships" xmlns:p="http://schemas.openxmlformats.org/presentationml/2006/main">
  <p:tag name="NAME" val="CustomIcon"/>
</p:tagLst>
</file>

<file path=ppt/tags/tag118.xml><?xml version="1.0" encoding="utf-8"?>
<p:tagLst xmlns:a="http://schemas.openxmlformats.org/drawingml/2006/main" xmlns:r="http://schemas.openxmlformats.org/officeDocument/2006/relationships" xmlns:p="http://schemas.openxmlformats.org/presentationml/2006/main">
  <p:tag name="NAME" val="CustomIcon"/>
</p:tagLst>
</file>

<file path=ppt/tags/tag11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2.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23.xml><?xml version="1.0" encoding="utf-8"?>
<p:tagLst xmlns:a="http://schemas.openxmlformats.org/drawingml/2006/main" xmlns:r="http://schemas.openxmlformats.org/officeDocument/2006/relationships" xmlns:p="http://schemas.openxmlformats.org/presentationml/2006/main">
  <p:tag name="NAME" val="CustomIcon"/>
</p:tagLst>
</file>

<file path=ppt/tags/tag1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5.xml><?xml version="1.0" encoding="utf-8"?>
<p:tagLst xmlns:a="http://schemas.openxmlformats.org/drawingml/2006/main" xmlns:r="http://schemas.openxmlformats.org/officeDocument/2006/relationships" xmlns:p="http://schemas.openxmlformats.org/presentationml/2006/main">
  <p:tag name="NAME" val="CustomIcon"/>
</p:tagLst>
</file>

<file path=ppt/tags/tag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NAME" val="CustomIcon"/>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CustomIcon"/>
</p:tagLst>
</file>

<file path=ppt/tags/tag131.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32.xml><?xml version="1.0" encoding="utf-8"?>
<p:tagLst xmlns:a="http://schemas.openxmlformats.org/drawingml/2006/main" xmlns:r="http://schemas.openxmlformats.org/officeDocument/2006/relationships" xmlns:p="http://schemas.openxmlformats.org/presentationml/2006/main">
  <p:tag name="NAME" val="CustomIcon"/>
</p:tagLst>
</file>

<file path=ppt/tags/tag133.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13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xml><?xml version="1.0" encoding="utf-8"?>
<p:tagLst xmlns:a="http://schemas.openxmlformats.org/drawingml/2006/main" xmlns:r="http://schemas.openxmlformats.org/officeDocument/2006/relationships" xmlns:p="http://schemas.openxmlformats.org/presentationml/2006/main">
  <p:tag name="SHAPENAME" val="5. Source"/>
</p:tagLst>
</file>

<file path=ppt/tags/tag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6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xml><?xml version="1.0" encoding="utf-8"?>
<p:tagLst xmlns:a="http://schemas.openxmlformats.org/drawingml/2006/main" xmlns:r="http://schemas.openxmlformats.org/officeDocument/2006/relationships" xmlns:p="http://schemas.openxmlformats.org/presentationml/2006/main">
  <p:tag name="SHAPENAME" val="5. Source"/>
</p:tagLst>
</file>

<file path=ppt/tags/tag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2.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2B29A91F509E488E4B914ABE6C4C19" ma:contentTypeVersion="14" ma:contentTypeDescription="Create a new document." ma:contentTypeScope="" ma:versionID="f8ed9cabd2eb73ce65f1a160fc44e7d2">
  <xsd:schema xmlns:xsd="http://www.w3.org/2001/XMLSchema" xmlns:xs="http://www.w3.org/2001/XMLSchema" xmlns:p="http://schemas.microsoft.com/office/2006/metadata/properties" xmlns:ns3="d558cf21-a120-47f7-aabc-2fd4805ce09f" xmlns:ns4="d82dc645-1c0a-438e-8857-fd066db8e5a0" targetNamespace="http://schemas.microsoft.com/office/2006/metadata/properties" ma:root="true" ma:fieldsID="eafa147e3035b1378182b13227a0feea" ns3:_="" ns4:_="">
    <xsd:import namespace="d558cf21-a120-47f7-aabc-2fd4805ce09f"/>
    <xsd:import namespace="d82dc645-1c0a-438e-8857-fd066db8e5a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8cf21-a120-47f7-aabc-2fd4805ce0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2dc645-1c0a-438e-8857-fd066db8e5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3743D9-CBE8-465F-958C-E6D84C95BDC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60CC94D-E7F9-4AB1-A604-C643FAD7A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8cf21-a120-47f7-aabc-2fd4805ce09f"/>
    <ds:schemaRef ds:uri="d82dc645-1c0a-438e-8857-fd066db8e5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32DC56-71F9-4EE1-9873-7CBE34AE85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GV0292_OFF</Template>
  <TotalTime>0</TotalTime>
  <Words>5885</Words>
  <Application>Microsoft Office PowerPoint</Application>
  <PresentationFormat>Widescreen</PresentationFormat>
  <Paragraphs>414</Paragraphs>
  <Slides>31</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Times New Roman</vt:lpstr>
      <vt:lpstr>Calibri</vt:lpstr>
      <vt:lpstr>Wingdings</vt:lpstr>
      <vt:lpstr>Courier New</vt:lpstr>
      <vt:lpstr>Segoe UI</vt:lpstr>
      <vt:lpstr>Arial</vt:lpstr>
      <vt:lpstr>Symbol</vt:lpstr>
      <vt:lpstr>White</vt:lpstr>
      <vt:lpstr>think-cell Slide</vt:lpstr>
      <vt:lpstr>Capacitación sobre la vacuna Pfizer-BioNTech contra la COVID-19 ARNm COMIRNATY® (Tozinameran)</vt:lpstr>
      <vt:lpstr>PowerPoint Presentation</vt:lpstr>
      <vt:lpstr>PowerPoint Presentation</vt:lpstr>
      <vt:lpstr>PowerPoint Presentation</vt:lpstr>
      <vt:lpstr>Tipo y presentación de la vacuna contra la COVID-19 de Pfizer–BioNTech </vt:lpstr>
      <vt:lpstr>Dosis y administración</vt:lpstr>
      <vt:lpstr>PowerPoint Presentation</vt:lpstr>
      <vt:lpstr>Inmunización de grupos de población especiales</vt:lpstr>
      <vt:lpstr>Inmunización de grupos de población especiales</vt:lpstr>
      <vt:lpstr>Estabilidad y conservación</vt:lpstr>
      <vt:lpstr>Precauciones especiales de almacenamiento y manipulación </vt:lpstr>
      <vt:lpstr>Precauciones especiales de almacenamiento y manipulación </vt:lpstr>
      <vt:lpstr>Precauciones especiales de almacenamiento y manipulación</vt:lpstr>
      <vt:lpstr>PowerPoint Presentation</vt:lpstr>
      <vt:lpstr>PowerPoint Presentation</vt:lpstr>
      <vt:lpstr>PowerPoint Presentation</vt:lpstr>
      <vt:lpstr>Información de seguridad  </vt:lpstr>
      <vt:lpstr>Seguridad de las vacunas</vt:lpstr>
      <vt:lpstr>PowerPoint Presentation</vt:lpstr>
      <vt:lpstr>Dilución de la vacuna: pasos clave</vt:lpstr>
      <vt:lpstr>Maximización del número de dosis disponibles por ampolla</vt:lpstr>
      <vt:lpstr>Administración segura de la vacuna</vt:lpstr>
      <vt:lpstr>Tratamiento de la anafilaxia</vt:lpstr>
      <vt:lpstr>Postinmunización</vt:lpstr>
      <vt:lpstr>PowerPoint Presentation</vt:lpstr>
      <vt:lpstr>Indemnización y responsabilidad</vt:lpstr>
      <vt:lpstr>Mecanismo de compensación sin culpa de COVAX (1/2) </vt:lpstr>
      <vt:lpstr>Mecanismo de compensación sin culpa de COVAX (2/2)  </vt:lpstr>
      <vt:lpstr>PowerPoint Presentation</vt:lpstr>
      <vt:lpstr>Aceptación y demanda</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2021-08-10T20:49:24Z</dcterms:created>
  <dcterms:modified xsi:type="dcterms:W3CDTF">2021-11-26T13:59:46Z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0x010100062B29A91F509E488E4B914ABE6C4C19</vt:lpwstr>
  </property>
</Properties>
</file>