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Override PartName="/customXml/item1.xml" ContentType="application/xml"/>
  <Override PartName="/customXml/item2.xml" ContentType="application/xml"/>
  <Override PartName="/customXml/item3.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16.12.1.0-->
<p:presentation xmlns:r="http://schemas.openxmlformats.org/officeDocument/2006/relationships" xmlns:a="http://schemas.openxmlformats.org/drawingml/2006/main" xmlns:p="http://schemas.openxmlformats.org/presentationml/2006/main" showSpecialPlsOnTitleSld="0" saveSubsetFonts="1">
  <p:sldMasterIdLst>
    <p:sldMasterId id="2147483648" r:id="rId4"/>
  </p:sldMasterIdLst>
  <p:notesMasterIdLst>
    <p:notesMasterId r:id="rId5"/>
  </p:notesMasterIdLst>
  <p:handoutMasterIdLst>
    <p:handoutMasterId r:id="rId6"/>
  </p:handout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91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</p:sldIdLst>
  <p:sldSz cx="12192000" cy="6858000"/>
  <p:notesSz cx="6858000" cy="9144000"/>
  <p:custDataLst>
    <p:tags r:id="rId41"/>
  </p:custDataLst>
  <p:defaultTextStyle>
    <a:defPPr>
      <a:defRPr lang="en-US">
        <a:effectLst/>
      </a:defRPr>
    </a:defPPr>
    <a:lvl1pPr marL="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FCE"/>
    <a:srgbClr val="008DCF"/>
    <a:srgbClr val="008DC9"/>
    <a:srgbClr val="D86422"/>
    <a:srgbClr val="A24B19"/>
    <a:srgbClr val="006A97"/>
    <a:srgbClr val="005D85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3" autoAdjust="0"/>
    <p:restoredTop sz="89117" autoAdjust="0"/>
  </p:normalViewPr>
  <p:slideViewPr>
    <p:cSldViewPr snapToGrid="0">
      <p:cViewPr varScale="1">
        <p:scale>
          <a:sx n="100" d="100"/>
          <a:sy n="100" d="100"/>
        </p:scale>
        <p:origin x="9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2763" y="38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ustomXml" Target="../customXml/item1.xml" /><Relationship Id="rId10" Type="http://schemas.openxmlformats.org/officeDocument/2006/relationships/slide" Target="slides/slide4.xml" /><Relationship Id="rId11" Type="http://schemas.openxmlformats.org/officeDocument/2006/relationships/slide" Target="slides/slide5.xml" /><Relationship Id="rId12" Type="http://schemas.openxmlformats.org/officeDocument/2006/relationships/slide" Target="slides/slide6.xml" /><Relationship Id="rId13" Type="http://schemas.openxmlformats.org/officeDocument/2006/relationships/slide" Target="slides/slide7.xml" /><Relationship Id="rId14" Type="http://schemas.openxmlformats.org/officeDocument/2006/relationships/slide" Target="slides/slide8.xml" /><Relationship Id="rId15" Type="http://schemas.openxmlformats.org/officeDocument/2006/relationships/slide" Target="slides/slide9.xml" /><Relationship Id="rId16" Type="http://schemas.openxmlformats.org/officeDocument/2006/relationships/slide" Target="slides/slide10.xml" /><Relationship Id="rId17" Type="http://schemas.openxmlformats.org/officeDocument/2006/relationships/slide" Target="slides/slide11.xml" /><Relationship Id="rId18" Type="http://schemas.openxmlformats.org/officeDocument/2006/relationships/slide" Target="slides/slide12.xml" /><Relationship Id="rId19" Type="http://schemas.openxmlformats.org/officeDocument/2006/relationships/slide" Target="slides/slide13.xml" /><Relationship Id="rId2" Type="http://schemas.openxmlformats.org/officeDocument/2006/relationships/customXml" Target="../customXml/item2.xml" /><Relationship Id="rId20" Type="http://schemas.openxmlformats.org/officeDocument/2006/relationships/slide" Target="slides/slide14.xml" /><Relationship Id="rId21" Type="http://schemas.openxmlformats.org/officeDocument/2006/relationships/slide" Target="slides/slide15.xml" /><Relationship Id="rId22" Type="http://schemas.openxmlformats.org/officeDocument/2006/relationships/slide" Target="slides/slide16.xml" /><Relationship Id="rId23" Type="http://schemas.openxmlformats.org/officeDocument/2006/relationships/slide" Target="slides/slide17.xml" /><Relationship Id="rId24" Type="http://schemas.openxmlformats.org/officeDocument/2006/relationships/slide" Target="slides/slide18.xml" /><Relationship Id="rId25" Type="http://schemas.openxmlformats.org/officeDocument/2006/relationships/slide" Target="slides/slide19.xml" /><Relationship Id="rId26" Type="http://schemas.openxmlformats.org/officeDocument/2006/relationships/slide" Target="slides/slide20.xml" /><Relationship Id="rId27" Type="http://schemas.openxmlformats.org/officeDocument/2006/relationships/slide" Target="slides/slide21.xml" /><Relationship Id="rId28" Type="http://schemas.openxmlformats.org/officeDocument/2006/relationships/slide" Target="slides/slide22.xml" /><Relationship Id="rId29" Type="http://schemas.openxmlformats.org/officeDocument/2006/relationships/slide" Target="slides/slide23.xml" /><Relationship Id="rId3" Type="http://schemas.openxmlformats.org/officeDocument/2006/relationships/customXml" Target="../customXml/item3.xml" /><Relationship Id="rId30" Type="http://schemas.openxmlformats.org/officeDocument/2006/relationships/slide" Target="slides/slide24.xml" /><Relationship Id="rId31" Type="http://schemas.openxmlformats.org/officeDocument/2006/relationships/slide" Target="slides/slide25.xml" /><Relationship Id="rId32" Type="http://schemas.openxmlformats.org/officeDocument/2006/relationships/slide" Target="slides/slide26.xml" /><Relationship Id="rId33" Type="http://schemas.openxmlformats.org/officeDocument/2006/relationships/slide" Target="slides/slide27.xml" /><Relationship Id="rId34" Type="http://schemas.openxmlformats.org/officeDocument/2006/relationships/slide" Target="slides/slide28.xml" /><Relationship Id="rId35" Type="http://schemas.openxmlformats.org/officeDocument/2006/relationships/slide" Target="slides/slide29.xml" /><Relationship Id="rId36" Type="http://schemas.openxmlformats.org/officeDocument/2006/relationships/slide" Target="slides/slide30.xml" /><Relationship Id="rId37" Type="http://schemas.openxmlformats.org/officeDocument/2006/relationships/slide" Target="slides/slide31.xml" /><Relationship Id="rId38" Type="http://schemas.openxmlformats.org/officeDocument/2006/relationships/slide" Target="slides/slide32.xml" /><Relationship Id="rId39" Type="http://schemas.openxmlformats.org/officeDocument/2006/relationships/slide" Target="slides/slide33.xml" /><Relationship Id="rId4" Type="http://schemas.openxmlformats.org/officeDocument/2006/relationships/slideMaster" Target="slideMasters/slideMaster1.xml" /><Relationship Id="rId40" Type="http://schemas.openxmlformats.org/officeDocument/2006/relationships/slide" Target="slides/slide34.xml" /><Relationship Id="rId41" Type="http://schemas.openxmlformats.org/officeDocument/2006/relationships/tags" Target="tags/tag1.xml" /><Relationship Id="rId42" Type="http://schemas.openxmlformats.org/officeDocument/2006/relationships/presProps" Target="presProps.xml" /><Relationship Id="rId43" Type="http://schemas.openxmlformats.org/officeDocument/2006/relationships/viewProps" Target="viewProps.xml" /><Relationship Id="rId44" Type="http://schemas.openxmlformats.org/officeDocument/2006/relationships/theme" Target="theme/theme1.xml" /><Relationship Id="rId45" Type="http://schemas.openxmlformats.org/officeDocument/2006/relationships/tableStyles" Target="tableStyles.xml" /><Relationship Id="rId5" Type="http://schemas.openxmlformats.org/officeDocument/2006/relationships/notesMaster" Target="notesMasters/notesMaster1.xml" /><Relationship Id="rId6" Type="http://schemas.openxmlformats.org/officeDocument/2006/relationships/handoutMaster" Target="handoutMasters/handoutMaster1.xml" /><Relationship Id="rId7" Type="http://schemas.openxmlformats.org/officeDocument/2006/relationships/slide" Target="slides/slide1.xml" /><Relationship Id="rId8" Type="http://schemas.openxmlformats.org/officeDocument/2006/relationships/slide" Target="slides/slide2.xml" /><Relationship Id="rId9" Type="http://schemas.openxmlformats.org/officeDocument/2006/relationships/slide" Target="slides/slide3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67265F-E012-4C18-976D-749F949784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  <a:effectLst/>
        </p:spPr>
        <p:txBody>
          <a:bodyPr vert="horz" lIns="91440" tIns="45720" rIns="91440" bIns="45720" rtlCol="0"/>
          <a:lstStyle>
            <a:lvl1pPr algn="l">
              <a:defRPr sz="1200">
                <a:effectLst/>
              </a:defRPr>
            </a:lvl1pPr>
          </a:lstStyle>
          <a:p>
            <a:endParaRPr lang="en-US">
              <a:effectLst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B049D7-50E2-499B-969D-4D62B25AA5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effectLst/>
        </p:spPr>
        <p:txBody>
          <a:bodyPr vert="horz" lIns="91440" tIns="45720" rIns="91440" bIns="45720" rtlCol="0"/>
          <a:lstStyle>
            <a:lvl1pPr algn="r">
              <a:defRPr sz="1200">
                <a:effectLst/>
              </a:defRPr>
            </a:lvl1pPr>
          </a:lstStyle>
          <a:p>
            <a:fld id="{45D981BD-5526-4445-8380-17D27E8DAE2B}" type="datetimeFigureOut">
              <a:rPr lang="en-US" smtClean="0">
                <a:effectLst/>
              </a:rPr>
              <a:t>2/26/20</a:t>
            </a:fld>
            <a:endParaRPr lang="en-US">
              <a:effectLst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586127-1702-4FB4-9084-D779231D238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effectLst/>
        </p:spPr>
        <p:txBody>
          <a:bodyPr vert="horz" lIns="91440" tIns="45720" rIns="91440" bIns="45720" rtlCol="0" anchor="b"/>
          <a:lstStyle>
            <a:lvl1pPr algn="l">
              <a:defRPr sz="1200">
                <a:effectLst/>
              </a:defRPr>
            </a:lvl1pPr>
          </a:lstStyle>
          <a:p>
            <a:endParaRPr lang="en-US">
              <a:effectLst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F782CD-0304-411A-A86B-D935595FFE6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effectLst/>
        </p:spPr>
        <p:txBody>
          <a:bodyPr vert="horz" lIns="91440" tIns="45720" rIns="91440" bIns="45720" rtlCol="0" anchor="b"/>
          <a:lstStyle>
            <a:lvl1pPr algn="r">
              <a:defRPr sz="1200">
                <a:effectLst/>
              </a:defRPr>
            </a:lvl1pPr>
          </a:lstStyle>
          <a:p>
            <a:fld id="{4C7F966A-2D82-447F-9A17-BCE9AF876DFF}" type="slidenum">
              <a:rPr lang="en-US" smtClean="0">
                <a:effectLst/>
              </a:rPr>
              <a:t>‹#›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534163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  <a:effectLst/>
        </p:spPr>
        <p:txBody>
          <a:bodyPr vert="horz" lIns="91440" tIns="45720" rIns="91440" bIns="45720" rtlCol="0"/>
          <a:lstStyle>
            <a:lvl1pPr algn="l">
              <a:defRPr sz="1200">
                <a:effectLst/>
              </a:defRPr>
            </a:lvl1pPr>
          </a:lstStyle>
          <a:p>
            <a:endParaRPr lang="en-US">
              <a:effectLst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effectLst/>
        </p:spPr>
        <p:txBody>
          <a:bodyPr vert="horz" lIns="91440" tIns="45720" rIns="91440" bIns="45720" rtlCol="0"/>
          <a:lstStyle>
            <a:lvl1pPr algn="r">
              <a:defRPr sz="1200">
                <a:effectLst/>
              </a:defRPr>
            </a:lvl1pPr>
          </a:lstStyle>
          <a:p>
            <a:fld id="{88A98A83-ACC6-4B15-A034-17B5DF5D97A5}" type="datetimeFigureOut">
              <a:rPr lang="en-US" smtClean="0">
                <a:effectLst/>
              </a:rPr>
              <a:t>2/26/20</a:t>
            </a:fld>
            <a:endParaRPr lang="en-US">
              <a:effectLst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  <a:effectLst/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effectLst/>
        </p:spPr>
        <p:txBody>
          <a:bodyPr vert="horz" lIns="91440" tIns="45720" rIns="91440" bIns="45720" rtlCol="0"/>
          <a:lstStyle/>
          <a:p>
            <a:pPr lvl="0"/>
            <a:r>
              <a:rPr lang="en-US">
                <a:effectLst/>
              </a:rPr>
              <a:t>Click to edit Master text styles</a:t>
            </a:r>
          </a:p>
          <a:p>
            <a:pPr lvl="1"/>
            <a:r>
              <a:rPr lang="en-US">
                <a:effectLst/>
              </a:rPr>
              <a:t>Second level</a:t>
            </a:r>
          </a:p>
          <a:p>
            <a:pPr lvl="2"/>
            <a:r>
              <a:rPr lang="en-US">
                <a:effectLst/>
              </a:rPr>
              <a:t>Third level</a:t>
            </a:r>
          </a:p>
          <a:p>
            <a:pPr lvl="3"/>
            <a:r>
              <a:rPr lang="en-US">
                <a:effectLst/>
              </a:rPr>
              <a:t>Fourth level</a:t>
            </a:r>
          </a:p>
          <a:p>
            <a:pPr lvl="4"/>
            <a:r>
              <a:rPr lang="en-US">
                <a:effectLst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effectLst/>
        </p:spPr>
        <p:txBody>
          <a:bodyPr vert="horz" lIns="91440" tIns="45720" rIns="91440" bIns="45720" rtlCol="0" anchor="b"/>
          <a:lstStyle>
            <a:lvl1pPr algn="l">
              <a:defRPr sz="1200">
                <a:effectLst/>
              </a:defRPr>
            </a:lvl1pPr>
          </a:lstStyle>
          <a:p>
            <a:endParaRPr lang="en-US">
              <a:effectLst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effectLst/>
        </p:spPr>
        <p:txBody>
          <a:bodyPr vert="horz" lIns="91440" tIns="45720" rIns="91440" bIns="45720" rtlCol="0" anchor="b"/>
          <a:lstStyle>
            <a:lvl1pPr algn="r">
              <a:defRPr sz="1200">
                <a:effectLst/>
              </a:defRPr>
            </a:lvl1pPr>
          </a:lstStyle>
          <a:p>
            <a:fld id="{FAE61A72-6C7D-49E1-A69D-B1543F4FDA02}" type="slidenum">
              <a:rPr lang="en-US" smtClean="0">
                <a:effectLst/>
              </a:rPr>
              <a:t>‹#›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00808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3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4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0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1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pPr rtl="0"/>
            <a:r>
              <a:rPr lang="ru-RU" sz="18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СКОРРЕКТИРУЙТЕ ГРАФИК В СООТВЕТСТВИИ С ВАШЕЙ ПОВЕСТКОЙ ДНЯ, ОСТАВИВ ДОСТАТОЧНО ВРЕМЕНИ ДЛЯ ЧАСТИ 2.   ЭТО САМАЯ ВАЖНАЯ ЧАСТЬ ИМИТАЦИОННЫХ УЧЕНИЙ!!!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effectLst/>
        </p:spPr>
        <p:txBody>
          <a:bodyPr/>
          <a:lstStyle/>
          <a:p>
            <a:fld id="{FAE61A72-6C7D-49E1-A69D-B1543F4FDA02}" type="slidenum">
              <a:rPr lang="en-US" smtClean="0">
                <a:effectLst/>
              </a:rPr>
              <a:t>2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955136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pPr marL="342900" lvl="1" indent="-342900" rtl="0">
              <a:spcBef>
                <a:spcPct val="20000"/>
              </a:spcBef>
              <a:buFontTx/>
              <a:buChar char="•"/>
              <a:defRPr>
                <a:effectLst/>
              </a:defRPr>
            </a:pPr>
            <a:r>
              <a:rPr lang="ru-RU" sz="35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Courier New"/>
              </a:rPr>
              <a:t>Разбейтесь на группы.</a:t>
            </a:r>
          </a:p>
          <a:p>
            <a:pPr marL="342900" lvl="1" indent="-342900" rtl="0">
              <a:spcBef>
                <a:spcPct val="20000"/>
              </a:spcBef>
              <a:buFontTx/>
              <a:buChar char="•"/>
              <a:defRPr>
                <a:effectLst/>
              </a:defRPr>
            </a:pPr>
            <a:r>
              <a:rPr lang="ru-RU" sz="35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Courier New"/>
              </a:rPr>
              <a:t>Преобразование выводов в действия и приоритизация</a:t>
            </a:r>
          </a:p>
          <a:p>
            <a:pPr marL="800100" lvl="2" indent="-342900" rtl="0">
              <a:spcBef>
                <a:spcPct val="20000"/>
              </a:spcBef>
              <a:buFont typeface="Calibri" panose="020f0502020204030204" pitchFamily="34" charset="0"/>
              <a:buChar char="–"/>
              <a:defRPr>
                <a:effectLst/>
              </a:defRPr>
            </a:pPr>
            <a:r>
              <a:rPr lang="ru-RU" sz="24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Courier New"/>
              </a:rPr>
              <a:t>Действие</a:t>
            </a:r>
          </a:p>
          <a:p>
            <a:pPr marL="800100" lvl="2" indent="-342900" rtl="0">
              <a:spcBef>
                <a:spcPct val="20000"/>
              </a:spcBef>
              <a:buFont typeface="Calibri" panose="020f0502020204030204" pitchFamily="34" charset="0"/>
              <a:buChar char="–"/>
              <a:defRPr>
                <a:effectLst/>
              </a:defRPr>
            </a:pPr>
            <a:r>
              <a:rPr lang="ru-RU" sz="24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Courier New"/>
              </a:rPr>
              <a:t>Почему это действие является приоритетным?</a:t>
            </a:r>
          </a:p>
          <a:p>
            <a:pPr marL="800100" lvl="2" indent="-342900" rtl="0">
              <a:spcBef>
                <a:spcPct val="20000"/>
              </a:spcBef>
              <a:buFont typeface="Calibri" panose="020f0502020204030204" pitchFamily="34" charset="0"/>
              <a:buChar char="–"/>
              <a:defRPr>
                <a:effectLst/>
              </a:defRPr>
            </a:pPr>
            <a:r>
              <a:rPr lang="ru-RU" sz="24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Courier New"/>
              </a:rPr>
              <a:t>Кто несет ответственность за его реализацию?</a:t>
            </a:r>
          </a:p>
          <a:p>
            <a:pPr marL="800100" lvl="2" indent="-342900" rtl="0">
              <a:spcBef>
                <a:spcPct val="20000"/>
              </a:spcBef>
              <a:buFont typeface="Calibri" panose="020f0502020204030204" pitchFamily="34" charset="0"/>
              <a:buChar char="–"/>
              <a:defRPr>
                <a:effectLst/>
              </a:defRPr>
            </a:pPr>
            <a:r>
              <a:rPr lang="ru-RU" sz="24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Courier New"/>
              </a:rPr>
              <a:t>Какие понадобятся ресурсы?</a:t>
            </a:r>
          </a:p>
          <a:p>
            <a:pPr marL="800100" lvl="2" indent="-342900" rtl="0">
              <a:spcBef>
                <a:spcPct val="20000"/>
              </a:spcBef>
              <a:buFont typeface="Calibri" panose="020f0502020204030204" pitchFamily="34" charset="0"/>
              <a:buChar char="–"/>
              <a:defRPr>
                <a:effectLst/>
              </a:defRPr>
            </a:pPr>
            <a:r>
              <a:rPr lang="ru-RU" sz="24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Courier New"/>
              </a:rPr>
              <a:t>Срок?</a:t>
            </a:r>
          </a:p>
          <a:p>
            <a:pPr marL="342900" lvl="1" indent="-342900" rtl="0">
              <a:spcBef>
                <a:spcPct val="20000"/>
              </a:spcBef>
              <a:buFontTx/>
              <a:buChar char="•"/>
              <a:defRPr>
                <a:effectLst/>
              </a:defRPr>
            </a:pPr>
            <a:r>
              <a:rPr lang="ru-RU" sz="35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Courier New"/>
              </a:rPr>
              <a:t>Один из участников представит 5-минутный обзор выводов группы.</a:t>
            </a:r>
          </a:p>
          <a:p>
            <a:endParaRPr lang="en-US">
              <a:effectLst/>
            </a:endParaRPr>
          </a:p>
          <a:p>
            <a:endParaRPr lang="en-US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effectLst/>
        </p:spPr>
        <p:txBody>
          <a:bodyPr/>
          <a:lstStyle/>
          <a:p>
            <a:fld id="{FAE61A72-6C7D-49E1-A69D-B1543F4FDA02}" type="slidenum">
              <a:rPr lang="en-US" smtClean="0">
                <a:effectLst/>
              </a:rPr>
              <a:t>33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051382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pPr marL="342900" lvl="1" indent="-342900" rtl="0">
              <a:spcBef>
                <a:spcPct val="20000"/>
              </a:spcBef>
              <a:buFontTx/>
              <a:buChar char="•"/>
              <a:defRPr>
                <a:effectLst/>
              </a:defRPr>
            </a:pPr>
            <a:r>
              <a:rPr lang="ru-RU" sz="35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Courier New"/>
              </a:rPr>
              <a:t>Разбейтесь на группы.</a:t>
            </a:r>
          </a:p>
          <a:p>
            <a:pPr marL="342900" lvl="1" indent="-342900" rtl="0">
              <a:spcBef>
                <a:spcPct val="20000"/>
              </a:spcBef>
              <a:buFontTx/>
              <a:buChar char="•"/>
              <a:defRPr>
                <a:effectLst/>
              </a:defRPr>
            </a:pPr>
            <a:r>
              <a:rPr lang="ru-RU" sz="35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Courier New"/>
              </a:rPr>
              <a:t>Преобразование выводов в действия и приоритизация</a:t>
            </a:r>
          </a:p>
          <a:p>
            <a:pPr marL="800100" lvl="2" indent="-342900" rtl="0">
              <a:spcBef>
                <a:spcPct val="20000"/>
              </a:spcBef>
              <a:buFont typeface="Calibri" panose="020f0502020204030204" pitchFamily="34" charset="0"/>
              <a:buChar char="–"/>
              <a:defRPr>
                <a:effectLst/>
              </a:defRPr>
            </a:pPr>
            <a:r>
              <a:rPr lang="ru-RU" sz="24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Courier New"/>
              </a:rPr>
              <a:t>Действие</a:t>
            </a:r>
          </a:p>
          <a:p>
            <a:pPr marL="800100" lvl="2" indent="-342900" rtl="0">
              <a:spcBef>
                <a:spcPct val="20000"/>
              </a:spcBef>
              <a:buFont typeface="Calibri" panose="020f0502020204030204" pitchFamily="34" charset="0"/>
              <a:buChar char="–"/>
              <a:defRPr>
                <a:effectLst/>
              </a:defRPr>
            </a:pPr>
            <a:r>
              <a:rPr lang="ru-RU" sz="24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Courier New"/>
              </a:rPr>
              <a:t>Почему это действие является приоритетным?</a:t>
            </a:r>
          </a:p>
          <a:p>
            <a:pPr marL="800100" lvl="2" indent="-342900" rtl="0">
              <a:spcBef>
                <a:spcPct val="20000"/>
              </a:spcBef>
              <a:buFont typeface="Calibri" panose="020f0502020204030204" pitchFamily="34" charset="0"/>
              <a:buChar char="–"/>
              <a:defRPr>
                <a:effectLst/>
              </a:defRPr>
            </a:pPr>
            <a:r>
              <a:rPr lang="ru-RU" sz="24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Courier New"/>
              </a:rPr>
              <a:t>Кто несет ответственность за его реализацию?</a:t>
            </a:r>
          </a:p>
          <a:p>
            <a:pPr marL="800100" lvl="2" indent="-342900" rtl="0">
              <a:spcBef>
                <a:spcPct val="20000"/>
              </a:spcBef>
              <a:buFont typeface="Calibri" panose="020f0502020204030204" pitchFamily="34" charset="0"/>
              <a:buChar char="–"/>
              <a:defRPr>
                <a:effectLst/>
              </a:defRPr>
            </a:pPr>
            <a:r>
              <a:rPr lang="ru-RU" sz="24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Courier New"/>
              </a:rPr>
              <a:t>Какие понадобятся ресурсы?</a:t>
            </a:r>
          </a:p>
          <a:p>
            <a:pPr marL="800100" lvl="2" indent="-342900" rtl="0">
              <a:spcBef>
                <a:spcPct val="20000"/>
              </a:spcBef>
              <a:buFont typeface="Calibri" panose="020f0502020204030204" pitchFamily="34" charset="0"/>
              <a:buChar char="–"/>
              <a:defRPr>
                <a:effectLst/>
              </a:defRPr>
            </a:pPr>
            <a:r>
              <a:rPr lang="ru-RU" sz="24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Courier New"/>
              </a:rPr>
              <a:t>Срок?</a:t>
            </a:r>
          </a:p>
          <a:p>
            <a:pPr marL="342900" lvl="1" indent="-342900" rtl="0">
              <a:spcBef>
                <a:spcPct val="20000"/>
              </a:spcBef>
              <a:buFontTx/>
              <a:buChar char="•"/>
              <a:defRPr>
                <a:effectLst/>
              </a:defRPr>
            </a:pPr>
            <a:r>
              <a:rPr lang="ru-RU" sz="35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Courier New"/>
              </a:rPr>
              <a:t>Один из участников представит 5-минутный обзор выводов группы.</a:t>
            </a:r>
          </a:p>
          <a:p>
            <a:endParaRPr lang="en-US">
              <a:effectLst/>
            </a:endParaRPr>
          </a:p>
          <a:p>
            <a:endParaRPr lang="en-US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effectLst/>
        </p:spPr>
        <p:txBody>
          <a:bodyPr/>
          <a:lstStyle/>
          <a:p>
            <a:fld id="{FAE61A72-6C7D-49E1-A69D-B1543F4FDA02}" type="slidenum">
              <a:rPr lang="en-US" smtClean="0">
                <a:effectLst/>
              </a:rPr>
              <a:t>34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55476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pPr rtl="0"/>
            <a:r>
              <a:rPr lang="ru-RU" sz="18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Ситуация быстро меняется.</a:t>
            </a:r>
          </a:p>
          <a:p>
            <a:endParaRPr lang="en-US" b="1" u="none">
              <a:effectLst/>
            </a:endParaRPr>
          </a:p>
          <a:p>
            <a:pPr rtl="0"/>
            <a:r>
              <a:rPr lang="ru-RU" sz="18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Получить информацию из последней оперативной сводки ВОЗ.</a:t>
            </a:r>
          </a:p>
          <a:p>
            <a:endParaRPr lang="en-US" b="1" u="none">
              <a:effectLst/>
            </a:endParaRPr>
          </a:p>
          <a:p>
            <a:pPr rtl="0"/>
            <a:r>
              <a:rPr lang="ru-RU" sz="18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Нажав на картинку, вы перейдете на веб-страницу ВОЗ, содержащую оперативные сводки.</a:t>
            </a:r>
          </a:p>
          <a:p>
            <a:endParaRPr lang="en-US" b="1" u="none">
              <a:effectLst/>
            </a:endParaRPr>
          </a:p>
          <a:p>
            <a:pPr rtl="0"/>
            <a:r>
              <a:rPr lang="ru-RU" sz="18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Можно также распределить печатные копии.</a:t>
            </a:r>
          </a:p>
          <a:p>
            <a:endParaRPr lang="en-US" b="1" u="sng">
              <a:effectLst/>
            </a:endParaRPr>
          </a:p>
          <a:p>
            <a:pPr rtl="0"/>
            <a:r>
              <a:rPr lang="ru-RU" sz="1800" b="1" i="0" u="sng" strike="noStrike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Источник: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effectLst/>
              </a:defRPr>
            </a:pPr>
            <a:r>
              <a:rPr lang="ru-RU" sz="18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https://www.who.int/emergencies/diseases/novel-coronavirus-2019/situation-reports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effectLst/>
              </a:defRPr>
            </a:pPr>
            <a:endParaRPr lang="en-US">
              <a:effectLst/>
            </a:endParaRPr>
          </a:p>
          <a:p>
            <a:endParaRPr lang="en-US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effectLst/>
        </p:spPr>
        <p:txBody>
          <a:bodyPr/>
          <a:lstStyle/>
          <a:p>
            <a:fld id="{FAE61A72-6C7D-49E1-A69D-B1543F4FDA02}" type="slidenum">
              <a:rPr lang="en-US" smtClean="0">
                <a:effectLst/>
              </a:rPr>
              <a:t>3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51565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effectLst/>
              </a:defRPr>
            </a:pPr>
            <a:r>
              <a:rPr lang="ru-RU" sz="12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Технические рекомендации см. по адресу: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effectLst/>
              </a:defRPr>
            </a:pPr>
            <a:r>
              <a:rPr lang="ru-RU" sz="1200" b="0" i="0" u="sng" strike="noStrike">
                <a:solidFill>
                  <a:srgbClr val="5B9BD5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https://www.who.int/emergencies/diseases/novel-coronavirus-2019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effectLst/>
              </a:defRPr>
            </a:pPr>
            <a:endParaRPr lang="en-ZA" sz="120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effectLst/>
              </a:defRPr>
            </a:pPr>
            <a:endParaRPr lang="en-ZA" sz="120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effectLst/>
              </a:defRPr>
            </a:pPr>
            <a:r>
              <a:rPr lang="ru-RU" sz="12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Странам следует уделять первоочередное внимание сокращению масштабов инфицирования людей, профилактике вторичной передачи инфекции и ее международного распространения и содействию международным мерам реагирования посредством обмена информацией и взаимодействия между секторами и активного участия в процессе пополнения знаний о вирусе и болезни, а также развития научных исследований.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effectLst/>
              </a:defRPr>
            </a:pPr>
            <a:endParaRPr lang="en-US">
              <a:effectLst/>
            </a:endParaRPr>
          </a:p>
          <a:p>
            <a:endParaRPr lang="en-US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effectLst/>
        </p:spPr>
        <p:txBody>
          <a:bodyPr/>
          <a:lstStyle/>
          <a:p>
            <a:fld id="{FAE61A72-6C7D-49E1-A69D-B1543F4FDA02}" type="slidenum">
              <a:rPr lang="en-US" smtClean="0">
                <a:effectLst/>
              </a:rPr>
              <a:t>4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50322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pPr rtl="0"/>
            <a:r>
              <a:rPr lang="ru-RU" sz="1200" b="0" i="0" u="none" strike="noStrike" kern="1200"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  <a:ea typeface="+mn-ea"/>
                <a:cs typeface="+mn-cs"/>
              </a:rPr>
              <a:t>Кабинетные учения  — это такой тип учений, в ходе которых используется поэтапный имитационный сценарий, дополняемый рядом подготовленных вводных для того, чтобы участники смогли рассмотреть воздействие потенциально возможной чрезвычайной ситуации в области здравоохранения на существующие планы, процедуры и имеющиеся возможности. Во время TTX имитация чрезвычайной ситуации происходит в неформальной, спокойной обстановке. </a:t>
            </a:r>
          </a:p>
          <a:p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ru-RU" sz="1200" b="1" i="0" u="none" strike="noStrike" kern="1200"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  <a:ea typeface="+mn-ea"/>
                <a:cs typeface="+mn-cs"/>
              </a:rPr>
              <a:t>Целью TTX является повышение готовности к реагированию на чрезвычайные ситуации в области здравоохранения путем проведения организованного группового обсуждения. </a:t>
            </a:r>
          </a:p>
          <a:p>
            <a:endParaRPr lang="en-GB" sz="1200" b="1" u="sng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ru-RU" sz="1200" b="1" i="0" u="sng" strike="noStrike" kern="1200" err="1"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  <a:ea typeface="+mn-ea"/>
                <a:cs typeface="+mn-cs"/>
              </a:rPr>
              <a:t>TTX могут быть использованы для: </a:t>
            </a:r>
          </a:p>
          <a:p>
            <a:pPr lvl="0" rtl="0"/>
            <a:r>
              <a:rPr lang="ru-RU" sz="1200" b="0" i="0" u="none" strike="noStrike" kern="1200"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  <a:ea typeface="+mn-ea"/>
                <a:cs typeface="+mn-cs"/>
              </a:rPr>
              <a:t>разработки или пересмотра плана ответных мер; </a:t>
            </a:r>
          </a:p>
          <a:p>
            <a:pPr lvl="0" rtl="0"/>
            <a:r>
              <a:rPr lang="ru-RU" sz="1200" b="0" i="0" u="none" strike="noStrike" kern="1200"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  <a:ea typeface="+mn-ea"/>
                <a:cs typeface="+mn-cs"/>
              </a:rPr>
              <a:t>ознакомления участников с их новыми ролями и обязанностями; </a:t>
            </a:r>
          </a:p>
          <a:p>
            <a:pPr lvl="0" rtl="0"/>
            <a:r>
              <a:rPr lang="ru-RU" sz="1200" b="0" i="0" u="none" strike="noStrike" kern="1200"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  <a:ea typeface="+mn-ea"/>
                <a:cs typeface="+mn-cs"/>
              </a:rPr>
              <a:t>выявления и разрешения проблем в ходе организованной открытой дискуссии. </a:t>
            </a:r>
          </a:p>
          <a:p>
            <a:endParaRPr lang="en-US">
              <a:effectLst/>
            </a:endParaRPr>
          </a:p>
          <a:p>
            <a:endParaRPr lang="en-US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effectLst/>
        </p:spPr>
        <p:txBody>
          <a:bodyPr/>
          <a:lstStyle/>
          <a:p>
            <a:fld id="{FAE61A72-6C7D-49E1-A69D-B1543F4FDA02}" type="slidenum">
              <a:rPr lang="en-US" smtClean="0">
                <a:effectLst/>
              </a:rPr>
              <a:t>5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65126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pPr rtl="0"/>
            <a:r>
              <a:rPr lang="ru-RU" sz="18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Следует распечатать и раздать всем участникам «Контрольный перечень ВОЗ по мониторингу осуществления мер реагирования на COVID-19».</a:t>
            </a:r>
          </a:p>
          <a:p>
            <a:endParaRPr lang="en-US">
              <a:effectLst/>
            </a:endParaRPr>
          </a:p>
          <a:p>
            <a:pPr rtl="0"/>
            <a:r>
              <a:rPr lang="ru-RU" sz="18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Сообщите участникам, что это опорный документ.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effectLst/>
        </p:spPr>
        <p:txBody>
          <a:bodyPr/>
          <a:lstStyle/>
          <a:p>
            <a:fld id="{FAE61A72-6C7D-49E1-A69D-B1543F4FDA02}" type="slidenum">
              <a:rPr lang="en-US" smtClean="0">
                <a:effectLst/>
              </a:rPr>
              <a:t>6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18946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pPr rtl="0"/>
            <a:r>
              <a:rPr lang="ru-RU" sz="18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СКОРРЕКТИРУЙТЕ ГРАФИК В СООТВЕТСТВИИ С ВАШЕЙ ПОВЕСТКОЙ ДНЯ, ОСТАВИВ ДОСТАТОЧНО ВРЕМЕНИ ДЛЯ ЧАСТИ 2.   ЭТО САМАЯ ВАЖНАЯ ЧАСТЬ ИМИТАЦИОННЫХ УЧЕНИЙ!!!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effectLst/>
        </p:spPr>
        <p:txBody>
          <a:bodyPr/>
          <a:lstStyle/>
          <a:p>
            <a:fld id="{FAE61A72-6C7D-49E1-A69D-B1543F4FDA02}" type="slidenum">
              <a:rPr lang="en-US" smtClean="0">
                <a:effectLst/>
              </a:rPr>
              <a:t>26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61975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pPr marL="342900" lvl="1" indent="-342900" rtl="0">
              <a:spcBef>
                <a:spcPct val="20000"/>
              </a:spcBef>
              <a:buFontTx/>
              <a:buChar char="•"/>
              <a:defRPr>
                <a:effectLst/>
              </a:defRPr>
            </a:pPr>
            <a:r>
              <a:rPr lang="ru-RU" sz="35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Courier New"/>
              </a:rPr>
              <a:t>Разбейтесь на группы.</a:t>
            </a:r>
          </a:p>
          <a:p>
            <a:pPr marL="342900" lvl="1" indent="-342900" rtl="0">
              <a:spcBef>
                <a:spcPct val="20000"/>
              </a:spcBef>
              <a:buFontTx/>
              <a:buChar char="•"/>
              <a:defRPr>
                <a:effectLst/>
              </a:defRPr>
            </a:pPr>
            <a:r>
              <a:rPr lang="ru-RU" sz="35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Courier New"/>
              </a:rPr>
              <a:t>Преобразование выводов в действия и приоритизация</a:t>
            </a:r>
          </a:p>
          <a:p>
            <a:pPr marL="800100" lvl="2" indent="-342900" rtl="0">
              <a:spcBef>
                <a:spcPct val="20000"/>
              </a:spcBef>
              <a:buFont typeface="Calibri" panose="020f0502020204030204" pitchFamily="34" charset="0"/>
              <a:buChar char="–"/>
              <a:defRPr>
                <a:effectLst/>
              </a:defRPr>
            </a:pPr>
            <a:r>
              <a:rPr lang="ru-RU" sz="24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Courier New"/>
              </a:rPr>
              <a:t>Действие</a:t>
            </a:r>
          </a:p>
          <a:p>
            <a:pPr marL="800100" lvl="2" indent="-342900" rtl="0">
              <a:spcBef>
                <a:spcPct val="20000"/>
              </a:spcBef>
              <a:buFont typeface="Calibri" panose="020f0502020204030204" pitchFamily="34" charset="0"/>
              <a:buChar char="–"/>
              <a:defRPr>
                <a:effectLst/>
              </a:defRPr>
            </a:pPr>
            <a:r>
              <a:rPr lang="ru-RU" sz="24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Courier New"/>
              </a:rPr>
              <a:t>Почему это действие является приоритетным?</a:t>
            </a:r>
          </a:p>
          <a:p>
            <a:pPr marL="800100" lvl="2" indent="-342900" rtl="0">
              <a:spcBef>
                <a:spcPct val="20000"/>
              </a:spcBef>
              <a:buFont typeface="Calibri" panose="020f0502020204030204" pitchFamily="34" charset="0"/>
              <a:buChar char="–"/>
              <a:defRPr>
                <a:effectLst/>
              </a:defRPr>
            </a:pPr>
            <a:r>
              <a:rPr lang="ru-RU" sz="24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Courier New"/>
              </a:rPr>
              <a:t>Кто несет ответственность за его реализацию?</a:t>
            </a:r>
          </a:p>
          <a:p>
            <a:pPr marL="800100" lvl="2" indent="-342900" rtl="0">
              <a:spcBef>
                <a:spcPct val="20000"/>
              </a:spcBef>
              <a:buFont typeface="Calibri" panose="020f0502020204030204" pitchFamily="34" charset="0"/>
              <a:buChar char="–"/>
              <a:defRPr>
                <a:effectLst/>
              </a:defRPr>
            </a:pPr>
            <a:r>
              <a:rPr lang="ru-RU" sz="24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Courier New"/>
              </a:rPr>
              <a:t>Какие понадобятся ресурсы?</a:t>
            </a:r>
          </a:p>
          <a:p>
            <a:pPr marL="800100" lvl="2" indent="-342900" rtl="0">
              <a:spcBef>
                <a:spcPct val="20000"/>
              </a:spcBef>
              <a:buFont typeface="Calibri" panose="020f0502020204030204" pitchFamily="34" charset="0"/>
              <a:buChar char="–"/>
              <a:defRPr>
                <a:effectLst/>
              </a:defRPr>
            </a:pPr>
            <a:r>
              <a:rPr lang="ru-RU" sz="24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Courier New"/>
              </a:rPr>
              <a:t>Срок?</a:t>
            </a:r>
          </a:p>
          <a:p>
            <a:pPr marL="342900" lvl="1" indent="-342900" rtl="0">
              <a:spcBef>
                <a:spcPct val="20000"/>
              </a:spcBef>
              <a:buFontTx/>
              <a:buChar char="•"/>
              <a:defRPr>
                <a:effectLst/>
              </a:defRPr>
            </a:pPr>
            <a:r>
              <a:rPr lang="ru-RU" sz="35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Courier New"/>
              </a:rPr>
              <a:t>Один из участников представит 5-минутный обзор выводов группы.</a:t>
            </a:r>
          </a:p>
          <a:p>
            <a:endParaRPr lang="en-US">
              <a:effectLst/>
            </a:endParaRPr>
          </a:p>
          <a:p>
            <a:endParaRPr lang="en-US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effectLst/>
        </p:spPr>
        <p:txBody>
          <a:bodyPr/>
          <a:lstStyle/>
          <a:p>
            <a:fld id="{FAE61A72-6C7D-49E1-A69D-B1543F4FDA02}" type="slidenum">
              <a:rPr lang="en-US" smtClean="0">
                <a:effectLst/>
              </a:rPr>
              <a:t>30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33316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pPr marL="342900" lvl="1" indent="-342900" rtl="0">
              <a:spcBef>
                <a:spcPct val="20000"/>
              </a:spcBef>
              <a:buFontTx/>
              <a:buChar char="•"/>
              <a:defRPr>
                <a:effectLst/>
              </a:defRPr>
            </a:pPr>
            <a:r>
              <a:rPr lang="ru-RU" sz="35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Courier New"/>
              </a:rPr>
              <a:t>Разбейтесь на группы.</a:t>
            </a:r>
          </a:p>
          <a:p>
            <a:pPr marL="342900" lvl="1" indent="-342900" rtl="0">
              <a:spcBef>
                <a:spcPct val="20000"/>
              </a:spcBef>
              <a:buFontTx/>
              <a:buChar char="•"/>
              <a:defRPr>
                <a:effectLst/>
              </a:defRPr>
            </a:pPr>
            <a:r>
              <a:rPr lang="ru-RU" sz="35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Courier New"/>
              </a:rPr>
              <a:t>Преобразование выводов в действия и приоритизация</a:t>
            </a:r>
          </a:p>
          <a:p>
            <a:pPr marL="800100" lvl="2" indent="-342900" rtl="0">
              <a:spcBef>
                <a:spcPct val="20000"/>
              </a:spcBef>
              <a:buFont typeface="Calibri" panose="020f0502020204030204" pitchFamily="34" charset="0"/>
              <a:buChar char="–"/>
              <a:defRPr>
                <a:effectLst/>
              </a:defRPr>
            </a:pPr>
            <a:r>
              <a:rPr lang="ru-RU" sz="24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Courier New"/>
              </a:rPr>
              <a:t>Действие</a:t>
            </a:r>
          </a:p>
          <a:p>
            <a:pPr marL="800100" lvl="2" indent="-342900" rtl="0">
              <a:spcBef>
                <a:spcPct val="20000"/>
              </a:spcBef>
              <a:buFont typeface="Calibri" panose="020f0502020204030204" pitchFamily="34" charset="0"/>
              <a:buChar char="–"/>
              <a:defRPr>
                <a:effectLst/>
              </a:defRPr>
            </a:pPr>
            <a:r>
              <a:rPr lang="ru-RU" sz="24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Courier New"/>
              </a:rPr>
              <a:t>Почему это действие является приоритетным?</a:t>
            </a:r>
          </a:p>
          <a:p>
            <a:pPr marL="800100" lvl="2" indent="-342900" rtl="0">
              <a:spcBef>
                <a:spcPct val="20000"/>
              </a:spcBef>
              <a:buFont typeface="Calibri" panose="020f0502020204030204" pitchFamily="34" charset="0"/>
              <a:buChar char="–"/>
              <a:defRPr>
                <a:effectLst/>
              </a:defRPr>
            </a:pPr>
            <a:r>
              <a:rPr lang="ru-RU" sz="24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Courier New"/>
              </a:rPr>
              <a:t>Кто несет ответственность за его реализацию?</a:t>
            </a:r>
          </a:p>
          <a:p>
            <a:pPr marL="800100" lvl="2" indent="-342900" rtl="0">
              <a:spcBef>
                <a:spcPct val="20000"/>
              </a:spcBef>
              <a:buFont typeface="Calibri" panose="020f0502020204030204" pitchFamily="34" charset="0"/>
              <a:buChar char="–"/>
              <a:defRPr>
                <a:effectLst/>
              </a:defRPr>
            </a:pPr>
            <a:r>
              <a:rPr lang="ru-RU" sz="24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Courier New"/>
              </a:rPr>
              <a:t>Какие понадобятся ресурсы?</a:t>
            </a:r>
          </a:p>
          <a:p>
            <a:pPr marL="800100" lvl="2" indent="-342900" rtl="0">
              <a:spcBef>
                <a:spcPct val="20000"/>
              </a:spcBef>
              <a:buFont typeface="Calibri" panose="020f0502020204030204" pitchFamily="34" charset="0"/>
              <a:buChar char="–"/>
              <a:defRPr>
                <a:effectLst/>
              </a:defRPr>
            </a:pPr>
            <a:r>
              <a:rPr lang="ru-RU" sz="24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Courier New"/>
              </a:rPr>
              <a:t>Срок?</a:t>
            </a:r>
          </a:p>
          <a:p>
            <a:pPr marL="342900" lvl="1" indent="-342900" rtl="0">
              <a:spcBef>
                <a:spcPct val="20000"/>
              </a:spcBef>
              <a:buFontTx/>
              <a:buChar char="•"/>
              <a:defRPr>
                <a:effectLst/>
              </a:defRPr>
            </a:pPr>
            <a:r>
              <a:rPr lang="ru-RU" sz="35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Courier New"/>
              </a:rPr>
              <a:t>Один из участников представит 5-минутный обзор выводов группы.</a:t>
            </a:r>
          </a:p>
          <a:p>
            <a:endParaRPr lang="en-US">
              <a:effectLst/>
            </a:endParaRPr>
          </a:p>
          <a:p>
            <a:endParaRPr lang="en-US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effectLst/>
        </p:spPr>
        <p:txBody>
          <a:bodyPr/>
          <a:lstStyle/>
          <a:p>
            <a:fld id="{FAE61A72-6C7D-49E1-A69D-B1543F4FDA02}" type="slidenum">
              <a:rPr lang="en-US" smtClean="0">
                <a:effectLst/>
              </a:rPr>
              <a:t>31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351423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pPr marL="342900" lvl="1" indent="-342900" rtl="0">
              <a:spcBef>
                <a:spcPct val="20000"/>
              </a:spcBef>
              <a:buFontTx/>
              <a:buChar char="•"/>
              <a:defRPr>
                <a:effectLst/>
              </a:defRPr>
            </a:pPr>
            <a:r>
              <a:rPr lang="ru-RU" sz="35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Courier New"/>
              </a:rPr>
              <a:t>Разбейтесь на группы.</a:t>
            </a:r>
          </a:p>
          <a:p>
            <a:pPr marL="342900" lvl="1" indent="-342900" rtl="0">
              <a:spcBef>
                <a:spcPct val="20000"/>
              </a:spcBef>
              <a:buFontTx/>
              <a:buChar char="•"/>
              <a:defRPr>
                <a:effectLst/>
              </a:defRPr>
            </a:pPr>
            <a:r>
              <a:rPr lang="ru-RU" sz="35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Courier New"/>
              </a:rPr>
              <a:t>Преобразование выводов в действия и приоритизация</a:t>
            </a:r>
          </a:p>
          <a:p>
            <a:pPr marL="800100" lvl="2" indent="-342900" rtl="0">
              <a:spcBef>
                <a:spcPct val="20000"/>
              </a:spcBef>
              <a:buFont typeface="Calibri" panose="020f0502020204030204" pitchFamily="34" charset="0"/>
              <a:buChar char="–"/>
              <a:defRPr>
                <a:effectLst/>
              </a:defRPr>
            </a:pPr>
            <a:r>
              <a:rPr lang="ru-RU" sz="24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Courier New"/>
              </a:rPr>
              <a:t>Действие</a:t>
            </a:r>
          </a:p>
          <a:p>
            <a:pPr marL="800100" lvl="2" indent="-342900" rtl="0">
              <a:spcBef>
                <a:spcPct val="20000"/>
              </a:spcBef>
              <a:buFont typeface="Calibri" panose="020f0502020204030204" pitchFamily="34" charset="0"/>
              <a:buChar char="–"/>
              <a:defRPr>
                <a:effectLst/>
              </a:defRPr>
            </a:pPr>
            <a:r>
              <a:rPr lang="ru-RU" sz="24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Courier New"/>
              </a:rPr>
              <a:t>Почему это действие является приоритетным?</a:t>
            </a:r>
          </a:p>
          <a:p>
            <a:pPr marL="800100" lvl="2" indent="-342900" rtl="0">
              <a:spcBef>
                <a:spcPct val="20000"/>
              </a:spcBef>
              <a:buFont typeface="Calibri" panose="020f0502020204030204" pitchFamily="34" charset="0"/>
              <a:buChar char="–"/>
              <a:defRPr>
                <a:effectLst/>
              </a:defRPr>
            </a:pPr>
            <a:r>
              <a:rPr lang="ru-RU" sz="24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Courier New"/>
              </a:rPr>
              <a:t>Кто несет ответственность за его реализацию?</a:t>
            </a:r>
          </a:p>
          <a:p>
            <a:pPr marL="800100" lvl="2" indent="-342900" rtl="0">
              <a:spcBef>
                <a:spcPct val="20000"/>
              </a:spcBef>
              <a:buFont typeface="Calibri" panose="020f0502020204030204" pitchFamily="34" charset="0"/>
              <a:buChar char="–"/>
              <a:defRPr>
                <a:effectLst/>
              </a:defRPr>
            </a:pPr>
            <a:r>
              <a:rPr lang="ru-RU" sz="24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Courier New"/>
              </a:rPr>
              <a:t>Какие понадобятся ресурсы?</a:t>
            </a:r>
          </a:p>
          <a:p>
            <a:pPr marL="800100" lvl="2" indent="-342900" rtl="0">
              <a:spcBef>
                <a:spcPct val="20000"/>
              </a:spcBef>
              <a:buFont typeface="Calibri" panose="020f0502020204030204" pitchFamily="34" charset="0"/>
              <a:buChar char="–"/>
              <a:defRPr>
                <a:effectLst/>
              </a:defRPr>
            </a:pPr>
            <a:r>
              <a:rPr lang="ru-RU" sz="24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Courier New"/>
              </a:rPr>
              <a:t>Срок?</a:t>
            </a:r>
          </a:p>
          <a:p>
            <a:pPr marL="342900" lvl="1" indent="-342900" rtl="0">
              <a:spcBef>
                <a:spcPct val="20000"/>
              </a:spcBef>
              <a:buFontTx/>
              <a:buChar char="•"/>
              <a:defRPr>
                <a:effectLst/>
              </a:defRPr>
            </a:pPr>
            <a:r>
              <a:rPr lang="ru-RU" sz="35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Courier New"/>
              </a:rPr>
              <a:t>Один из участников представит 5-минутный обзор выводов группы.</a:t>
            </a:r>
          </a:p>
          <a:p>
            <a:endParaRPr lang="en-US">
              <a:effectLst/>
            </a:endParaRPr>
          </a:p>
          <a:p>
            <a:endParaRPr lang="en-US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effectLst/>
        </p:spPr>
        <p:txBody>
          <a:bodyPr/>
          <a:lstStyle/>
          <a:p>
            <a:fld id="{FAE61A72-6C7D-49E1-A69D-B1543F4FDA02}" type="slidenum">
              <a:rPr lang="en-US" smtClean="0">
                <a:effectLst/>
              </a:rPr>
              <a:t>32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23994040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86294-37B3-4995-BE91-9C6C464A62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effectLst/>
        </p:spPr>
        <p:txBody>
          <a:bodyPr anchor="b"/>
          <a:lstStyle>
            <a:lvl1pPr algn="ctr">
              <a:defRPr sz="6000">
                <a:effectLst/>
              </a:defRPr>
            </a:lvl1pPr>
          </a:lstStyle>
          <a:p>
            <a:r>
              <a:rPr lang="en-US">
                <a:effectLst/>
              </a:rPr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E595DE-3A16-4932-BC4D-DDDDD9C409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effectLst/>
        </p:spPr>
        <p:txBody>
          <a:bodyPr/>
          <a:lstStyle>
            <a:lvl1pPr marL="0" indent="0" algn="ctr">
              <a:buNone/>
              <a:defRPr sz="2400">
                <a:effectLst/>
              </a:defRPr>
            </a:lvl1pPr>
            <a:lvl2pPr marL="457200" indent="0" algn="ctr">
              <a:buNone/>
              <a:defRPr sz="2000">
                <a:effectLst/>
              </a:defRPr>
            </a:lvl2pPr>
            <a:lvl3pPr marL="914400" indent="0" algn="ctr">
              <a:buNone/>
              <a:defRPr sz="1800">
                <a:effectLst/>
              </a:defRPr>
            </a:lvl3pPr>
            <a:lvl4pPr marL="1371600" indent="0" algn="ctr">
              <a:buNone/>
              <a:defRPr sz="1600">
                <a:effectLst/>
              </a:defRPr>
            </a:lvl4pPr>
            <a:lvl5pPr marL="1828800" indent="0" algn="ctr">
              <a:buNone/>
              <a:defRPr sz="1600">
                <a:effectLst/>
              </a:defRPr>
            </a:lvl5pPr>
            <a:lvl6pPr marL="2286000" indent="0" algn="ctr">
              <a:buNone/>
              <a:defRPr sz="1600">
                <a:effectLst/>
              </a:defRPr>
            </a:lvl6pPr>
            <a:lvl7pPr marL="2743200" indent="0" algn="ctr">
              <a:buNone/>
              <a:defRPr sz="1600">
                <a:effectLst/>
              </a:defRPr>
            </a:lvl7pPr>
            <a:lvl8pPr marL="3200400" indent="0" algn="ctr">
              <a:buNone/>
              <a:defRPr sz="1600">
                <a:effectLst/>
              </a:defRPr>
            </a:lvl8pPr>
            <a:lvl9pPr marL="3657600" indent="0" algn="ctr">
              <a:buNone/>
              <a:defRPr sz="1600">
                <a:effectLst/>
              </a:defRPr>
            </a:lvl9pPr>
          </a:lstStyle>
          <a:p>
            <a:r>
              <a:rPr lang="en-US">
                <a:effectLst/>
              </a:rPr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882F3-6972-445A-9156-1830E66EEC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fld id="{037EF9FF-5787-4BB9-B379-3E1AF82053C2}" type="datetime3">
              <a:rPr lang="en-US" smtClean="0">
                <a:effectLst/>
              </a:rPr>
              <a:t>26 February 2020</a:t>
            </a:fld>
            <a:endParaRPr lang="en-US">
              <a:effectLst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BB8E0-078A-42F4-BFBA-CB463A3F3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DD6604-E921-479A-B4F0-97043653B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05CACBD7-AED4-4E2D-B1A1-CD42AAD87EA1}" type="slidenum">
              <a:rPr lang="en-US" smtClean="0">
                <a:effectLst/>
              </a:rPr>
              <a:t>‹#›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08095003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88C50-6BD8-41F4-B352-615D6C1443F1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n-US">
                <a:effectLst/>
              </a:rPr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BDDDED-85B9-4AD5-AEA5-DC859B4BA1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effectLst/>
        </p:spPr>
        <p:txBody>
          <a:bodyPr vert="eaVert"/>
          <a:lstStyle/>
          <a:p>
            <a:pPr lvl="0"/>
            <a:r>
              <a:rPr lang="en-US">
                <a:effectLst/>
              </a:rPr>
              <a:t>Click to edit Master text styles</a:t>
            </a:r>
          </a:p>
          <a:p>
            <a:pPr lvl="1"/>
            <a:r>
              <a:rPr lang="en-US">
                <a:effectLst/>
              </a:rPr>
              <a:t>Second level</a:t>
            </a:r>
          </a:p>
          <a:p>
            <a:pPr lvl="2"/>
            <a:r>
              <a:rPr lang="en-US">
                <a:effectLst/>
              </a:rPr>
              <a:t>Third level</a:t>
            </a:r>
          </a:p>
          <a:p>
            <a:pPr lvl="3"/>
            <a:r>
              <a:rPr lang="en-US">
                <a:effectLst/>
              </a:rPr>
              <a:t>Fourth level</a:t>
            </a:r>
          </a:p>
          <a:p>
            <a:pPr lvl="4"/>
            <a:r>
              <a:rPr lang="en-US">
                <a:effectLst/>
              </a:rPr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FC637-3C0D-4960-9B58-6FCC0D301E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fld id="{E0F018AA-65C9-46C6-81D3-B520C07EBF23}" type="datetime3">
              <a:rPr lang="en-US" smtClean="0">
                <a:effectLst/>
              </a:rPr>
              <a:t>26 February 2020</a:t>
            </a:fld>
            <a:endParaRPr lang="en-US">
              <a:effectLst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2CB05-E59E-4005-A8C5-D8F349044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26D4C0-835F-4E57-9895-83314FE21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05CACBD7-AED4-4E2D-B1A1-CD42AAD87EA1}" type="slidenum">
              <a:rPr lang="en-US" smtClean="0">
                <a:effectLst/>
              </a:rPr>
              <a:t>‹#›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49144277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8F5D2A-2BA4-4485-9428-AB7EFB9F80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effectLst/>
        </p:spPr>
        <p:txBody>
          <a:bodyPr vert="eaVert"/>
          <a:lstStyle/>
          <a:p>
            <a:r>
              <a:rPr lang="en-US">
                <a:effectLst/>
              </a:rPr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43BF92-762A-4CC0-9D0C-6845FF1574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effectLst/>
        </p:spPr>
        <p:txBody>
          <a:bodyPr vert="eaVert"/>
          <a:lstStyle/>
          <a:p>
            <a:pPr lvl="0"/>
            <a:r>
              <a:rPr lang="en-US">
                <a:effectLst/>
              </a:rPr>
              <a:t>Click to edit Master text styles</a:t>
            </a:r>
          </a:p>
          <a:p>
            <a:pPr lvl="1"/>
            <a:r>
              <a:rPr lang="en-US">
                <a:effectLst/>
              </a:rPr>
              <a:t>Second level</a:t>
            </a:r>
          </a:p>
          <a:p>
            <a:pPr lvl="2"/>
            <a:r>
              <a:rPr lang="en-US">
                <a:effectLst/>
              </a:rPr>
              <a:t>Third level</a:t>
            </a:r>
          </a:p>
          <a:p>
            <a:pPr lvl="3"/>
            <a:r>
              <a:rPr lang="en-US">
                <a:effectLst/>
              </a:rPr>
              <a:t>Fourth level</a:t>
            </a:r>
          </a:p>
          <a:p>
            <a:pPr lvl="4"/>
            <a:r>
              <a:rPr lang="en-US">
                <a:effectLst/>
              </a:rPr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5B7C5B-2D8B-4F54-ADF4-BBB947AB93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fld id="{A9569414-5020-4E9C-A6BC-434BEC69E2A8}" type="datetime3">
              <a:rPr lang="en-US" smtClean="0">
                <a:effectLst/>
              </a:rPr>
              <a:t>26 February 2020</a:t>
            </a:fld>
            <a:endParaRPr lang="en-US">
              <a:effectLst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8DEDE-C0D3-45EF-99FE-31C059130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849294-C607-4695-9BC8-2E40986C0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05CACBD7-AED4-4E2D-B1A1-CD42AAD87EA1}" type="slidenum">
              <a:rPr lang="en-US" smtClean="0">
                <a:effectLst/>
              </a:rPr>
              <a:t>‹#›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72080959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68DF22B-4087-446B-9436-FCFDC545A396}"/>
              </a:ext>
            </a:extLst>
          </p:cNvPr>
          <p:cNvSpPr/>
          <p:nvPr userDrawn="1"/>
        </p:nvSpPr>
        <p:spPr>
          <a:xfrm>
            <a:off x="-7612" y="-1466"/>
            <a:ext cx="12199612" cy="612875"/>
          </a:xfrm>
          <a:prstGeom prst="rect">
            <a:avLst/>
          </a:prstGeom>
          <a:solidFill>
            <a:srgbClr val="008FC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3106D7-96EC-4E2E-A5CA-6B984281F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80" y="-8247"/>
            <a:ext cx="10515600" cy="581340"/>
          </a:xfrm>
          <a:effectLst/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>
                <a:effectLst/>
              </a:rPr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DC5F9-76DC-45B5-AC33-CF52E93A7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17346"/>
            <a:ext cx="10515600" cy="5159617"/>
          </a:xfrm>
          <a:effectLst/>
        </p:spPr>
        <p:txBody>
          <a:bodyPr/>
          <a:lstStyle/>
          <a:p>
            <a:pPr lvl="0"/>
            <a:r>
              <a:rPr lang="en-US">
                <a:effectLst/>
              </a:rPr>
              <a:t>Click to edit Master text styles</a:t>
            </a:r>
          </a:p>
          <a:p>
            <a:pPr lvl="1"/>
            <a:r>
              <a:rPr lang="en-US">
                <a:effectLst/>
              </a:rPr>
              <a:t>Second level</a:t>
            </a:r>
          </a:p>
          <a:p>
            <a:pPr lvl="2"/>
            <a:r>
              <a:rPr lang="en-US">
                <a:effectLst/>
              </a:rPr>
              <a:t>Third level</a:t>
            </a:r>
          </a:p>
          <a:p>
            <a:pPr lvl="3"/>
            <a:r>
              <a:rPr lang="en-US">
                <a:effectLst/>
              </a:rPr>
              <a:t>Fourth level</a:t>
            </a:r>
          </a:p>
          <a:p>
            <a:pPr lvl="4"/>
            <a:r>
              <a:rPr lang="en-US">
                <a:effectLst/>
              </a:rPr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332FB2-0AB8-45F4-B706-F0A1C2E86402}"/>
              </a:ext>
            </a:extLst>
          </p:cNvPr>
          <p:cNvSpPr/>
          <p:nvPr userDrawn="1"/>
        </p:nvSpPr>
        <p:spPr>
          <a:xfrm>
            <a:off x="6056" y="6605265"/>
            <a:ext cx="12192000" cy="26613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: Single Corner Snipped 16">
            <a:extLst>
              <a:ext uri="{FF2B5EF4-FFF2-40B4-BE49-F238E27FC236}">
                <a16:creationId xmlns:a16="http://schemas.microsoft.com/office/drawing/2014/main" id="{E103C554-2422-4905-9D17-03B3D8E1D52A}"/>
              </a:ext>
            </a:extLst>
          </p:cNvPr>
          <p:cNvSpPr/>
          <p:nvPr userDrawn="1"/>
        </p:nvSpPr>
        <p:spPr>
          <a:xfrm>
            <a:off x="3093983" y="6605265"/>
            <a:ext cx="4087982" cy="248596"/>
          </a:xfrm>
          <a:prstGeom prst="snip1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0" rtlCol="0" anchor="ctr"/>
          <a:lstStyle/>
          <a:p>
            <a:pPr algn="l"/>
            <a:endParaRPr lang="en-US" sz="1200" b="1" i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: Single Corner Snipped 14">
            <a:extLst>
              <a:ext uri="{FF2B5EF4-FFF2-40B4-BE49-F238E27FC236}">
                <a16:creationId xmlns:a16="http://schemas.microsoft.com/office/drawing/2014/main" id="{14CC0BFA-DE7B-4499-829A-6B71AD36FF35}"/>
              </a:ext>
            </a:extLst>
          </p:cNvPr>
          <p:cNvSpPr/>
          <p:nvPr userDrawn="1"/>
        </p:nvSpPr>
        <p:spPr>
          <a:xfrm>
            <a:off x="2890327" y="6605265"/>
            <a:ext cx="4087982" cy="248596"/>
          </a:xfrm>
          <a:prstGeom prst="snip1Rect">
            <a:avLst>
              <a:gd name="adj" fmla="val 50000"/>
            </a:avLst>
          </a:prstGeom>
          <a:solidFill>
            <a:srgbClr val="008FC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0" rtlCol="0" anchor="ctr"/>
          <a:lstStyle/>
          <a:p>
            <a:pPr algn="l"/>
            <a:endParaRPr lang="en-US" sz="1200" b="1" i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: Single Corner Snipped 13">
            <a:extLst>
              <a:ext uri="{FF2B5EF4-FFF2-40B4-BE49-F238E27FC236}">
                <a16:creationId xmlns:a16="http://schemas.microsoft.com/office/drawing/2014/main" id="{047D5B3D-F74C-4020-B7F9-DB80540E35DA}"/>
              </a:ext>
            </a:extLst>
          </p:cNvPr>
          <p:cNvSpPr/>
          <p:nvPr userDrawn="1"/>
        </p:nvSpPr>
        <p:spPr>
          <a:xfrm>
            <a:off x="1232707" y="6599209"/>
            <a:ext cx="4177873" cy="258506"/>
          </a:xfrm>
          <a:prstGeom prst="snip1Rect">
            <a:avLst>
              <a:gd name="adj" fmla="val 50000"/>
            </a:avLst>
          </a:prstGeom>
          <a:solidFill>
            <a:srgbClr val="006A9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0" rtlCol="0" anchor="ctr"/>
          <a:lstStyle/>
          <a:p>
            <a:pPr algn="l"/>
            <a:endParaRPr lang="en-US" sz="1200" b="1" i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: Single Corner Snipped 11">
            <a:extLst>
              <a:ext uri="{FF2B5EF4-FFF2-40B4-BE49-F238E27FC236}">
                <a16:creationId xmlns:a16="http://schemas.microsoft.com/office/drawing/2014/main" id="{0214AEB6-3194-4940-93D4-8D2575863847}"/>
              </a:ext>
            </a:extLst>
          </p:cNvPr>
          <p:cNvSpPr/>
          <p:nvPr userDrawn="1"/>
        </p:nvSpPr>
        <p:spPr>
          <a:xfrm>
            <a:off x="1011795" y="6599209"/>
            <a:ext cx="4177873" cy="248879"/>
          </a:xfrm>
          <a:prstGeom prst="snip1Rect">
            <a:avLst>
              <a:gd name="adj" fmla="val 50000"/>
            </a:avLst>
          </a:prstGeom>
          <a:solidFill>
            <a:srgbClr val="005D8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0" rtlCol="0" anchor="ctr"/>
          <a:lstStyle/>
          <a:p>
            <a:pPr algn="l"/>
            <a:endParaRPr lang="en-US" sz="1200" b="1" i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: Single Corner Snipped 10">
            <a:extLst>
              <a:ext uri="{FF2B5EF4-FFF2-40B4-BE49-F238E27FC236}">
                <a16:creationId xmlns:a16="http://schemas.microsoft.com/office/drawing/2014/main" id="{D21FAAE0-36C9-4D28-BF79-478A2708E0A5}"/>
              </a:ext>
            </a:extLst>
          </p:cNvPr>
          <p:cNvSpPr/>
          <p:nvPr userDrawn="1"/>
        </p:nvSpPr>
        <p:spPr>
          <a:xfrm>
            <a:off x="205387" y="6599209"/>
            <a:ext cx="2004413" cy="266132"/>
          </a:xfrm>
          <a:prstGeom prst="snip1Rect">
            <a:avLst>
              <a:gd name="adj" fmla="val 50000"/>
            </a:avLst>
          </a:prstGeom>
          <a:solidFill>
            <a:srgbClr val="D8642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0" rtlCol="0" anchor="ctr"/>
          <a:lstStyle/>
          <a:p>
            <a:pPr algn="l"/>
            <a:endParaRPr lang="en-US" sz="1200" b="1" i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: Single Corner Snipped 7">
            <a:extLst>
              <a:ext uri="{FF2B5EF4-FFF2-40B4-BE49-F238E27FC236}">
                <a16:creationId xmlns:a16="http://schemas.microsoft.com/office/drawing/2014/main" id="{BA1D2115-0E25-422E-9023-B51F9C211431}"/>
              </a:ext>
            </a:extLst>
          </p:cNvPr>
          <p:cNvSpPr/>
          <p:nvPr userDrawn="1"/>
        </p:nvSpPr>
        <p:spPr>
          <a:xfrm>
            <a:off x="0" y="6599209"/>
            <a:ext cx="2004413" cy="266132"/>
          </a:xfrm>
          <a:prstGeom prst="snip1Rect">
            <a:avLst>
              <a:gd name="adj" fmla="val 50000"/>
            </a:avLst>
          </a:prstGeom>
          <a:solidFill>
            <a:srgbClr val="A24B1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0" rtlCol="0" anchor="ctr"/>
          <a:lstStyle/>
          <a:p>
            <a:pPr algn="l"/>
            <a:endParaRPr lang="en-US" sz="1200" b="1" i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E844BC-5D7B-41E7-A4E3-BAF42FC8DDD6}"/>
              </a:ext>
            </a:extLst>
          </p:cNvPr>
          <p:cNvSpPr/>
          <p:nvPr userDrawn="1"/>
        </p:nvSpPr>
        <p:spPr>
          <a:xfrm>
            <a:off x="-2471" y="6604956"/>
            <a:ext cx="2228431" cy="276999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l"/>
            <a:r>
              <a:rPr lang="ru-RU" sz="1200" b="1" i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ИМИТАЦИОННЫЕ УЧЕНИЯ</a:t>
            </a:r>
            <a:endParaRPr lang="en-US" sz="1200" b="1" i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A2952AD-10AE-4031-9F83-57256D9173D3}"/>
              </a:ext>
            </a:extLst>
          </p:cNvPr>
          <p:cNvSpPr/>
          <p:nvPr userDrawn="1"/>
        </p:nvSpPr>
        <p:spPr>
          <a:xfrm>
            <a:off x="2296187" y="6604957"/>
            <a:ext cx="3843713" cy="27699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l"/>
            <a:r>
              <a:rPr lang="ru-RU" sz="1200" b="1" i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НОВЫЙ КОРОНАВИРУС</a:t>
            </a:r>
            <a:r>
              <a:rPr lang="en-US" sz="1200" b="1" i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(COVID-19)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4DA4ED-9ABC-4282-9787-04C348BE35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81868" y="6560893"/>
            <a:ext cx="3769418" cy="365125"/>
          </a:xfrm>
          <a:ln>
            <a:noFill/>
          </a:ln>
          <a:effectLst/>
        </p:spPr>
        <p:txBody>
          <a:bodyPr/>
          <a:lstStyle>
            <a:lvl1pPr algn="l">
              <a:defRPr sz="1200" b="1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fld id="{7EA682B2-33C9-4D4F-9A18-C7D5F7FE2751}" type="datetime3">
              <a:rPr lang="en-US" smtClean="0">
                <a:effectLst/>
              </a:rPr>
              <a:t>26 February 2020</a:t>
            </a:fld>
            <a:endParaRPr lang="en-US">
              <a:effectLst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1B491A0-70AF-46B2-AEC7-03AEA54B4139}"/>
              </a:ext>
            </a:extLst>
          </p:cNvPr>
          <p:cNvSpPr txBox="1"/>
          <p:nvPr userDrawn="1"/>
        </p:nvSpPr>
        <p:spPr>
          <a:xfrm>
            <a:off x="10431711" y="6587799"/>
            <a:ext cx="1641231" cy="2769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1200" b="1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страница</a:t>
            </a:r>
            <a:r>
              <a:rPr lang="en-US" sz="1200" b="1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fld id="{1B4E33A6-6130-4A49-BBD8-DE9BC3CBE6A3}" type="slidenum">
              <a:rPr lang="en-US" sz="1200" b="1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sz="1200" b="1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088786"/>
      </p:ext>
    </p:extLst>
  </p:cSld>
  <p:clrMapOvr>
    <a:masterClrMapping/>
  </p:clrMapOvr>
  <p:transition spd="slow">
    <p:fade/>
  </p:transition>
  <p:timing/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922A2-79C3-4E46-8D84-3C5BE975A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effectLst/>
        </p:spPr>
        <p:txBody>
          <a:bodyPr anchor="b"/>
          <a:lstStyle>
            <a:lvl1pPr>
              <a:defRPr sz="6000">
                <a:effectLst/>
              </a:defRPr>
            </a:lvl1pPr>
          </a:lstStyle>
          <a:p>
            <a:r>
              <a:rPr lang="en-US">
                <a:effectLst/>
              </a:rPr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1037BA-145B-4F48-A7D5-AD8A8A8EED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effectLst/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  <a:effectLst/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  <a:effectLst/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  <a:effectLst/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  <a:effectLst/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  <a:effectLst/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  <a:effectLst/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  <a:effectLst/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  <a:effectLst/>
              </a:defRPr>
            </a:lvl9pPr>
          </a:lstStyle>
          <a:p>
            <a:pPr lvl="0"/>
            <a:r>
              <a:rPr lang="en-US">
                <a:effectLst/>
              </a:rPr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80594E-1554-441A-A730-7F11E9AAE4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fld id="{6C8388E3-2E99-4010-9005-3AE6BE90366B}" type="datetime3">
              <a:rPr lang="en-US" smtClean="0">
                <a:effectLst/>
              </a:rPr>
              <a:t>26 February 2020</a:t>
            </a:fld>
            <a:endParaRPr lang="en-US">
              <a:effectLst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A56ACD-1C77-409E-8D05-0D230C938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FF11F2-DA08-47AD-B578-270D119B6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05CACBD7-AED4-4E2D-B1A1-CD42AAD87EA1}" type="slidenum">
              <a:rPr lang="en-US" smtClean="0">
                <a:effectLst/>
              </a:rPr>
              <a:t>‹#›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0311446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1D49C-B98F-4AD9-A980-354EFFAD71A7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n-US">
                <a:effectLst/>
              </a:rPr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315BA-D0A4-426E-8A1A-83DF48EA24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effectLst/>
        </p:spPr>
        <p:txBody>
          <a:bodyPr/>
          <a:lstStyle/>
          <a:p>
            <a:pPr lvl="0"/>
            <a:r>
              <a:rPr lang="en-US">
                <a:effectLst/>
              </a:rPr>
              <a:t>Click to edit Master text styles</a:t>
            </a:r>
          </a:p>
          <a:p>
            <a:pPr lvl="1"/>
            <a:r>
              <a:rPr lang="en-US">
                <a:effectLst/>
              </a:rPr>
              <a:t>Second level</a:t>
            </a:r>
          </a:p>
          <a:p>
            <a:pPr lvl="2"/>
            <a:r>
              <a:rPr lang="en-US">
                <a:effectLst/>
              </a:rPr>
              <a:t>Third level</a:t>
            </a:r>
          </a:p>
          <a:p>
            <a:pPr lvl="3"/>
            <a:r>
              <a:rPr lang="en-US">
                <a:effectLst/>
              </a:rPr>
              <a:t>Fourth level</a:t>
            </a:r>
          </a:p>
          <a:p>
            <a:pPr lvl="4"/>
            <a:r>
              <a:rPr lang="en-US">
                <a:effectLst/>
              </a:rPr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ACC8B4-5613-43B0-A1F5-FE7A49416B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effectLst/>
        </p:spPr>
        <p:txBody>
          <a:bodyPr/>
          <a:lstStyle/>
          <a:p>
            <a:pPr lvl="0"/>
            <a:r>
              <a:rPr lang="en-US">
                <a:effectLst/>
              </a:rPr>
              <a:t>Click to edit Master text styles</a:t>
            </a:r>
          </a:p>
          <a:p>
            <a:pPr lvl="1"/>
            <a:r>
              <a:rPr lang="en-US">
                <a:effectLst/>
              </a:rPr>
              <a:t>Second level</a:t>
            </a:r>
          </a:p>
          <a:p>
            <a:pPr lvl="2"/>
            <a:r>
              <a:rPr lang="en-US">
                <a:effectLst/>
              </a:rPr>
              <a:t>Third level</a:t>
            </a:r>
          </a:p>
          <a:p>
            <a:pPr lvl="3"/>
            <a:r>
              <a:rPr lang="en-US">
                <a:effectLst/>
              </a:rPr>
              <a:t>Fourth level</a:t>
            </a:r>
          </a:p>
          <a:p>
            <a:pPr lvl="4"/>
            <a:r>
              <a:rPr lang="en-US">
                <a:effectLst/>
              </a:rPr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AFE513-79F0-4D34-96E8-B4CBBAA3CB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fld id="{429CAB1E-4CFE-4ED8-8F44-E87A048AF566}" type="datetime3">
              <a:rPr lang="en-US" smtClean="0">
                <a:effectLst/>
              </a:rPr>
              <a:t>26 February 2020</a:t>
            </a:fld>
            <a:endParaRPr lang="en-US">
              <a:effectLst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7380DF-4624-49EB-AD45-B01ACC360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9EC5F0-237C-44B3-A759-155F42DD8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05CACBD7-AED4-4E2D-B1A1-CD42AAD87EA1}" type="slidenum">
              <a:rPr lang="en-US" smtClean="0">
                <a:effectLst/>
              </a:rPr>
              <a:t>‹#›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48286906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073F5-5FFB-4329-90E5-0F80C0243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effectLst/>
        </p:spPr>
        <p:txBody>
          <a:bodyPr/>
          <a:lstStyle/>
          <a:p>
            <a:r>
              <a:rPr lang="en-US">
                <a:effectLst/>
              </a:rPr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A007E4-94DA-4DE8-94C5-1D2AE3566B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effectLst/>
        </p:spPr>
        <p:txBody>
          <a:bodyPr anchor="b"/>
          <a:lstStyle>
            <a:lvl1pPr marL="0" indent="0">
              <a:buNone/>
              <a:defRPr sz="2400" b="1">
                <a:effectLst/>
              </a:defRPr>
            </a:lvl1pPr>
            <a:lvl2pPr marL="457200" indent="0">
              <a:buNone/>
              <a:defRPr sz="2000" b="1">
                <a:effectLst/>
              </a:defRPr>
            </a:lvl2pPr>
            <a:lvl3pPr marL="914400" indent="0">
              <a:buNone/>
              <a:defRPr sz="1800" b="1">
                <a:effectLst/>
              </a:defRPr>
            </a:lvl3pPr>
            <a:lvl4pPr marL="1371600" indent="0">
              <a:buNone/>
              <a:defRPr sz="1600" b="1">
                <a:effectLst/>
              </a:defRPr>
            </a:lvl4pPr>
            <a:lvl5pPr marL="1828800" indent="0">
              <a:buNone/>
              <a:defRPr sz="1600" b="1">
                <a:effectLst/>
              </a:defRPr>
            </a:lvl5pPr>
            <a:lvl6pPr marL="2286000" indent="0">
              <a:buNone/>
              <a:defRPr sz="1600" b="1">
                <a:effectLst/>
              </a:defRPr>
            </a:lvl6pPr>
            <a:lvl7pPr marL="2743200" indent="0">
              <a:buNone/>
              <a:defRPr sz="1600" b="1">
                <a:effectLst/>
              </a:defRPr>
            </a:lvl7pPr>
            <a:lvl8pPr marL="3200400" indent="0">
              <a:buNone/>
              <a:defRPr sz="1600" b="1">
                <a:effectLst/>
              </a:defRPr>
            </a:lvl8pPr>
            <a:lvl9pPr marL="3657600" indent="0">
              <a:buNone/>
              <a:defRPr sz="1600" b="1">
                <a:effectLst/>
              </a:defRPr>
            </a:lvl9pPr>
          </a:lstStyle>
          <a:p>
            <a:pPr lvl="0"/>
            <a:r>
              <a:rPr lang="en-US">
                <a:effectLst/>
              </a:rPr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A8DBF6-6815-44F5-9AB5-EFBD9BD8C4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effectLst/>
        </p:spPr>
        <p:txBody>
          <a:bodyPr/>
          <a:lstStyle/>
          <a:p>
            <a:pPr lvl="0"/>
            <a:r>
              <a:rPr lang="en-US">
                <a:effectLst/>
              </a:rPr>
              <a:t>Click to edit Master text styles</a:t>
            </a:r>
          </a:p>
          <a:p>
            <a:pPr lvl="1"/>
            <a:r>
              <a:rPr lang="en-US">
                <a:effectLst/>
              </a:rPr>
              <a:t>Second level</a:t>
            </a:r>
          </a:p>
          <a:p>
            <a:pPr lvl="2"/>
            <a:r>
              <a:rPr lang="en-US">
                <a:effectLst/>
              </a:rPr>
              <a:t>Third level</a:t>
            </a:r>
          </a:p>
          <a:p>
            <a:pPr lvl="3"/>
            <a:r>
              <a:rPr lang="en-US">
                <a:effectLst/>
              </a:rPr>
              <a:t>Fourth level</a:t>
            </a:r>
          </a:p>
          <a:p>
            <a:pPr lvl="4"/>
            <a:r>
              <a:rPr lang="en-US">
                <a:effectLst/>
              </a:rPr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83C279-CBF6-45A6-B38D-A29F5D8B6B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effectLst/>
        </p:spPr>
        <p:txBody>
          <a:bodyPr anchor="b"/>
          <a:lstStyle>
            <a:lvl1pPr marL="0" indent="0">
              <a:buNone/>
              <a:defRPr sz="2400" b="1">
                <a:effectLst/>
              </a:defRPr>
            </a:lvl1pPr>
            <a:lvl2pPr marL="457200" indent="0">
              <a:buNone/>
              <a:defRPr sz="2000" b="1">
                <a:effectLst/>
              </a:defRPr>
            </a:lvl2pPr>
            <a:lvl3pPr marL="914400" indent="0">
              <a:buNone/>
              <a:defRPr sz="1800" b="1">
                <a:effectLst/>
              </a:defRPr>
            </a:lvl3pPr>
            <a:lvl4pPr marL="1371600" indent="0">
              <a:buNone/>
              <a:defRPr sz="1600" b="1">
                <a:effectLst/>
              </a:defRPr>
            </a:lvl4pPr>
            <a:lvl5pPr marL="1828800" indent="0">
              <a:buNone/>
              <a:defRPr sz="1600" b="1">
                <a:effectLst/>
              </a:defRPr>
            </a:lvl5pPr>
            <a:lvl6pPr marL="2286000" indent="0">
              <a:buNone/>
              <a:defRPr sz="1600" b="1">
                <a:effectLst/>
              </a:defRPr>
            </a:lvl6pPr>
            <a:lvl7pPr marL="2743200" indent="0">
              <a:buNone/>
              <a:defRPr sz="1600" b="1">
                <a:effectLst/>
              </a:defRPr>
            </a:lvl7pPr>
            <a:lvl8pPr marL="3200400" indent="0">
              <a:buNone/>
              <a:defRPr sz="1600" b="1">
                <a:effectLst/>
              </a:defRPr>
            </a:lvl8pPr>
            <a:lvl9pPr marL="3657600" indent="0">
              <a:buNone/>
              <a:defRPr sz="1600" b="1">
                <a:effectLst/>
              </a:defRPr>
            </a:lvl9pPr>
          </a:lstStyle>
          <a:p>
            <a:pPr lvl="0"/>
            <a:r>
              <a:rPr lang="en-US">
                <a:effectLst/>
              </a:rPr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568A65-D072-4DD1-ABA3-9D1342A556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effectLst/>
        </p:spPr>
        <p:txBody>
          <a:bodyPr/>
          <a:lstStyle/>
          <a:p>
            <a:pPr lvl="0"/>
            <a:r>
              <a:rPr lang="en-US">
                <a:effectLst/>
              </a:rPr>
              <a:t>Click to edit Master text styles</a:t>
            </a:r>
          </a:p>
          <a:p>
            <a:pPr lvl="1"/>
            <a:r>
              <a:rPr lang="en-US">
                <a:effectLst/>
              </a:rPr>
              <a:t>Second level</a:t>
            </a:r>
          </a:p>
          <a:p>
            <a:pPr lvl="2"/>
            <a:r>
              <a:rPr lang="en-US">
                <a:effectLst/>
              </a:rPr>
              <a:t>Third level</a:t>
            </a:r>
          </a:p>
          <a:p>
            <a:pPr lvl="3"/>
            <a:r>
              <a:rPr lang="en-US">
                <a:effectLst/>
              </a:rPr>
              <a:t>Fourth level</a:t>
            </a:r>
          </a:p>
          <a:p>
            <a:pPr lvl="4"/>
            <a:r>
              <a:rPr lang="en-US">
                <a:effectLst/>
              </a:rPr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1B7829-95ED-4775-A08D-ADEDA493B2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fld id="{4DC9B768-7658-4655-820F-3897DDDA8584}" type="datetime3">
              <a:rPr lang="en-US" smtClean="0">
                <a:effectLst/>
              </a:rPr>
              <a:t>26 February 2020</a:t>
            </a:fld>
            <a:endParaRPr lang="en-US">
              <a:effectLst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4B4AEC-971D-4C2D-8DBF-4EF591819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2E6BDF-5653-4655-9DDB-832FE3245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05CACBD7-AED4-4E2D-B1A1-CD42AAD87EA1}" type="slidenum">
              <a:rPr lang="en-US" smtClean="0">
                <a:effectLst/>
              </a:rPr>
              <a:t>‹#›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54277121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13C95-0A9C-4615-BBA7-78ED8056ECF9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n-US">
                <a:effectLst/>
              </a:rPr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BCF8EF-14C3-4629-A249-780DA30D5C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fld id="{1FEFAB82-4D19-4318-9416-B30A9028B204}" type="datetime3">
              <a:rPr lang="en-US" smtClean="0">
                <a:effectLst/>
              </a:rPr>
              <a:t>26 February 2020</a:t>
            </a:fld>
            <a:endParaRPr lang="en-US">
              <a:effectLst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8FAFF5-1A8E-47AC-AA75-0298062DE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4A9C6F-E290-4CAC-84F0-AE7CB05C3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05CACBD7-AED4-4E2D-B1A1-CD42AAD87EA1}" type="slidenum">
              <a:rPr lang="en-US" smtClean="0">
                <a:effectLst/>
              </a:rPr>
              <a:t>‹#›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19711088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6C9CA1-2206-4D7C-9F5B-CF5DE20071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fld id="{285CEB09-67DE-4AC4-8F82-A9E2C7346857}" type="datetime3">
              <a:rPr lang="en-US" smtClean="0">
                <a:effectLst/>
              </a:rPr>
              <a:t>26 February 2020</a:t>
            </a:fld>
            <a:endParaRPr lang="en-US">
              <a:effectLst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149297-0B1C-4FD7-8F9F-96B7CEEAC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745379-5467-4F83-9BD1-EAD174612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05CACBD7-AED4-4E2D-B1A1-CD42AAD87EA1}" type="slidenum">
              <a:rPr lang="en-US" smtClean="0">
                <a:effectLst/>
              </a:rPr>
              <a:t>‹#›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78741661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493B6-58EF-4180-946B-7037CEAD8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effectLst/>
        </p:spPr>
        <p:txBody>
          <a:bodyPr anchor="b"/>
          <a:lstStyle>
            <a:lvl1pPr>
              <a:defRPr sz="3200">
                <a:effectLst/>
              </a:defRPr>
            </a:lvl1pPr>
          </a:lstStyle>
          <a:p>
            <a:r>
              <a:rPr lang="en-US">
                <a:effectLst/>
              </a:rPr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62CD4-177E-4A98-AC6C-8CF24AEAF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effectLst/>
        </p:spPr>
        <p:txBody>
          <a:bodyPr/>
          <a:lstStyle>
            <a:lvl1pPr>
              <a:defRPr sz="3200">
                <a:effectLst/>
              </a:defRPr>
            </a:lvl1pPr>
            <a:lvl2pPr>
              <a:defRPr sz="2800">
                <a:effectLst/>
              </a:defRPr>
            </a:lvl2pPr>
            <a:lvl3pPr>
              <a:defRPr sz="2400">
                <a:effectLst/>
              </a:defRPr>
            </a:lvl3pPr>
            <a:lvl4pPr>
              <a:defRPr sz="2000">
                <a:effectLst/>
              </a:defRPr>
            </a:lvl4pPr>
            <a:lvl5pPr>
              <a:defRPr sz="2000">
                <a:effectLst/>
              </a:defRPr>
            </a:lvl5pPr>
            <a:lvl6pPr>
              <a:defRPr sz="2000">
                <a:effectLst/>
              </a:defRPr>
            </a:lvl6pPr>
            <a:lvl7pPr>
              <a:defRPr sz="2000">
                <a:effectLst/>
              </a:defRPr>
            </a:lvl7pPr>
            <a:lvl8pPr>
              <a:defRPr sz="2000">
                <a:effectLst/>
              </a:defRPr>
            </a:lvl8pPr>
            <a:lvl9pPr>
              <a:defRPr sz="2000">
                <a:effectLst/>
              </a:defRPr>
            </a:lvl9pPr>
          </a:lstStyle>
          <a:p>
            <a:pPr lvl="0"/>
            <a:r>
              <a:rPr lang="en-US">
                <a:effectLst/>
              </a:rPr>
              <a:t>Click to edit Master text styles</a:t>
            </a:r>
          </a:p>
          <a:p>
            <a:pPr lvl="1"/>
            <a:r>
              <a:rPr lang="en-US">
                <a:effectLst/>
              </a:rPr>
              <a:t>Second level</a:t>
            </a:r>
          </a:p>
          <a:p>
            <a:pPr lvl="2"/>
            <a:r>
              <a:rPr lang="en-US">
                <a:effectLst/>
              </a:rPr>
              <a:t>Third level</a:t>
            </a:r>
          </a:p>
          <a:p>
            <a:pPr lvl="3"/>
            <a:r>
              <a:rPr lang="en-US">
                <a:effectLst/>
              </a:rPr>
              <a:t>Fourth level</a:t>
            </a:r>
          </a:p>
          <a:p>
            <a:pPr lvl="4"/>
            <a:r>
              <a:rPr lang="en-US">
                <a:effectLst/>
              </a:rPr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017428-D72F-4322-B37C-55735F18C2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effectLst/>
        </p:spPr>
        <p:txBody>
          <a:bodyPr/>
          <a:lstStyle>
            <a:lvl1pPr marL="0" indent="0">
              <a:buNone/>
              <a:defRPr sz="1600">
                <a:effectLst/>
              </a:defRPr>
            </a:lvl1pPr>
            <a:lvl2pPr marL="457200" indent="0">
              <a:buNone/>
              <a:defRPr sz="1400">
                <a:effectLst/>
              </a:defRPr>
            </a:lvl2pPr>
            <a:lvl3pPr marL="914400" indent="0">
              <a:buNone/>
              <a:defRPr sz="1200">
                <a:effectLst/>
              </a:defRPr>
            </a:lvl3pPr>
            <a:lvl4pPr marL="1371600" indent="0">
              <a:buNone/>
              <a:defRPr sz="1000">
                <a:effectLst/>
              </a:defRPr>
            </a:lvl4pPr>
            <a:lvl5pPr marL="1828800" indent="0">
              <a:buNone/>
              <a:defRPr sz="1000">
                <a:effectLst/>
              </a:defRPr>
            </a:lvl5pPr>
            <a:lvl6pPr marL="2286000" indent="0">
              <a:buNone/>
              <a:defRPr sz="1000">
                <a:effectLst/>
              </a:defRPr>
            </a:lvl6pPr>
            <a:lvl7pPr marL="2743200" indent="0">
              <a:buNone/>
              <a:defRPr sz="1000">
                <a:effectLst/>
              </a:defRPr>
            </a:lvl7pPr>
            <a:lvl8pPr marL="3200400" indent="0">
              <a:buNone/>
              <a:defRPr sz="1000">
                <a:effectLst/>
              </a:defRPr>
            </a:lvl8pPr>
            <a:lvl9pPr marL="3657600" indent="0">
              <a:buNone/>
              <a:defRPr sz="1000">
                <a:effectLst/>
              </a:defRPr>
            </a:lvl9pPr>
          </a:lstStyle>
          <a:p>
            <a:pPr lvl="0"/>
            <a:r>
              <a:rPr lang="en-US">
                <a:effectLst/>
              </a:rPr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483F8E-EC06-4A66-A8C3-B040637541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fld id="{78F72935-E33C-46C3-B289-962BF46A36D4}" type="datetime3">
              <a:rPr lang="en-US" smtClean="0">
                <a:effectLst/>
              </a:rPr>
              <a:t>26 February 2020</a:t>
            </a:fld>
            <a:endParaRPr lang="en-US">
              <a:effectLst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7F416E-E946-489D-A444-253E37CCA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BD18C1-8457-4348-ABE5-FB2E235DA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05CACBD7-AED4-4E2D-B1A1-CD42AAD87EA1}" type="slidenum">
              <a:rPr lang="en-US" smtClean="0">
                <a:effectLst/>
              </a:rPr>
              <a:t>‹#›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27520713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B81F8-0E58-48D6-8BC1-8F89D08FF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effectLst/>
        </p:spPr>
        <p:txBody>
          <a:bodyPr anchor="b"/>
          <a:lstStyle>
            <a:lvl1pPr>
              <a:defRPr sz="3200">
                <a:effectLst/>
              </a:defRPr>
            </a:lvl1pPr>
          </a:lstStyle>
          <a:p>
            <a:r>
              <a:rPr lang="en-US">
                <a:effectLst/>
              </a:rPr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C2B21C-C1D1-4D5F-9765-6C691BDFAE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effectLst/>
        </p:spPr>
        <p:txBody>
          <a:bodyPr/>
          <a:lstStyle>
            <a:lvl1pPr marL="0" indent="0">
              <a:buNone/>
              <a:defRPr sz="3200">
                <a:effectLst/>
              </a:defRPr>
            </a:lvl1pPr>
            <a:lvl2pPr marL="457200" indent="0">
              <a:buNone/>
              <a:defRPr sz="2800">
                <a:effectLst/>
              </a:defRPr>
            </a:lvl2pPr>
            <a:lvl3pPr marL="914400" indent="0">
              <a:buNone/>
              <a:defRPr sz="2400">
                <a:effectLst/>
              </a:defRPr>
            </a:lvl3pPr>
            <a:lvl4pPr marL="1371600" indent="0">
              <a:buNone/>
              <a:defRPr sz="2000">
                <a:effectLst/>
              </a:defRPr>
            </a:lvl4pPr>
            <a:lvl5pPr marL="1828800" indent="0">
              <a:buNone/>
              <a:defRPr sz="2000">
                <a:effectLst/>
              </a:defRPr>
            </a:lvl5pPr>
            <a:lvl6pPr marL="2286000" indent="0">
              <a:buNone/>
              <a:defRPr sz="2000">
                <a:effectLst/>
              </a:defRPr>
            </a:lvl6pPr>
            <a:lvl7pPr marL="2743200" indent="0">
              <a:buNone/>
              <a:defRPr sz="2000">
                <a:effectLst/>
              </a:defRPr>
            </a:lvl7pPr>
            <a:lvl8pPr marL="3200400" indent="0">
              <a:buNone/>
              <a:defRPr sz="2000">
                <a:effectLst/>
              </a:defRPr>
            </a:lvl8pPr>
            <a:lvl9pPr marL="3657600" indent="0">
              <a:buNone/>
              <a:defRPr sz="2000">
                <a:effectLst/>
              </a:defRPr>
            </a:lvl9pPr>
          </a:lstStyle>
          <a:p>
            <a:endParaRPr lang="en-US">
              <a:effectLst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9F01DE-4FFD-4524-845D-A2F9C01542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effectLst/>
        </p:spPr>
        <p:txBody>
          <a:bodyPr/>
          <a:lstStyle>
            <a:lvl1pPr marL="0" indent="0">
              <a:buNone/>
              <a:defRPr sz="1600">
                <a:effectLst/>
              </a:defRPr>
            </a:lvl1pPr>
            <a:lvl2pPr marL="457200" indent="0">
              <a:buNone/>
              <a:defRPr sz="1400">
                <a:effectLst/>
              </a:defRPr>
            </a:lvl2pPr>
            <a:lvl3pPr marL="914400" indent="0">
              <a:buNone/>
              <a:defRPr sz="1200">
                <a:effectLst/>
              </a:defRPr>
            </a:lvl3pPr>
            <a:lvl4pPr marL="1371600" indent="0">
              <a:buNone/>
              <a:defRPr sz="1000">
                <a:effectLst/>
              </a:defRPr>
            </a:lvl4pPr>
            <a:lvl5pPr marL="1828800" indent="0">
              <a:buNone/>
              <a:defRPr sz="1000">
                <a:effectLst/>
              </a:defRPr>
            </a:lvl5pPr>
            <a:lvl6pPr marL="2286000" indent="0">
              <a:buNone/>
              <a:defRPr sz="1000">
                <a:effectLst/>
              </a:defRPr>
            </a:lvl6pPr>
            <a:lvl7pPr marL="2743200" indent="0">
              <a:buNone/>
              <a:defRPr sz="1000">
                <a:effectLst/>
              </a:defRPr>
            </a:lvl7pPr>
            <a:lvl8pPr marL="3200400" indent="0">
              <a:buNone/>
              <a:defRPr sz="1000">
                <a:effectLst/>
              </a:defRPr>
            </a:lvl8pPr>
            <a:lvl9pPr marL="3657600" indent="0">
              <a:buNone/>
              <a:defRPr sz="1000">
                <a:effectLst/>
              </a:defRPr>
            </a:lvl9pPr>
          </a:lstStyle>
          <a:p>
            <a:pPr lvl="0"/>
            <a:r>
              <a:rPr lang="en-US">
                <a:effectLst/>
              </a:rPr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395215-3CDC-4608-BE45-8BDA626BC5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fld id="{DA7F73E5-582A-4E6D-9C75-775D62104A61}" type="datetime3">
              <a:rPr lang="en-US" smtClean="0">
                <a:effectLst/>
              </a:rPr>
              <a:t>26 February 2020</a:t>
            </a:fld>
            <a:endParaRPr lang="en-US">
              <a:effectLst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F12398-BF67-46AA-A3C9-FDC363BB0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AD748A-4E4A-48D7-B7D8-77B9BBA4C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05CACBD7-AED4-4E2D-B1A1-CD42AAD87EA1}" type="slidenum">
              <a:rPr lang="en-US" smtClean="0">
                <a:effectLst/>
              </a:rPr>
              <a:t>‹#›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7327446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0DD77B-566F-448A-9CAD-E164B7BEE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effectLst/>
              </a:rPr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83DE5-5AD1-42FA-94DC-665554C018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>
                <a:effectLst/>
              </a:rPr>
              <a:t>Click to edit Master text styles</a:t>
            </a:r>
          </a:p>
          <a:p>
            <a:pPr lvl="1"/>
            <a:r>
              <a:rPr lang="en-US">
                <a:effectLst/>
              </a:rPr>
              <a:t>Second level</a:t>
            </a:r>
          </a:p>
          <a:p>
            <a:pPr lvl="2"/>
            <a:r>
              <a:rPr lang="en-US">
                <a:effectLst/>
              </a:rPr>
              <a:t>Third level</a:t>
            </a:r>
          </a:p>
          <a:p>
            <a:pPr lvl="3"/>
            <a:r>
              <a:rPr lang="en-US">
                <a:effectLst/>
              </a:rPr>
              <a:t>Fourth level</a:t>
            </a:r>
          </a:p>
          <a:p>
            <a:pPr lvl="4"/>
            <a:r>
              <a:rPr lang="en-US">
                <a:effectLst/>
              </a:rPr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B85C32-7B69-4DA5-88E8-C04252DD12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09958ADE-BA35-494E-BE53-3C61C716429B}" type="datetime3">
              <a:rPr lang="en-US" smtClean="0">
                <a:effectLst/>
              </a:rPr>
              <a:t>26 February 2020</a:t>
            </a:fld>
            <a:endParaRPr lang="en-US">
              <a:effectLst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E2A2D0-8FE2-4491-B917-DEF4DA1ACE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endParaRPr lang="en-US">
              <a:effectLst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2A525B-CEDB-4ACB-8BB8-53AE292224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05CACBD7-AED4-4E2D-B1A1-CD42AAD87EA1}" type="slidenum">
              <a:rPr lang="en-US" smtClean="0">
                <a:effectLst/>
              </a:rPr>
              <a:t>‹#›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14397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effectLst/>
          <a:latin typeface="Arial" pitchFamily="34" charset="0"/>
          <a:ea typeface="+mn-ea"/>
          <a:cs typeface="Arial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effectLst/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effectLst/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effectLst/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effectLst/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>
          <a:effectLst/>
        </a:defRPr>
      </a:defPPr>
      <a:lvl1pPr marL="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Relationship Id="rId4" Type="http://schemas.openxmlformats.org/officeDocument/2006/relationships/image" Target="../media/image3.jpeg" /><Relationship Id="rId5" Type="http://schemas.openxmlformats.org/officeDocument/2006/relationships/image" Target="../media/image4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Relationship Id="rId4" Type="http://schemas.openxmlformats.org/officeDocument/2006/relationships/image" Target="../media/image3.jpeg" /><Relationship Id="rId5" Type="http://schemas.openxmlformats.org/officeDocument/2006/relationships/image" Target="../media/image4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2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3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2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2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4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5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2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2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6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7.jpe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8.jpe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19.jpe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2.jpe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4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5.jpeg" /><Relationship Id="rId4" Type="http://schemas.openxmlformats.org/officeDocument/2006/relationships/hyperlink" Target="https://www.who.int/emergencies/diseases/novel-coronavirus-2019/situation-reports" TargetMode="External" /><Relationship Id="rId5" Type="http://schemas.openxmlformats.org/officeDocument/2006/relationships/image" Target="../media/image6.jpe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20.jpeg" /><Relationship Id="rId4" Type="http://schemas.openxmlformats.org/officeDocument/2006/relationships/image" Target="../media/image21.jpeg" /><Relationship Id="rId5" Type="http://schemas.openxmlformats.org/officeDocument/2006/relationships/image" Target="../media/image12.jpe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22.jpeg" /><Relationship Id="rId4" Type="http://schemas.openxmlformats.org/officeDocument/2006/relationships/image" Target="../media/image23.jpe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24.jpeg" /><Relationship Id="rId4" Type="http://schemas.openxmlformats.org/officeDocument/2006/relationships/image" Target="../media/image12.jpe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25.jpe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26.jpeg" /><Relationship Id="rId4" Type="http://schemas.openxmlformats.org/officeDocument/2006/relationships/hyperlink" Target="https://www.who.int/emergencies/diseases/novel-coronavirus-2019" TargetMode="External" /><Relationship Id="rId5" Type="http://schemas.openxmlformats.org/officeDocument/2006/relationships/image" Target="../media/image27.jpeg" /><Relationship Id="rId6" Type="http://schemas.openxmlformats.org/officeDocument/2006/relationships/hyperlink" Target="https://www.who.int/health-topics/coronavirus" TargetMode="Externa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7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4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8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D47E34-2AFC-4195-AEFD-7B181C9422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effectLst/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A31D9F2-2B61-4C65-9448-4FDEE9FB50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230" y="1865376"/>
            <a:ext cx="6096000" cy="2186798"/>
          </a:xfrm>
          <a:effectLst/>
        </p:spPr>
        <p:txBody>
          <a:bodyPr>
            <a:noAutofit/>
          </a:bodyPr>
          <a:lstStyle/>
          <a:p>
            <a:pPr algn="l" rtl="0"/>
            <a:r>
              <a:rPr lang="ru-RU" sz="4400" b="1" i="0" u="none" strike="noStrike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НОВЫЙ</a:t>
            </a:r>
            <a:br>
              <a:rPr lang="ru-RU" sz="4400" b="1" i="0" u="none" strike="noStrike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</a:br>
            <a:r>
              <a:rPr lang="ru-RU" sz="4400" b="1" i="0" u="none" strike="noStrike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КОРОНАВИРУС</a:t>
            </a:r>
            <a:br>
              <a:rPr lang="ru-RU" sz="4400" b="1" i="0" u="none" strike="noStrike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</a:br>
            <a:r>
              <a:rPr lang="ru-RU" sz="4400" b="1" i="0" u="none" strike="noStrike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(COVID-19)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CDBE3B2-F9E5-4D1D-88B4-8E95F442DF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0243" y="4581427"/>
            <a:ext cx="4306277" cy="1240267"/>
          </a:xfrm>
          <a:effectLst/>
        </p:spPr>
        <p:txBody>
          <a:bodyPr>
            <a:normAutofit fontScale="92500" lnSpcReduction="20000"/>
          </a:bodyPr>
          <a:lstStyle/>
          <a:p>
            <a:pPr rtl="0"/>
            <a:r>
              <a:rPr lang="ru-RU" sz="3600" b="1" i="0" u="none" strike="noStrike">
                <a:solidFill>
                  <a:srgbClr val="0092CB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НАЗВАНИЕ СТРАНЫ</a:t>
            </a:r>
          </a:p>
          <a:p>
            <a:pPr rtl="0"/>
            <a:r>
              <a:rPr lang="ru-RU" sz="2000" b="1" i="0" u="none" strike="noStrike">
                <a:solidFill>
                  <a:srgbClr val="0092CB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Дата и место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62DF02-DEA5-49F3-A3BE-DD71F23B12A7}"/>
              </a:ext>
            </a:extLst>
          </p:cNvPr>
          <p:cNvSpPr/>
          <p:nvPr/>
        </p:nvSpPr>
        <p:spPr>
          <a:xfrm>
            <a:off x="7945343" y="3428999"/>
            <a:ext cx="4072427" cy="286232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r" rtl="0"/>
            <a:br>
              <a:rPr lang="ru-RU" sz="2000" b="1" i="0" u="none" strike="noStrike">
                <a:solidFill>
                  <a:srgbClr val="D86422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</a:br>
            <a:r>
              <a:rPr lang="ru-RU" sz="2000" b="1" i="0" u="none" strike="noStrike">
                <a:solidFill>
                  <a:srgbClr val="D86422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ИМИТАЦИОННЫЕ УЧЕНИЯ</a:t>
            </a:r>
          </a:p>
          <a:p>
            <a:pPr algn="r" rtl="0"/>
            <a:r>
              <a:rPr lang="ru-RU" sz="2000" b="1" i="0" u="none" strike="noStrike">
                <a:solidFill>
                  <a:srgbClr val="D86422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ПО ОБЕСПЕЧЕНИЮ ГОТОВНОСТИ</a:t>
            </a:r>
          </a:p>
          <a:p>
            <a:pPr algn="r" rtl="0"/>
            <a:r>
              <a:rPr lang="ru-RU" sz="2000" b="1" i="0" u="none" strike="noStrike">
                <a:solidFill>
                  <a:srgbClr val="D86422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К ЧРЕЗВЫЧАЙНОЙ СИТУАЦИИ</a:t>
            </a:r>
            <a:br>
              <a:rPr lang="ru-RU" sz="2000" b="1" i="0" u="none" strike="noStrike">
                <a:solidFill>
                  <a:srgbClr val="D86422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</a:br>
            <a:r>
              <a:rPr lang="ru-RU" sz="2000" b="1" i="0" u="none" strike="noStrike">
                <a:solidFill>
                  <a:srgbClr val="D86422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В ОБЛАСТИ ОБЩЕСТВЕННОГО ЗДРАВООХРАНЕНИЯ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D47B402B-BD57-4472-BF3B-B56FBA6AF43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503" t="16901" r="10285" b="19115"/>
          <a:stretch>
            <a:fillRect/>
          </a:stretch>
        </p:blipFill>
        <p:spPr>
          <a:xfrm>
            <a:off x="133370" y="6317181"/>
            <a:ext cx="1290701" cy="411425"/>
          </a:xfrm>
          <a:prstGeom prst="rect">
            <a:avLst/>
          </a:prstGeom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A7E4D0-D402-4FA8-9F2E-21155B264F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9683" y="6329160"/>
            <a:ext cx="1266447" cy="387468"/>
          </a:xfrm>
          <a:prstGeom prst="rect">
            <a:avLst/>
          </a:prstGeom>
          <a:effectLst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6AF0388-E07F-4509-9418-2BF27CB8EE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7114" y="6099893"/>
            <a:ext cx="1606232" cy="69436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84333711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1B3E4-55BC-4487-BA50-EDC047F8FC18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 fontScale="90000"/>
          </a:bodyPr>
          <a:lstStyle/>
          <a:p>
            <a:pPr rtl="0"/>
            <a:r>
              <a:rPr lang="ru-RU" sz="40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Правила TTX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9AE2E3-D76D-47C7-9E7C-016353D762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pPr rtl="0"/>
            <a:r>
              <a:rPr lang="ru-RU" sz="12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20 февраля 2020 г.</a:t>
            </a:r>
          </a:p>
        </p:txBody>
      </p:sp>
      <p:pic>
        <p:nvPicPr>
          <p:cNvPr id="6" name="Picture 5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54A6B2BB-AA3F-40CC-BB2A-133D73DCC2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4960" y="573093"/>
            <a:ext cx="7697040" cy="6028423"/>
          </a:xfrm>
          <a:prstGeom prst="rect">
            <a:avLst/>
          </a:prstGeom>
          <a:effectLst/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ACAFB73-DFEB-4ED8-A5B3-D287B5B9E082}"/>
              </a:ext>
            </a:extLst>
          </p:cNvPr>
          <p:cNvSpPr/>
          <p:nvPr/>
        </p:nvSpPr>
        <p:spPr>
          <a:xfrm>
            <a:off x="0" y="649224"/>
            <a:ext cx="9171432" cy="5952292"/>
          </a:xfrm>
          <a:custGeom>
            <a:gdLst>
              <a:gd name="connsiteX0" fmla="*/ 0 w 9171432"/>
              <a:gd name="connsiteY0" fmla="*/ 1 h 6028424"/>
              <a:gd name="connsiteX1" fmla="*/ 2267712 w 9171432"/>
              <a:gd name="connsiteY1" fmla="*/ 1 h 6028424"/>
              <a:gd name="connsiteX2" fmla="*/ 2267712 w 9171432"/>
              <a:gd name="connsiteY2" fmla="*/ 6028424 h 6028424"/>
              <a:gd name="connsiteX3" fmla="*/ 0 w 9171432"/>
              <a:gd name="connsiteY3" fmla="*/ 6028424 h 6028424"/>
              <a:gd name="connsiteX4" fmla="*/ 2276856 w 9171432"/>
              <a:gd name="connsiteY4" fmla="*/ 0 h 6028424"/>
              <a:gd name="connsiteX5" fmla="*/ 9171432 w 9171432"/>
              <a:gd name="connsiteY5" fmla="*/ 6028424 h 6028424"/>
              <a:gd name="connsiteX6" fmla="*/ 2276856 w 9171432"/>
              <a:gd name="connsiteY6" fmla="*/ 6028424 h 602842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1432" h="6028424">
                <a:moveTo>
                  <a:pt x="0" y="1"/>
                </a:moveTo>
                <a:lnTo>
                  <a:pt x="2267712" y="1"/>
                </a:lnTo>
                <a:lnTo>
                  <a:pt x="2267712" y="6028424"/>
                </a:lnTo>
                <a:lnTo>
                  <a:pt x="0" y="6028424"/>
                </a:lnTo>
                <a:close/>
                <a:moveTo>
                  <a:pt x="2276856" y="0"/>
                </a:moveTo>
                <a:lnTo>
                  <a:pt x="9171432" y="6028424"/>
                </a:lnTo>
                <a:lnTo>
                  <a:pt x="2276856" y="60284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A50CE-7008-46AF-A176-1E71964D1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13" y="649224"/>
            <a:ext cx="4326334" cy="1206178"/>
          </a:xfrm>
          <a:effectLst/>
        </p:spPr>
        <p:txBody>
          <a:bodyPr>
            <a:noAutofit/>
          </a:bodyPr>
          <a:lstStyle/>
          <a:p>
            <a:pPr marL="447675" indent="-355600" rtl="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150000"/>
              <a:tabLst>
                <a:tab pos="447675"/>
              </a:tabLst>
            </a:pPr>
            <a:r>
              <a:rPr lang="ru-RU" sz="2800" b="0" i="0" u="none" strike="noStrike" err="1"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TTX — это не индивидуальный тест</a:t>
            </a:r>
          </a:p>
          <a:p>
            <a:pPr marL="447675" indent="-35560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150000"/>
              <a:tabLst>
                <a:tab pos="447675"/>
              </a:tabLst>
            </a:pPr>
            <a:endParaRPr lang="en-US" sz="1400">
              <a:effectLst/>
              <a:latin typeface="+mj-lt"/>
              <a:cs typeface="Calibri" panose="020f0502020204030204" pitchFamily="34" charset="0"/>
            </a:endParaRPr>
          </a:p>
          <a:p>
            <a:pPr marL="447675" indent="-355600" rtl="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150000"/>
              <a:tabLst>
                <a:tab pos="447675"/>
              </a:tabLst>
            </a:pPr>
            <a:r>
              <a:rPr lang="ru-RU" sz="28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Уважайте мнение окружающих</a:t>
            </a:r>
          </a:p>
          <a:p>
            <a:pPr marL="447675" lvl="0" indent="-355600">
              <a:lnSpc>
                <a:spcPct val="100000"/>
              </a:lnSpc>
              <a:spcBef>
                <a:spcPts val="700"/>
              </a:spcBef>
              <a:buClr>
                <a:schemeClr val="tx1"/>
              </a:buClr>
              <a:buSzTx/>
              <a:buNone/>
              <a:tabLst>
                <a:tab pos="447675"/>
              </a:tabLst>
            </a:pPr>
            <a:endParaRPr lang="en-US" sz="2600">
              <a:effectLst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7F064E8-C042-42BB-AF4E-6DF533F42EDF}"/>
              </a:ext>
            </a:extLst>
          </p:cNvPr>
          <p:cNvSpPr/>
          <p:nvPr/>
        </p:nvSpPr>
        <p:spPr>
          <a:xfrm>
            <a:off x="88771" y="2574306"/>
            <a:ext cx="5769417" cy="215187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549275" indent="-45720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150000"/>
              <a:buFont typeface="Arial" pitchFamily="34" charset="0"/>
              <a:buChar char="•"/>
              <a:tabLst>
                <a:tab pos="447675"/>
              </a:tabLst>
            </a:pPr>
            <a:endParaRPr lang="en-US" sz="1600">
              <a:effectLst/>
              <a:cs typeface="Calibri" panose="020f0502020204030204" pitchFamily="34" charset="0"/>
            </a:endParaRPr>
          </a:p>
          <a:p>
            <a:pPr marL="447675" indent="-355600" rtl="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150000"/>
              <a:buFont typeface="Arial" pitchFamily="34" charset="0"/>
              <a:buChar char="•"/>
              <a:tabLst>
                <a:tab pos="895350"/>
              </a:tabLst>
            </a:pPr>
            <a:r>
              <a:rPr lang="ru-RU" sz="28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Отвечайте так, как ответили бы в реальной жизни, и давайте возможность другим участникам поступать так же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9380E7-D614-49B3-BF88-86FB25F1FAB5}"/>
              </a:ext>
            </a:extLst>
          </p:cNvPr>
          <p:cNvSpPr/>
          <p:nvPr/>
        </p:nvSpPr>
        <p:spPr>
          <a:xfrm>
            <a:off x="0" y="4796370"/>
            <a:ext cx="6940755" cy="1764523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447675" indent="-355600" rtl="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150000"/>
              <a:buFont typeface="Arial" pitchFamily="34" charset="0"/>
              <a:buChar char="•"/>
              <a:tabLst>
                <a:tab pos="447675"/>
              </a:tabLst>
            </a:pPr>
            <a:r>
              <a:rPr lang="ru-RU" sz="28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Отвечайте с учетом существующих планов, рекомендаций и правил</a:t>
            </a:r>
          </a:p>
          <a:p>
            <a:pPr marL="92075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150000"/>
              <a:tabLst>
                <a:tab pos="447675"/>
              </a:tabLst>
            </a:pPr>
            <a:r>
              <a:rPr lang="en-US" sz="1400">
                <a:effectLst/>
                <a:cs typeface="Calibri" panose="020f0502020204030204" pitchFamily="34" charset="0"/>
              </a:rPr>
              <a:t> </a:t>
            </a:r>
          </a:p>
          <a:p>
            <a:pPr marL="447675" indent="-355600" rtl="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150000"/>
              <a:buFont typeface="Arial" pitchFamily="34" charset="0"/>
              <a:buChar char="•"/>
              <a:tabLst>
                <a:tab pos="447675"/>
              </a:tabLst>
            </a:pPr>
            <a:r>
              <a:rPr lang="ru-RU" sz="28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Сосредоточьтесь на решениях</a:t>
            </a:r>
          </a:p>
        </p:txBody>
      </p:sp>
    </p:spTree>
    <p:extLst>
      <p:ext uri="{BB962C8B-B14F-4D97-AF65-F5344CB8AC3E}">
        <p14:creationId xmlns:p14="http://schemas.microsoft.com/office/powerpoint/2010/main" val="4011791954"/>
      </p:ext>
    </p:extLst>
  </p:cSld>
  <p:clrMapOvr>
    <a:masterClrMapping/>
  </p:clrMapOvr>
  <p:transition spd="slow">
    <p:fade/>
  </p:transition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B04F7-B0B1-4F91-B549-742A708937C4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 fontScale="90000"/>
          </a:bodyPr>
          <a:lstStyle/>
          <a:p>
            <a:pPr rtl="0"/>
            <a:r>
              <a:rPr lang="ru-RU" sz="40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Кабинетные учения: правила игры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D21762-1AC0-47DD-BF09-9B5B4DE1A8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pPr rtl="0"/>
            <a:r>
              <a:rPr lang="ru-RU" sz="12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20 февраля 2020 г.</a:t>
            </a: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67744F97-E788-4F04-8EA4-6A6ED13C2739}"/>
              </a:ext>
            </a:extLst>
          </p:cNvPr>
          <p:cNvSpPr/>
          <p:nvPr/>
        </p:nvSpPr>
        <p:spPr>
          <a:xfrm>
            <a:off x="8480494" y="591381"/>
            <a:ext cx="3728243" cy="6049957"/>
          </a:xfrm>
          <a:prstGeom prst="rect">
            <a:avLst/>
          </a:prstGeom>
          <a:solidFill>
            <a:schemeClr val="tx2"/>
          </a:solidFill>
          <a:effectLst/>
        </p:spPr>
        <p:txBody>
          <a:bodyPr wrap="square">
            <a:noAutofit/>
          </a:bodyPr>
          <a:lstStyle/>
          <a:p>
            <a:pPr algn="ctr"/>
            <a:endParaRPr lang="en-US">
              <a:solidFill>
                <a:schemeClr val="bg1"/>
              </a:solidFill>
              <a:effectLst/>
            </a:endParaRPr>
          </a:p>
          <a:p>
            <a:pPr algn="ctr"/>
            <a:endParaRPr lang="en-US" sz="2400">
              <a:solidFill>
                <a:schemeClr val="bg1"/>
              </a:solidFill>
              <a:effectLst/>
            </a:endParaRPr>
          </a:p>
          <a:p>
            <a:pPr algn="ctr" rtl="0"/>
            <a:r>
              <a:rPr lang="ru-RU" sz="2400" b="0" i="0" u="none" strike="noStrike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Это закрытые учения, разработанные специально для вас</a:t>
            </a:r>
          </a:p>
          <a:p>
            <a:pPr algn="ctr"/>
            <a:endParaRPr lang="en-US" sz="2400">
              <a:solidFill>
                <a:schemeClr val="bg1"/>
              </a:solidFill>
              <a:effectLst/>
            </a:endParaRPr>
          </a:p>
          <a:p>
            <a:pPr algn="ctr" rtl="0"/>
            <a:r>
              <a:rPr lang="ru-RU" sz="2400" b="0" i="0" u="none" strike="noStrike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Ведущие будут руководить обсуждением завозного случая </a:t>
            </a:r>
          </a:p>
          <a:p>
            <a:pPr algn="ctr" rtl="0"/>
            <a:r>
              <a:rPr lang="ru-RU" sz="2400" b="0" i="0" u="none" strike="noStrike" err="1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COVID-19</a:t>
            </a:r>
          </a:p>
          <a:p>
            <a:pPr algn="ctr"/>
            <a:endParaRPr lang="en-US" sz="2400">
              <a:solidFill>
                <a:schemeClr val="bg1"/>
              </a:solidFill>
              <a:effectLst/>
            </a:endParaRPr>
          </a:p>
          <a:p>
            <a:pPr algn="ctr" rtl="0"/>
            <a:r>
              <a:rPr lang="ru-RU" sz="3600" b="1" i="0" u="none" strike="noStrike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Наша общая цель —</a:t>
            </a:r>
          </a:p>
          <a:p>
            <a:pPr algn="ctr" rtl="0"/>
            <a:r>
              <a:rPr lang="ru-RU" sz="3600" b="1" i="0" u="none" strike="noStrike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обучение</a:t>
            </a: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0643F411-9354-42D4-9C8D-FF309A8A038F}"/>
              </a:ext>
            </a:extLst>
          </p:cNvPr>
          <p:cNvSpPr/>
          <p:nvPr/>
        </p:nvSpPr>
        <p:spPr>
          <a:xfrm>
            <a:off x="477396" y="4621698"/>
            <a:ext cx="2491577" cy="1112814"/>
          </a:xfrm>
          <a:custGeom>
            <a:gdLst>
              <a:gd name="connsiteX0" fmla="*/ 0 w 2747451"/>
              <a:gd name="connsiteY0" fmla="*/ 0 h 1098980"/>
              <a:gd name="connsiteX1" fmla="*/ 2197961 w 2747451"/>
              <a:gd name="connsiteY1" fmla="*/ 0 h 1098980"/>
              <a:gd name="connsiteX2" fmla="*/ 2747451 w 2747451"/>
              <a:gd name="connsiteY2" fmla="*/ 549490 h 1098980"/>
              <a:gd name="connsiteX3" fmla="*/ 2197961 w 2747451"/>
              <a:gd name="connsiteY3" fmla="*/ 1098980 h 1098980"/>
              <a:gd name="connsiteX4" fmla="*/ 0 w 2747451"/>
              <a:gd name="connsiteY4" fmla="*/ 1098980 h 1098980"/>
              <a:gd name="connsiteX5" fmla="*/ 0 w 2747451"/>
              <a:gd name="connsiteY5" fmla="*/ 0 h 109898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47451" h="1098980">
                <a:moveTo>
                  <a:pt x="0" y="0"/>
                </a:moveTo>
                <a:lnTo>
                  <a:pt x="2197961" y="0"/>
                </a:lnTo>
                <a:lnTo>
                  <a:pt x="2747451" y="549490"/>
                </a:lnTo>
                <a:lnTo>
                  <a:pt x="2197961" y="1098980"/>
                </a:lnTo>
                <a:lnTo>
                  <a:pt x="0" y="1098980"/>
                </a:lnTo>
                <a:lnTo>
                  <a:pt x="0" y="0"/>
                </a:lnTo>
                <a:close/>
              </a:path>
            </a:pathLst>
          </a:custGeom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8016" tIns="64008" rIns="306749" bIns="64008" anchor="ctr" anchorCtr="0">
            <a:noAutofit/>
          </a:bodyPr>
          <a:lstStyle/>
          <a:p>
            <a:pPr marL="0" lvl="0" indent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000" b="1" i="0" u="none" strike="noStrike" kern="120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Обсуждение</a:t>
            </a:r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6F6CF754-9C2F-4DDB-863E-42EA03BD8012}"/>
              </a:ext>
            </a:extLst>
          </p:cNvPr>
          <p:cNvSpPr/>
          <p:nvPr/>
        </p:nvSpPr>
        <p:spPr>
          <a:xfrm>
            <a:off x="2675358" y="4621698"/>
            <a:ext cx="2491577" cy="1112814"/>
          </a:xfrm>
          <a:custGeom>
            <a:gdLst>
              <a:gd name="connsiteX0" fmla="*/ 0 w 2747451"/>
              <a:gd name="connsiteY0" fmla="*/ 0 h 1098980"/>
              <a:gd name="connsiteX1" fmla="*/ 2197961 w 2747451"/>
              <a:gd name="connsiteY1" fmla="*/ 0 h 1098980"/>
              <a:gd name="connsiteX2" fmla="*/ 2747451 w 2747451"/>
              <a:gd name="connsiteY2" fmla="*/ 549490 h 1098980"/>
              <a:gd name="connsiteX3" fmla="*/ 2197961 w 2747451"/>
              <a:gd name="connsiteY3" fmla="*/ 1098980 h 1098980"/>
              <a:gd name="connsiteX4" fmla="*/ 0 w 2747451"/>
              <a:gd name="connsiteY4" fmla="*/ 1098980 h 1098980"/>
              <a:gd name="connsiteX5" fmla="*/ 549490 w 2747451"/>
              <a:gd name="connsiteY5" fmla="*/ 549490 h 1098980"/>
              <a:gd name="connsiteX6" fmla="*/ 0 w 2747451"/>
              <a:gd name="connsiteY6" fmla="*/ 0 h 109898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7451" h="1098980">
                <a:moveTo>
                  <a:pt x="0" y="0"/>
                </a:moveTo>
                <a:lnTo>
                  <a:pt x="2197961" y="0"/>
                </a:lnTo>
                <a:lnTo>
                  <a:pt x="2747451" y="549490"/>
                </a:lnTo>
                <a:lnTo>
                  <a:pt x="2197961" y="1098980"/>
                </a:lnTo>
                <a:lnTo>
                  <a:pt x="0" y="1098980"/>
                </a:lnTo>
                <a:lnTo>
                  <a:pt x="549490" y="549490"/>
                </a:lnTo>
                <a:lnTo>
                  <a:pt x="0" y="0"/>
                </a:lnTo>
                <a:close/>
              </a:path>
            </a:pathLst>
          </a:custGeom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5502" tIns="64008" rIns="581494" bIns="64008" anchor="ctr" anchorCtr="0">
            <a:noAutofit/>
          </a:bodyPr>
          <a:lstStyle/>
          <a:p>
            <a:pPr marL="0" lvl="0" indent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000" b="1" i="0" u="none" strike="noStrike" kern="120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Организованный разбор задания</a:t>
            </a:r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7E665A72-E742-4104-801A-6D2B417DBC36}"/>
              </a:ext>
            </a:extLst>
          </p:cNvPr>
          <p:cNvSpPr/>
          <p:nvPr/>
        </p:nvSpPr>
        <p:spPr>
          <a:xfrm>
            <a:off x="4873319" y="4621698"/>
            <a:ext cx="2491577" cy="1112814"/>
          </a:xfrm>
          <a:custGeom>
            <a:gdLst>
              <a:gd name="connsiteX0" fmla="*/ 0 w 2747451"/>
              <a:gd name="connsiteY0" fmla="*/ 0 h 1098980"/>
              <a:gd name="connsiteX1" fmla="*/ 2197961 w 2747451"/>
              <a:gd name="connsiteY1" fmla="*/ 0 h 1098980"/>
              <a:gd name="connsiteX2" fmla="*/ 2747451 w 2747451"/>
              <a:gd name="connsiteY2" fmla="*/ 549490 h 1098980"/>
              <a:gd name="connsiteX3" fmla="*/ 2197961 w 2747451"/>
              <a:gd name="connsiteY3" fmla="*/ 1098980 h 1098980"/>
              <a:gd name="connsiteX4" fmla="*/ 0 w 2747451"/>
              <a:gd name="connsiteY4" fmla="*/ 1098980 h 1098980"/>
              <a:gd name="connsiteX5" fmla="*/ 549490 w 2747451"/>
              <a:gd name="connsiteY5" fmla="*/ 549490 h 1098980"/>
              <a:gd name="connsiteX6" fmla="*/ 0 w 2747451"/>
              <a:gd name="connsiteY6" fmla="*/ 0 h 109898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7451" h="1098980">
                <a:moveTo>
                  <a:pt x="0" y="0"/>
                </a:moveTo>
                <a:lnTo>
                  <a:pt x="2197961" y="0"/>
                </a:lnTo>
                <a:lnTo>
                  <a:pt x="2747451" y="549490"/>
                </a:lnTo>
                <a:lnTo>
                  <a:pt x="2197961" y="1098980"/>
                </a:lnTo>
                <a:lnTo>
                  <a:pt x="0" y="1098980"/>
                </a:lnTo>
                <a:lnTo>
                  <a:pt x="549490" y="549490"/>
                </a:lnTo>
                <a:lnTo>
                  <a:pt x="0" y="0"/>
                </a:lnTo>
                <a:close/>
              </a:path>
            </a:pathLst>
          </a:custGeom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5502" tIns="64008" rIns="581494" bIns="64008" anchor="ctr" anchorCtr="0">
            <a:noAutofit/>
          </a:bodyPr>
          <a:lstStyle/>
          <a:p>
            <a:pPr marL="0" lvl="0" indent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000" b="1" i="0" u="none" strike="noStrike" kern="120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Составление планов действий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5D5F51E-A7D0-402E-9FAA-1C8F36F0E831}"/>
              </a:ext>
            </a:extLst>
          </p:cNvPr>
          <p:cNvGrpSpPr/>
          <p:nvPr/>
        </p:nvGrpSpPr>
        <p:grpSpPr>
          <a:xfrm>
            <a:off x="408547" y="2809085"/>
            <a:ext cx="1644635" cy="1644635"/>
            <a:chOff x="244141" y="2669930"/>
            <a:chExt cx="1644635" cy="1644635"/>
          </a:xfrm>
          <a:effectLst/>
        </p:grpSpPr>
        <p:sp>
          <p:nvSpPr>
            <p:cNvPr id="13" name="Teardrop 12">
              <a:extLst>
                <a:ext uri="{FF2B5EF4-FFF2-40B4-BE49-F238E27FC236}">
                  <a16:creationId xmlns:a16="http://schemas.microsoft.com/office/drawing/2014/main" id="{101CDCCF-5116-4E6F-95DD-2418243E0017}"/>
                </a:ext>
              </a:extLst>
            </p:cNvPr>
            <p:cNvSpPr/>
            <p:nvPr/>
          </p:nvSpPr>
          <p:spPr>
            <a:xfrm rot="8317880">
              <a:off x="244141" y="2669930"/>
              <a:ext cx="1644635" cy="1644635"/>
            </a:xfrm>
            <a:prstGeom prst="teardrop">
              <a:avLst>
                <a:gd name="adj" fmla="val 100000"/>
              </a:avLst>
            </a:prstGeom>
            <a:solidFill>
              <a:schemeClr val="tx2">
                <a:lumMod val="40000"/>
                <a:lumOff val="60000"/>
              </a:schemeClr>
            </a:solidFill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A9E292F-4C7B-49DC-95CD-AC95A9BABAC8}"/>
                </a:ext>
              </a:extLst>
            </p:cNvPr>
            <p:cNvSpPr/>
            <p:nvPr/>
          </p:nvSpPr>
          <p:spPr>
            <a:xfrm>
              <a:off x="299112" y="2730618"/>
              <a:ext cx="1534696" cy="1534898"/>
            </a:xfrm>
            <a:custGeom>
              <a:gdLst>
                <a:gd name="connsiteX0" fmla="*/ 0 w 645166"/>
                <a:gd name="connsiteY0" fmla="*/ 322626 h 645251"/>
                <a:gd name="connsiteX1" fmla="*/ 322583 w 645166"/>
                <a:gd name="connsiteY1" fmla="*/ 0 h 645251"/>
                <a:gd name="connsiteX2" fmla="*/ 645166 w 645166"/>
                <a:gd name="connsiteY2" fmla="*/ 322626 h 645251"/>
                <a:gd name="connsiteX3" fmla="*/ 322583 w 645166"/>
                <a:gd name="connsiteY3" fmla="*/ 645252 h 645251"/>
                <a:gd name="connsiteX4" fmla="*/ 0 w 645166"/>
                <a:gd name="connsiteY4" fmla="*/ 322626 h 64525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5166" h="645251">
                  <a:moveTo>
                    <a:pt x="0" y="322626"/>
                  </a:moveTo>
                  <a:cubicBezTo>
                    <a:pt x="0" y="144445"/>
                    <a:pt x="144425" y="0"/>
                    <a:pt x="322583" y="0"/>
                  </a:cubicBezTo>
                  <a:cubicBezTo>
                    <a:pt x="500741" y="0"/>
                    <a:pt x="645166" y="144445"/>
                    <a:pt x="645166" y="322626"/>
                  </a:cubicBezTo>
                  <a:cubicBezTo>
                    <a:pt x="645166" y="500807"/>
                    <a:pt x="500741" y="645252"/>
                    <a:pt x="322583" y="645252"/>
                  </a:cubicBezTo>
                  <a:cubicBezTo>
                    <a:pt x="144425" y="645252"/>
                    <a:pt x="0" y="500807"/>
                    <a:pt x="0" y="322626"/>
                  </a:cubicBezTo>
                  <a:close/>
                </a:path>
              </a:pathLst>
            </a:custGeom>
            <a:ln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284" tIns="101086" rIns="100488" bIns="101086" anchor="ctr" anchorCtr="0">
              <a:noAutofit/>
            </a:bodyPr>
            <a:lstStyle/>
            <a:p>
              <a:pPr marL="0" lvl="0" indent="0" algn="ctr" defTabSz="311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b="0" i="0" u="none" strike="noStrike" kern="1200">
                  <a:effectLst/>
                  <a:highlight>
                    <a:srgbClr val="000000">
                      <a:alpha val="0"/>
                    </a:srgbClr>
                  </a:highlight>
                  <a:latin typeface="Arial"/>
                </a:rPr>
                <a:t>Вопросы и обсуждение (4)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C1B6D6E-C401-4C53-86C8-BE8D959D430E}"/>
              </a:ext>
            </a:extLst>
          </p:cNvPr>
          <p:cNvGrpSpPr/>
          <p:nvPr/>
        </p:nvGrpSpPr>
        <p:grpSpPr>
          <a:xfrm>
            <a:off x="2223328" y="2809085"/>
            <a:ext cx="1644635" cy="1644635"/>
            <a:chOff x="1943675" y="2669930"/>
            <a:chExt cx="1644635" cy="1644635"/>
          </a:xfrm>
          <a:effectLst/>
        </p:grpSpPr>
        <p:sp>
          <p:nvSpPr>
            <p:cNvPr id="11" name="Teardrop 10">
              <a:extLst>
                <a:ext uri="{FF2B5EF4-FFF2-40B4-BE49-F238E27FC236}">
                  <a16:creationId xmlns:a16="http://schemas.microsoft.com/office/drawing/2014/main" id="{03486F3B-1A22-4233-9748-D6100DF91936}"/>
                </a:ext>
              </a:extLst>
            </p:cNvPr>
            <p:cNvSpPr/>
            <p:nvPr/>
          </p:nvSpPr>
          <p:spPr>
            <a:xfrm rot="13597622">
              <a:off x="1943675" y="2669930"/>
              <a:ext cx="1644635" cy="1644635"/>
            </a:xfrm>
            <a:prstGeom prst="teardrop">
              <a:avLst>
                <a:gd name="adj" fmla="val 100000"/>
              </a:avLst>
            </a:prstGeom>
            <a:solidFill>
              <a:schemeClr val="tx2">
                <a:lumMod val="40000"/>
                <a:lumOff val="60000"/>
              </a:schemeClr>
            </a:solidFill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20E0657-72F8-414E-9CC4-417BD5351510}"/>
                </a:ext>
              </a:extLst>
            </p:cNvPr>
            <p:cNvSpPr/>
            <p:nvPr/>
          </p:nvSpPr>
          <p:spPr>
            <a:xfrm>
              <a:off x="1989106" y="2716970"/>
              <a:ext cx="1534696" cy="1534898"/>
            </a:xfrm>
            <a:custGeom>
              <a:gdLst>
                <a:gd name="connsiteX0" fmla="*/ 0 w 645166"/>
                <a:gd name="connsiteY0" fmla="*/ 322626 h 645251"/>
                <a:gd name="connsiteX1" fmla="*/ 322583 w 645166"/>
                <a:gd name="connsiteY1" fmla="*/ 0 h 645251"/>
                <a:gd name="connsiteX2" fmla="*/ 645166 w 645166"/>
                <a:gd name="connsiteY2" fmla="*/ 322626 h 645251"/>
                <a:gd name="connsiteX3" fmla="*/ 322583 w 645166"/>
                <a:gd name="connsiteY3" fmla="*/ 645252 h 645251"/>
                <a:gd name="connsiteX4" fmla="*/ 0 w 645166"/>
                <a:gd name="connsiteY4" fmla="*/ 322626 h 64525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5166" h="645251">
                  <a:moveTo>
                    <a:pt x="0" y="322626"/>
                  </a:moveTo>
                  <a:cubicBezTo>
                    <a:pt x="0" y="144445"/>
                    <a:pt x="144425" y="0"/>
                    <a:pt x="322583" y="0"/>
                  </a:cubicBezTo>
                  <a:cubicBezTo>
                    <a:pt x="500741" y="0"/>
                    <a:pt x="645166" y="144445"/>
                    <a:pt x="645166" y="322626"/>
                  </a:cubicBezTo>
                  <a:cubicBezTo>
                    <a:pt x="645166" y="500807"/>
                    <a:pt x="500741" y="645252"/>
                    <a:pt x="322583" y="645252"/>
                  </a:cubicBezTo>
                  <a:cubicBezTo>
                    <a:pt x="144425" y="645252"/>
                    <a:pt x="0" y="500807"/>
                    <a:pt x="0" y="322626"/>
                  </a:cubicBezTo>
                  <a:close/>
                </a:path>
              </a:pathLst>
            </a:custGeom>
            <a:ln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284" tIns="101086" rIns="100488" bIns="101086" anchor="ctr" anchorCtr="0">
              <a:noAutofit/>
            </a:bodyPr>
            <a:lstStyle/>
            <a:p>
              <a:pPr marL="0" lvl="0" indent="0" algn="ctr" defTabSz="311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b="0" i="0" u="none" strike="noStrike" kern="1200">
                  <a:effectLst/>
                  <a:highlight>
                    <a:srgbClr val="000000">
                      <a:alpha val="0"/>
                    </a:srgbClr>
                  </a:highlight>
                  <a:latin typeface="Arial"/>
                </a:rPr>
                <a:t>Вопросы и обсуждение (5)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9CB93EB-8723-4B79-B8F7-ACC5EFC463F6}"/>
              </a:ext>
            </a:extLst>
          </p:cNvPr>
          <p:cNvGrpSpPr/>
          <p:nvPr/>
        </p:nvGrpSpPr>
        <p:grpSpPr>
          <a:xfrm>
            <a:off x="4025263" y="2820355"/>
            <a:ext cx="1644635" cy="1644635"/>
            <a:chOff x="3629642" y="2681200"/>
            <a:chExt cx="1644635" cy="1644635"/>
          </a:xfrm>
          <a:effectLst/>
        </p:grpSpPr>
        <p:sp>
          <p:nvSpPr>
            <p:cNvPr id="15" name="Teardrop 14">
              <a:extLst>
                <a:ext uri="{FF2B5EF4-FFF2-40B4-BE49-F238E27FC236}">
                  <a16:creationId xmlns:a16="http://schemas.microsoft.com/office/drawing/2014/main" id="{F9E9B369-377F-4C08-AC21-907816BF0C84}"/>
                </a:ext>
              </a:extLst>
            </p:cNvPr>
            <p:cNvSpPr/>
            <p:nvPr/>
          </p:nvSpPr>
          <p:spPr>
            <a:xfrm rot="13405948">
              <a:off x="3629642" y="2681200"/>
              <a:ext cx="1644635" cy="1644635"/>
            </a:xfrm>
            <a:prstGeom prst="teardrop">
              <a:avLst>
                <a:gd name="adj" fmla="val 100000"/>
              </a:avLst>
            </a:prstGeom>
            <a:solidFill>
              <a:schemeClr val="accent3"/>
            </a:solidFill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9F57A01-8584-4F50-9F80-0B8E3E1C08EF}"/>
                </a:ext>
              </a:extLst>
            </p:cNvPr>
            <p:cNvSpPr/>
            <p:nvPr/>
          </p:nvSpPr>
          <p:spPr>
            <a:xfrm>
              <a:off x="3679100" y="2730618"/>
              <a:ext cx="1534696" cy="1534898"/>
            </a:xfrm>
            <a:custGeom>
              <a:gdLst>
                <a:gd name="connsiteX0" fmla="*/ 0 w 645166"/>
                <a:gd name="connsiteY0" fmla="*/ 322626 h 645251"/>
                <a:gd name="connsiteX1" fmla="*/ 322583 w 645166"/>
                <a:gd name="connsiteY1" fmla="*/ 0 h 645251"/>
                <a:gd name="connsiteX2" fmla="*/ 645166 w 645166"/>
                <a:gd name="connsiteY2" fmla="*/ 322626 h 645251"/>
                <a:gd name="connsiteX3" fmla="*/ 322583 w 645166"/>
                <a:gd name="connsiteY3" fmla="*/ 645252 h 645251"/>
                <a:gd name="connsiteX4" fmla="*/ 0 w 645166"/>
                <a:gd name="connsiteY4" fmla="*/ 322626 h 64525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5166" h="645251">
                  <a:moveTo>
                    <a:pt x="0" y="322626"/>
                  </a:moveTo>
                  <a:cubicBezTo>
                    <a:pt x="0" y="144445"/>
                    <a:pt x="144425" y="0"/>
                    <a:pt x="322583" y="0"/>
                  </a:cubicBezTo>
                  <a:cubicBezTo>
                    <a:pt x="500741" y="0"/>
                    <a:pt x="645166" y="144445"/>
                    <a:pt x="645166" y="322626"/>
                  </a:cubicBezTo>
                  <a:cubicBezTo>
                    <a:pt x="645166" y="500807"/>
                    <a:pt x="500741" y="645252"/>
                    <a:pt x="322583" y="645252"/>
                  </a:cubicBezTo>
                  <a:cubicBezTo>
                    <a:pt x="144425" y="645252"/>
                    <a:pt x="0" y="500807"/>
                    <a:pt x="0" y="322626"/>
                  </a:cubicBezTo>
                  <a:close/>
                </a:path>
              </a:pathLst>
            </a:cu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0487" tIns="101086" rIns="101285" bIns="101086" anchor="ctr" anchorCtr="0">
              <a:noAutofit/>
            </a:bodyPr>
            <a:lstStyle/>
            <a:p>
              <a:pPr marL="0" lvl="0" indent="0" algn="ctr" defTabSz="311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b="1" i="0" u="none" strike="noStrike" kern="1200">
                  <a:effectLst/>
                  <a:highlight>
                    <a:srgbClr val="000000">
                      <a:alpha val="0"/>
                    </a:srgbClr>
                  </a:highlight>
                  <a:latin typeface="Arial"/>
                </a:rPr>
                <a:t>Уточнение сценария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8F0EAE8-5908-42F3-8B9B-A5F7E1BCC822}"/>
              </a:ext>
            </a:extLst>
          </p:cNvPr>
          <p:cNvGrpSpPr/>
          <p:nvPr/>
        </p:nvGrpSpPr>
        <p:grpSpPr>
          <a:xfrm>
            <a:off x="5819630" y="2820434"/>
            <a:ext cx="1644635" cy="1644635"/>
            <a:chOff x="5191292" y="2681279"/>
            <a:chExt cx="1644635" cy="1644635"/>
          </a:xfrm>
          <a:effectLst/>
        </p:grpSpPr>
        <p:sp>
          <p:nvSpPr>
            <p:cNvPr id="29" name="Teardrop 28">
              <a:extLst>
                <a:ext uri="{FF2B5EF4-FFF2-40B4-BE49-F238E27FC236}">
                  <a16:creationId xmlns:a16="http://schemas.microsoft.com/office/drawing/2014/main" id="{C4A84362-E961-4DF7-B683-E279362436FA}"/>
                </a:ext>
              </a:extLst>
            </p:cNvPr>
            <p:cNvSpPr/>
            <p:nvPr/>
          </p:nvSpPr>
          <p:spPr>
            <a:xfrm rot="13592100">
              <a:off x="5191292" y="2681279"/>
              <a:ext cx="1644635" cy="1644635"/>
            </a:xfrm>
            <a:prstGeom prst="teardrop">
              <a:avLst>
                <a:gd name="adj" fmla="val 100000"/>
              </a:avLst>
            </a:prstGeom>
            <a:solidFill>
              <a:schemeClr val="tx2">
                <a:lumMod val="40000"/>
                <a:lumOff val="60000"/>
              </a:schemeClr>
            </a:solidFill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09E8E62-C187-414D-963A-97C19A56DB3B}"/>
                </a:ext>
              </a:extLst>
            </p:cNvPr>
            <p:cNvSpPr/>
            <p:nvPr/>
          </p:nvSpPr>
          <p:spPr>
            <a:xfrm>
              <a:off x="5246263" y="2730618"/>
              <a:ext cx="1534696" cy="1534898"/>
            </a:xfrm>
            <a:custGeom>
              <a:gdLst>
                <a:gd name="connsiteX0" fmla="*/ 0 w 645166"/>
                <a:gd name="connsiteY0" fmla="*/ 322626 h 645251"/>
                <a:gd name="connsiteX1" fmla="*/ 322583 w 645166"/>
                <a:gd name="connsiteY1" fmla="*/ 0 h 645251"/>
                <a:gd name="connsiteX2" fmla="*/ 645166 w 645166"/>
                <a:gd name="connsiteY2" fmla="*/ 322626 h 645251"/>
                <a:gd name="connsiteX3" fmla="*/ 322583 w 645166"/>
                <a:gd name="connsiteY3" fmla="*/ 645252 h 645251"/>
                <a:gd name="connsiteX4" fmla="*/ 0 w 645166"/>
                <a:gd name="connsiteY4" fmla="*/ 322626 h 64525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5166" h="645251">
                  <a:moveTo>
                    <a:pt x="0" y="322626"/>
                  </a:moveTo>
                  <a:cubicBezTo>
                    <a:pt x="0" y="144445"/>
                    <a:pt x="144425" y="0"/>
                    <a:pt x="322583" y="0"/>
                  </a:cubicBezTo>
                  <a:cubicBezTo>
                    <a:pt x="500741" y="0"/>
                    <a:pt x="645166" y="144445"/>
                    <a:pt x="645166" y="322626"/>
                  </a:cubicBezTo>
                  <a:cubicBezTo>
                    <a:pt x="645166" y="500807"/>
                    <a:pt x="500741" y="645252"/>
                    <a:pt x="322583" y="645252"/>
                  </a:cubicBezTo>
                  <a:cubicBezTo>
                    <a:pt x="144425" y="645252"/>
                    <a:pt x="0" y="500807"/>
                    <a:pt x="0" y="322626"/>
                  </a:cubicBezTo>
                  <a:close/>
                </a:path>
              </a:pathLst>
            </a:custGeom>
            <a:ln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0488" tIns="101086" rIns="101284" bIns="101086" anchor="ctr" anchorCtr="0">
              <a:noAutofit/>
            </a:bodyPr>
            <a:lstStyle/>
            <a:p>
              <a:pPr marL="0" lvl="0" indent="0" algn="ctr" defTabSz="311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b="0" i="0" u="none" strike="noStrike" kern="1200">
                  <a:effectLst/>
                  <a:highlight>
                    <a:srgbClr val="000000">
                      <a:alpha val="0"/>
                    </a:srgbClr>
                  </a:highlight>
                  <a:latin typeface="Arial"/>
                </a:rPr>
                <a:t>Вопросы и обсуждение (3)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C18AF09-D764-4484-A0FB-2EDC11745EF4}"/>
              </a:ext>
            </a:extLst>
          </p:cNvPr>
          <p:cNvGrpSpPr/>
          <p:nvPr/>
        </p:nvGrpSpPr>
        <p:grpSpPr>
          <a:xfrm>
            <a:off x="5819630" y="926360"/>
            <a:ext cx="1644635" cy="1644635"/>
            <a:chOff x="5248729" y="787205"/>
            <a:chExt cx="1644635" cy="1644635"/>
          </a:xfrm>
          <a:effectLst/>
        </p:grpSpPr>
        <p:sp>
          <p:nvSpPr>
            <p:cNvPr id="31" name="Teardrop 30">
              <a:extLst>
                <a:ext uri="{FF2B5EF4-FFF2-40B4-BE49-F238E27FC236}">
                  <a16:creationId xmlns:a16="http://schemas.microsoft.com/office/drawing/2014/main" id="{45AAFB87-6D6A-4F12-9F79-6C1271FF2795}"/>
                </a:ext>
              </a:extLst>
            </p:cNvPr>
            <p:cNvSpPr/>
            <p:nvPr/>
          </p:nvSpPr>
          <p:spPr>
            <a:xfrm rot="8156362">
              <a:off x="5248729" y="787205"/>
              <a:ext cx="1644635" cy="1644635"/>
            </a:xfrm>
            <a:prstGeom prst="teardrop">
              <a:avLst>
                <a:gd name="adj" fmla="val 100000"/>
              </a:avLst>
            </a:prstGeom>
            <a:solidFill>
              <a:schemeClr val="tx2">
                <a:lumMod val="40000"/>
                <a:lumOff val="60000"/>
              </a:schemeClr>
            </a:solidFill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BE2D36A-AC85-4DCD-BE83-40DB27AB963A}"/>
                </a:ext>
              </a:extLst>
            </p:cNvPr>
            <p:cNvSpPr/>
            <p:nvPr/>
          </p:nvSpPr>
          <p:spPr>
            <a:xfrm>
              <a:off x="5303700" y="842219"/>
              <a:ext cx="1534696" cy="1534898"/>
            </a:xfrm>
            <a:custGeom>
              <a:gdLst>
                <a:gd name="connsiteX0" fmla="*/ 0 w 645166"/>
                <a:gd name="connsiteY0" fmla="*/ 322626 h 645251"/>
                <a:gd name="connsiteX1" fmla="*/ 322583 w 645166"/>
                <a:gd name="connsiteY1" fmla="*/ 0 h 645251"/>
                <a:gd name="connsiteX2" fmla="*/ 645166 w 645166"/>
                <a:gd name="connsiteY2" fmla="*/ 322626 h 645251"/>
                <a:gd name="connsiteX3" fmla="*/ 322583 w 645166"/>
                <a:gd name="connsiteY3" fmla="*/ 645252 h 645251"/>
                <a:gd name="connsiteX4" fmla="*/ 0 w 645166"/>
                <a:gd name="connsiteY4" fmla="*/ 322626 h 64525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5166" h="645251">
                  <a:moveTo>
                    <a:pt x="0" y="322626"/>
                  </a:moveTo>
                  <a:cubicBezTo>
                    <a:pt x="0" y="144445"/>
                    <a:pt x="144425" y="0"/>
                    <a:pt x="322583" y="0"/>
                  </a:cubicBezTo>
                  <a:cubicBezTo>
                    <a:pt x="500741" y="0"/>
                    <a:pt x="645166" y="144445"/>
                    <a:pt x="645166" y="322626"/>
                  </a:cubicBezTo>
                  <a:cubicBezTo>
                    <a:pt x="645166" y="500807"/>
                    <a:pt x="500741" y="645252"/>
                    <a:pt x="322583" y="645252"/>
                  </a:cubicBezTo>
                  <a:cubicBezTo>
                    <a:pt x="144425" y="645252"/>
                    <a:pt x="0" y="500807"/>
                    <a:pt x="0" y="322626"/>
                  </a:cubicBezTo>
                  <a:close/>
                </a:path>
              </a:pathLst>
            </a:custGeom>
            <a:ln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284" tIns="101086" rIns="100488" bIns="101086" anchor="ctr" anchorCtr="0">
              <a:noAutofit/>
            </a:bodyPr>
            <a:lstStyle/>
            <a:p>
              <a:pPr marL="0" lvl="0" indent="0" algn="ctr" defTabSz="311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b="0" i="0" u="none" strike="noStrike" kern="1200">
                  <a:effectLst/>
                  <a:highlight>
                    <a:srgbClr val="000000">
                      <a:alpha val="0"/>
                    </a:srgbClr>
                  </a:highlight>
                  <a:latin typeface="Arial"/>
                </a:rPr>
                <a:t>Вопросы и обсуждение (2)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C096AE6C-DD09-4B55-A977-8700A309FE90}"/>
              </a:ext>
            </a:extLst>
          </p:cNvPr>
          <p:cNvGrpSpPr/>
          <p:nvPr/>
        </p:nvGrpSpPr>
        <p:grpSpPr>
          <a:xfrm>
            <a:off x="4025263" y="926360"/>
            <a:ext cx="1644635" cy="1644635"/>
            <a:chOff x="3549197" y="787205"/>
            <a:chExt cx="1644635" cy="1644635"/>
          </a:xfrm>
          <a:effectLst/>
        </p:grpSpPr>
        <p:sp>
          <p:nvSpPr>
            <p:cNvPr id="33" name="Teardrop 32">
              <a:extLst>
                <a:ext uri="{FF2B5EF4-FFF2-40B4-BE49-F238E27FC236}">
                  <a16:creationId xmlns:a16="http://schemas.microsoft.com/office/drawing/2014/main" id="{DE68B790-5CEE-4DBE-9D0D-829F3DA87CB9}"/>
                </a:ext>
              </a:extLst>
            </p:cNvPr>
            <p:cNvSpPr/>
            <p:nvPr/>
          </p:nvSpPr>
          <p:spPr>
            <a:xfrm rot="2700000">
              <a:off x="3549197" y="787205"/>
              <a:ext cx="1644635" cy="1644635"/>
            </a:xfrm>
            <a:prstGeom prst="teardrop">
              <a:avLst>
                <a:gd name="adj" fmla="val 100000"/>
              </a:avLst>
            </a:prstGeom>
            <a:solidFill>
              <a:schemeClr val="accent3"/>
            </a:solidFill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7BCFC00-465F-4563-8CF6-87283EB3B709}"/>
                </a:ext>
              </a:extLst>
            </p:cNvPr>
            <p:cNvSpPr/>
            <p:nvPr/>
          </p:nvSpPr>
          <p:spPr>
            <a:xfrm>
              <a:off x="3604165" y="842219"/>
              <a:ext cx="1534696" cy="1534898"/>
            </a:xfrm>
            <a:custGeom>
              <a:gdLst>
                <a:gd name="connsiteX0" fmla="*/ 0 w 645166"/>
                <a:gd name="connsiteY0" fmla="*/ 322626 h 645251"/>
                <a:gd name="connsiteX1" fmla="*/ 322583 w 645166"/>
                <a:gd name="connsiteY1" fmla="*/ 0 h 645251"/>
                <a:gd name="connsiteX2" fmla="*/ 645166 w 645166"/>
                <a:gd name="connsiteY2" fmla="*/ 322626 h 645251"/>
                <a:gd name="connsiteX3" fmla="*/ 322583 w 645166"/>
                <a:gd name="connsiteY3" fmla="*/ 645252 h 645251"/>
                <a:gd name="connsiteX4" fmla="*/ 0 w 645166"/>
                <a:gd name="connsiteY4" fmla="*/ 322626 h 64525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5166" h="645251">
                  <a:moveTo>
                    <a:pt x="0" y="322626"/>
                  </a:moveTo>
                  <a:cubicBezTo>
                    <a:pt x="0" y="144445"/>
                    <a:pt x="144425" y="0"/>
                    <a:pt x="322583" y="0"/>
                  </a:cubicBezTo>
                  <a:cubicBezTo>
                    <a:pt x="500741" y="0"/>
                    <a:pt x="645166" y="144445"/>
                    <a:pt x="645166" y="322626"/>
                  </a:cubicBezTo>
                  <a:cubicBezTo>
                    <a:pt x="645166" y="500807"/>
                    <a:pt x="500741" y="645252"/>
                    <a:pt x="322583" y="645252"/>
                  </a:cubicBezTo>
                  <a:cubicBezTo>
                    <a:pt x="144425" y="645252"/>
                    <a:pt x="0" y="500807"/>
                    <a:pt x="0" y="322626"/>
                  </a:cubicBezTo>
                  <a:close/>
                </a:path>
              </a:pathLst>
            </a:cu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284" tIns="101086" rIns="100488" bIns="101086" anchor="ctr" anchorCtr="0">
              <a:noAutofit/>
            </a:bodyPr>
            <a:lstStyle/>
            <a:p>
              <a:pPr marL="0" lvl="0" indent="0" algn="ctr" defTabSz="311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b="1" i="0" u="none" strike="noStrike" kern="1200">
                  <a:effectLst/>
                  <a:highlight>
                    <a:srgbClr val="000000">
                      <a:alpha val="0"/>
                    </a:srgbClr>
                  </a:highlight>
                  <a:latin typeface="Arial"/>
                </a:rPr>
                <a:t>Уточнение сценария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F4B0A48-ED99-4F0D-8713-BFA673B241D7}"/>
              </a:ext>
            </a:extLst>
          </p:cNvPr>
          <p:cNvGrpSpPr/>
          <p:nvPr/>
        </p:nvGrpSpPr>
        <p:grpSpPr>
          <a:xfrm>
            <a:off x="2223328" y="926360"/>
            <a:ext cx="1644635" cy="1644635"/>
            <a:chOff x="1849662" y="787205"/>
            <a:chExt cx="1644635" cy="1644635"/>
          </a:xfrm>
          <a:effectLst/>
        </p:grpSpPr>
        <p:sp>
          <p:nvSpPr>
            <p:cNvPr id="36" name="Teardrop 35">
              <a:extLst>
                <a:ext uri="{FF2B5EF4-FFF2-40B4-BE49-F238E27FC236}">
                  <a16:creationId xmlns:a16="http://schemas.microsoft.com/office/drawing/2014/main" id="{6947DB99-EA11-4E44-B587-E8024A0EC571}"/>
                </a:ext>
              </a:extLst>
            </p:cNvPr>
            <p:cNvSpPr/>
            <p:nvPr/>
          </p:nvSpPr>
          <p:spPr>
            <a:xfrm rot="2700000">
              <a:off x="1849662" y="787205"/>
              <a:ext cx="1644635" cy="1644635"/>
            </a:xfrm>
            <a:prstGeom prst="teardrop">
              <a:avLst>
                <a:gd name="adj" fmla="val 100000"/>
              </a:avLst>
            </a:prstGeom>
            <a:solidFill>
              <a:schemeClr val="tx2">
                <a:lumMod val="40000"/>
                <a:lumOff val="60000"/>
              </a:schemeClr>
            </a:solidFill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BFFA74E-EDC4-4E32-AB45-C1114D5CA1D4}"/>
                </a:ext>
              </a:extLst>
            </p:cNvPr>
            <p:cNvSpPr/>
            <p:nvPr/>
          </p:nvSpPr>
          <p:spPr>
            <a:xfrm>
              <a:off x="1904631" y="842219"/>
              <a:ext cx="1534696" cy="1534898"/>
            </a:xfrm>
            <a:custGeom>
              <a:gdLst>
                <a:gd name="connsiteX0" fmla="*/ 0 w 645166"/>
                <a:gd name="connsiteY0" fmla="*/ 322626 h 645251"/>
                <a:gd name="connsiteX1" fmla="*/ 322583 w 645166"/>
                <a:gd name="connsiteY1" fmla="*/ 0 h 645251"/>
                <a:gd name="connsiteX2" fmla="*/ 645166 w 645166"/>
                <a:gd name="connsiteY2" fmla="*/ 322626 h 645251"/>
                <a:gd name="connsiteX3" fmla="*/ 322583 w 645166"/>
                <a:gd name="connsiteY3" fmla="*/ 645252 h 645251"/>
                <a:gd name="connsiteX4" fmla="*/ 0 w 645166"/>
                <a:gd name="connsiteY4" fmla="*/ 322626 h 64525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5166" h="645251">
                  <a:moveTo>
                    <a:pt x="0" y="322626"/>
                  </a:moveTo>
                  <a:cubicBezTo>
                    <a:pt x="0" y="144445"/>
                    <a:pt x="144425" y="0"/>
                    <a:pt x="322583" y="0"/>
                  </a:cubicBezTo>
                  <a:cubicBezTo>
                    <a:pt x="500741" y="0"/>
                    <a:pt x="645166" y="144445"/>
                    <a:pt x="645166" y="322626"/>
                  </a:cubicBezTo>
                  <a:cubicBezTo>
                    <a:pt x="645166" y="500807"/>
                    <a:pt x="500741" y="645252"/>
                    <a:pt x="322583" y="645252"/>
                  </a:cubicBezTo>
                  <a:cubicBezTo>
                    <a:pt x="144425" y="645252"/>
                    <a:pt x="0" y="500807"/>
                    <a:pt x="0" y="322626"/>
                  </a:cubicBezTo>
                  <a:close/>
                </a:path>
              </a:pathLst>
            </a:custGeom>
            <a:ln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285" tIns="101086" rIns="100487" bIns="101086" anchor="ctr" anchorCtr="0">
              <a:noAutofit/>
            </a:bodyPr>
            <a:lstStyle/>
            <a:p>
              <a:pPr marL="0" lvl="0" indent="0" algn="ctr" defTabSz="311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b="0" i="0" u="none" strike="noStrike" kern="1200">
                  <a:effectLst/>
                  <a:highlight>
                    <a:srgbClr val="000000">
                      <a:alpha val="0"/>
                    </a:srgbClr>
                  </a:highlight>
                  <a:latin typeface="Arial"/>
                </a:rPr>
                <a:t>Вопросы и обсуждение (1)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BECA5B2-5AF0-4A29-8467-C2BBF77228FB}"/>
              </a:ext>
            </a:extLst>
          </p:cNvPr>
          <p:cNvGrpSpPr/>
          <p:nvPr/>
        </p:nvGrpSpPr>
        <p:grpSpPr>
          <a:xfrm>
            <a:off x="408547" y="926360"/>
            <a:ext cx="1644635" cy="1644635"/>
            <a:chOff x="150128" y="787205"/>
            <a:chExt cx="1644635" cy="1644635"/>
          </a:xfrm>
          <a:effectLst/>
        </p:grpSpPr>
        <p:sp>
          <p:nvSpPr>
            <p:cNvPr id="38" name="Teardrop 37">
              <a:extLst>
                <a:ext uri="{FF2B5EF4-FFF2-40B4-BE49-F238E27FC236}">
                  <a16:creationId xmlns:a16="http://schemas.microsoft.com/office/drawing/2014/main" id="{9E4E0C61-E82C-4133-929C-F1DB3258EE48}"/>
                </a:ext>
              </a:extLst>
            </p:cNvPr>
            <p:cNvSpPr/>
            <p:nvPr/>
          </p:nvSpPr>
          <p:spPr>
            <a:xfrm rot="2700000">
              <a:off x="150128" y="787205"/>
              <a:ext cx="1644635" cy="1644635"/>
            </a:xfrm>
            <a:prstGeom prst="teardrop">
              <a:avLst>
                <a:gd name="adj" fmla="val 100000"/>
              </a:avLst>
            </a:prstGeom>
            <a:solidFill>
              <a:schemeClr val="accent3"/>
            </a:solidFill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7F7F5B6-18EB-479B-80F2-BB5A9040ADB7}"/>
                </a:ext>
              </a:extLst>
            </p:cNvPr>
            <p:cNvSpPr/>
            <p:nvPr/>
          </p:nvSpPr>
          <p:spPr>
            <a:xfrm>
              <a:off x="205099" y="842219"/>
              <a:ext cx="1534696" cy="1534898"/>
            </a:xfrm>
            <a:custGeom>
              <a:gdLst>
                <a:gd name="connsiteX0" fmla="*/ 0 w 645166"/>
                <a:gd name="connsiteY0" fmla="*/ 322626 h 645251"/>
                <a:gd name="connsiteX1" fmla="*/ 322583 w 645166"/>
                <a:gd name="connsiteY1" fmla="*/ 0 h 645251"/>
                <a:gd name="connsiteX2" fmla="*/ 645166 w 645166"/>
                <a:gd name="connsiteY2" fmla="*/ 322626 h 645251"/>
                <a:gd name="connsiteX3" fmla="*/ 322583 w 645166"/>
                <a:gd name="connsiteY3" fmla="*/ 645252 h 645251"/>
                <a:gd name="connsiteX4" fmla="*/ 0 w 645166"/>
                <a:gd name="connsiteY4" fmla="*/ 322626 h 64525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5166" h="645251">
                  <a:moveTo>
                    <a:pt x="0" y="322626"/>
                  </a:moveTo>
                  <a:cubicBezTo>
                    <a:pt x="0" y="144445"/>
                    <a:pt x="144425" y="0"/>
                    <a:pt x="322583" y="0"/>
                  </a:cubicBezTo>
                  <a:cubicBezTo>
                    <a:pt x="500741" y="0"/>
                    <a:pt x="645166" y="144445"/>
                    <a:pt x="645166" y="322626"/>
                  </a:cubicBezTo>
                  <a:cubicBezTo>
                    <a:pt x="645166" y="500807"/>
                    <a:pt x="500741" y="645252"/>
                    <a:pt x="322583" y="645252"/>
                  </a:cubicBezTo>
                  <a:cubicBezTo>
                    <a:pt x="144425" y="645252"/>
                    <a:pt x="0" y="500807"/>
                    <a:pt x="0" y="322626"/>
                  </a:cubicBezTo>
                  <a:close/>
                </a:path>
              </a:pathLst>
            </a:cu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284" tIns="101086" rIns="100488" bIns="101086" anchor="ctr" anchorCtr="0">
              <a:noAutofit/>
            </a:bodyPr>
            <a:lstStyle/>
            <a:p>
              <a:pPr marL="0" lvl="0" indent="0" algn="ctr" defTabSz="311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b="1" i="0" u="none" strike="noStrike" kern="1200">
                  <a:effectLst/>
                  <a:highlight>
                    <a:srgbClr val="000000">
                      <a:alpha val="0"/>
                    </a:srgbClr>
                  </a:highlight>
                  <a:latin typeface="Arial"/>
                </a:rPr>
                <a:t>Сценарий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529890"/>
      </p:ext>
    </p:extLst>
  </p:cSld>
  <p:clrMapOvr>
    <a:masterClrMapping/>
  </p:clrMapOvr>
  <p:transition spd="slow">
    <p:fade/>
  </p:transition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8B917-3229-4660-8749-5FF9B65A80DF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 fontScale="90000"/>
          </a:bodyPr>
          <a:lstStyle/>
          <a:p>
            <a:pPr rtl="0"/>
            <a:r>
              <a:rPr lang="ru-RU" sz="40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Вопросы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60563-82BF-4B08-B14C-C14FED3068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pPr rtl="0"/>
            <a:r>
              <a:rPr lang="ru-RU" sz="12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20 февраля 2020 г.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436417-AA2B-426E-B5FF-2EF63BBFAA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7567" y="1415228"/>
            <a:ext cx="3136393" cy="4027544"/>
          </a:xfrm>
          <a:prstGeom prst="rect">
            <a:avLst/>
          </a:prstGeom>
          <a:effectLst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904E6CB-1E3F-4FE9-BBE9-86C1A7BC0133}"/>
              </a:ext>
            </a:extLst>
          </p:cNvPr>
          <p:cNvSpPr txBox="1"/>
          <p:nvPr/>
        </p:nvSpPr>
        <p:spPr>
          <a:xfrm>
            <a:off x="2342220" y="2084832"/>
            <a:ext cx="3345347" cy="253237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 rtl="0">
              <a:buClr>
                <a:srgbClr val="DD8047"/>
              </a:buClr>
              <a:buSzPct val="60000"/>
            </a:pPr>
            <a:r>
              <a:rPr lang="ru-RU" sz="4000" b="1" i="0" u="none" strike="noStrike">
                <a:solidFill>
                  <a:srgbClr val="0070C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ЗАДАВАЙТЕ</a:t>
            </a:r>
          </a:p>
          <a:p>
            <a:pPr algn="r" rtl="0">
              <a:buClr>
                <a:srgbClr val="DD8047"/>
              </a:buClr>
              <a:buSzPct val="60000"/>
            </a:pPr>
            <a:r>
              <a:rPr lang="ru-RU" sz="4000" b="1" i="0" u="none" strike="noStrike">
                <a:solidFill>
                  <a:srgbClr val="0070C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ВОПРОСЫ</a:t>
            </a:r>
          </a:p>
          <a:p>
            <a:pPr algn="r" rtl="0">
              <a:buClr>
                <a:srgbClr val="DD8047"/>
              </a:buClr>
              <a:buSzPct val="60000"/>
            </a:pPr>
            <a:r>
              <a:rPr lang="ru-RU" sz="4000" b="1" i="0" u="none" strike="noStrike">
                <a:solidFill>
                  <a:srgbClr val="0070C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ДО НАЧАЛА</a:t>
            </a:r>
          </a:p>
          <a:p>
            <a:pPr algn="r" rtl="0">
              <a:buClr>
                <a:srgbClr val="DD8047"/>
              </a:buClr>
              <a:buSzPct val="60000"/>
            </a:pPr>
            <a:r>
              <a:rPr lang="ru-RU" sz="4000" b="1" i="0" u="none" strike="noStrike">
                <a:solidFill>
                  <a:srgbClr val="0070C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УЧЕНИЙ</a:t>
            </a:r>
          </a:p>
        </p:txBody>
      </p:sp>
    </p:spTree>
    <p:extLst>
      <p:ext uri="{BB962C8B-B14F-4D97-AF65-F5344CB8AC3E}">
        <p14:creationId xmlns:p14="http://schemas.microsoft.com/office/powerpoint/2010/main" val="2851002573"/>
      </p:ext>
    </p:extLst>
  </p:cSld>
  <p:clrMapOvr>
    <a:masterClrMapping/>
  </p:clrMapOvr>
  <p:transition spd="slow">
    <p:fade/>
  </p:transition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D47E34-2AFC-4195-AEFD-7B181C9422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effectLst/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A31D9F2-2B61-4C65-9448-4FDEE9FB50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230" y="1865376"/>
            <a:ext cx="6096000" cy="2186798"/>
          </a:xfrm>
          <a:effectLst/>
        </p:spPr>
        <p:txBody>
          <a:bodyPr>
            <a:noAutofit/>
          </a:bodyPr>
          <a:lstStyle/>
          <a:p>
            <a:pPr algn="l" rtl="0"/>
            <a:r>
              <a:rPr lang="ru-RU" sz="4400" b="1" i="0" u="none" strike="noStrike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НОВЫЙ</a:t>
            </a:r>
            <a:br>
              <a:rPr lang="ru-RU" sz="4400" b="1" i="0" u="none" strike="noStrike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</a:br>
            <a:r>
              <a:rPr lang="ru-RU" sz="4400" b="1" i="0" u="none" strike="noStrike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КОРОНАВИРУС</a:t>
            </a:r>
            <a:br>
              <a:rPr lang="ru-RU" sz="4400" b="1" i="0" u="none" strike="noStrike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</a:br>
            <a:r>
              <a:rPr lang="ru-RU" sz="4400" b="1" i="0" u="none" strike="noStrike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(COVID-19)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CDBE3B2-F9E5-4D1D-88B4-8E95F442DF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17091" y="4872882"/>
            <a:ext cx="4306277" cy="1065066"/>
          </a:xfrm>
          <a:effectLst/>
        </p:spPr>
        <p:txBody>
          <a:bodyPr>
            <a:normAutofit fontScale="85000" lnSpcReduction="10000"/>
          </a:bodyPr>
          <a:lstStyle/>
          <a:p>
            <a:pPr rtl="0"/>
            <a:r>
              <a:rPr lang="ru-RU" sz="3600" b="1" i="0" u="none" strike="noStrike">
                <a:solidFill>
                  <a:srgbClr val="0092CB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НАЗВАНИЕ СТРАНЫ</a:t>
            </a:r>
          </a:p>
          <a:p>
            <a:pPr rtl="0"/>
            <a:r>
              <a:rPr lang="ru-RU" sz="2000" b="1" i="0" u="none" strike="noStrike">
                <a:solidFill>
                  <a:srgbClr val="0092CB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Дата и место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62DF02-DEA5-49F3-A3BE-DD71F23B12A7}"/>
              </a:ext>
            </a:extLst>
          </p:cNvPr>
          <p:cNvSpPr/>
          <p:nvPr/>
        </p:nvSpPr>
        <p:spPr>
          <a:xfrm>
            <a:off x="8292247" y="3428999"/>
            <a:ext cx="3856046" cy="286232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r" rtl="0"/>
            <a:br>
              <a:rPr lang="ru-RU" sz="2000" b="1" i="0" u="none" strike="noStrike">
                <a:solidFill>
                  <a:srgbClr val="D86422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</a:br>
            <a:r>
              <a:rPr lang="ru-RU" sz="2000" b="1" i="0" u="none" strike="noStrike">
                <a:solidFill>
                  <a:srgbClr val="D86422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ИМИТАЦИОННЫЕ УЧЕНИЯ</a:t>
            </a:r>
          </a:p>
          <a:p>
            <a:pPr algn="r" rtl="0"/>
            <a:r>
              <a:rPr lang="ru-RU" sz="2000" b="1" i="0" u="none" strike="noStrike">
                <a:solidFill>
                  <a:srgbClr val="D86422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ПО ОБЕСПЕЧЕНИЮ ГОТОВНОСТИ</a:t>
            </a:r>
          </a:p>
          <a:p>
            <a:pPr algn="r" rtl="0"/>
            <a:r>
              <a:rPr lang="ru-RU" sz="2000" b="1" i="0" u="none" strike="noStrike">
                <a:solidFill>
                  <a:srgbClr val="D86422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К ЧРЕЗВЫЧАЙНОЙ СИТУАЦИИ</a:t>
            </a:r>
            <a:br>
              <a:rPr lang="ru-RU" sz="2000" b="1" i="0" u="none" strike="noStrike">
                <a:solidFill>
                  <a:srgbClr val="D86422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</a:br>
            <a:r>
              <a:rPr lang="ru-RU" sz="2000" b="1" i="0" u="none" strike="noStrike">
                <a:solidFill>
                  <a:srgbClr val="D86422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В ОБЛАСТИ ОБЩЕСТВЕННОГО ЗДРАВООХРАНЕНИЯ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D47B402B-BD57-4472-BF3B-B56FBA6AF43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503" t="16901" r="10285" b="19115"/>
          <a:stretch>
            <a:fillRect/>
          </a:stretch>
        </p:blipFill>
        <p:spPr>
          <a:xfrm>
            <a:off x="133370" y="6317181"/>
            <a:ext cx="1290701" cy="411425"/>
          </a:xfrm>
          <a:prstGeom prst="rect">
            <a:avLst/>
          </a:prstGeom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A7E4D0-D402-4FA8-9F2E-21155B264F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9683" y="6329160"/>
            <a:ext cx="1266447" cy="387468"/>
          </a:xfrm>
          <a:prstGeom prst="rect">
            <a:avLst/>
          </a:prstGeom>
          <a:effectLst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6AF0388-E07F-4509-9418-2BF27CB8EE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7114" y="6099893"/>
            <a:ext cx="1606232" cy="69436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022217063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97887-B55D-43AF-A517-F5878396B9CF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 fontScale="90000"/>
          </a:bodyPr>
          <a:lstStyle/>
          <a:p>
            <a:pPr rtl="0"/>
            <a:r>
              <a:rPr lang="ru-RU" sz="40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Сценарий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61DA4D-0657-4D3A-9637-EADF5F14B0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pPr rtl="0"/>
            <a:r>
              <a:rPr lang="ru-RU" sz="12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20 февраля 2020 г.</a:t>
            </a:r>
          </a:p>
        </p:txBody>
      </p:sp>
      <p:pic>
        <p:nvPicPr>
          <p:cNvPr id="6" name="Picture 5" descr="A side view mirror of a car window&#10;&#10;Description automatically generated">
            <a:extLst>
              <a:ext uri="{FF2B5EF4-FFF2-40B4-BE49-F238E27FC236}">
                <a16:creationId xmlns:a16="http://schemas.microsoft.com/office/drawing/2014/main" id="{C9DD7092-FABC-4C09-B43C-269B5BA1C1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5295" y="1157022"/>
            <a:ext cx="4174862" cy="4653684"/>
          </a:xfrm>
          <a:prstGeom prst="rect">
            <a:avLst/>
          </a:prstGeom>
          <a:effectLst/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A32754F-DBC8-44F2-8D71-5E44FE129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895" y="1170431"/>
            <a:ext cx="7101400" cy="4654800"/>
          </a:xfrm>
          <a:solidFill>
            <a:schemeClr val="tx2">
              <a:lumMod val="20000"/>
              <a:lumOff val="80000"/>
            </a:schemeClr>
          </a:solidFill>
          <a:effectLst/>
        </p:spPr>
        <p:txBody>
          <a:bodyPr anchor="ctr">
            <a:noAutofit/>
          </a:bodyPr>
          <a:lstStyle/>
          <a:p>
            <a:pPr rtl="0">
              <a:lnSpc>
                <a:spcPct val="100000"/>
              </a:lnSpc>
            </a:pPr>
            <a:r>
              <a:rPr lang="ru-RU" sz="24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В [</a:t>
            </a:r>
            <a:r>
              <a:rPr lang="ru-RU" sz="24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субнациональное учреждение первичного звена здравоохранения</a:t>
            </a:r>
            <a:r>
              <a:rPr lang="ru-RU" sz="24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] города [</a:t>
            </a:r>
            <a:r>
              <a:rPr lang="ru-RU" sz="24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название города</a:t>
            </a:r>
            <a:r>
              <a:rPr lang="ru-RU" sz="24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] обратился мужчина с высокой температурой тела, кашлем и затрудненным дыханием. </a:t>
            </a:r>
          </a:p>
          <a:p>
            <a:pPr rtl="0">
              <a:lnSpc>
                <a:spcPct val="100000"/>
              </a:lnSpc>
            </a:pPr>
            <a:r>
              <a:rPr lang="ru-RU" sz="24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Он живет в [</a:t>
            </a:r>
            <a:r>
              <a:rPr lang="ru-RU" sz="24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город</a:t>
            </a:r>
            <a:r>
              <a:rPr lang="ru-RU" sz="24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] и на днях вернулся из командировки в Китай. С учетом симптомов и поездки в Китай у 58-летнего мужчины подозревают COVID-19. 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0516569-93BF-4AED-A5A6-4A963D0D6747}"/>
              </a:ext>
            </a:extLst>
          </p:cNvPr>
          <p:cNvSpPr/>
          <p:nvPr/>
        </p:nvSpPr>
        <p:spPr>
          <a:xfrm flipH="1" flipV="1">
            <a:off x="7770612" y="897"/>
            <a:ext cx="4151376" cy="606792"/>
          </a:xfrm>
          <a:custGeom>
            <a:gdLst>
              <a:gd name="connsiteX0" fmla="*/ 3474720 w 4151376"/>
              <a:gd name="connsiteY0" fmla="*/ 581341 h 581341"/>
              <a:gd name="connsiteX1" fmla="*/ 0 w 4151376"/>
              <a:gd name="connsiteY1" fmla="*/ 581341 h 581341"/>
              <a:gd name="connsiteX2" fmla="*/ 0 w 4151376"/>
              <a:gd name="connsiteY2" fmla="*/ 1 h 581341"/>
              <a:gd name="connsiteX3" fmla="*/ 3474720 w 4151376"/>
              <a:gd name="connsiteY3" fmla="*/ 1 h 581341"/>
              <a:gd name="connsiteX4" fmla="*/ 3474720 w 4151376"/>
              <a:gd name="connsiteY4" fmla="*/ 0 h 581341"/>
              <a:gd name="connsiteX5" fmla="*/ 4151376 w 4151376"/>
              <a:gd name="connsiteY5" fmla="*/ 581340 h 581341"/>
              <a:gd name="connsiteX6" fmla="*/ 3474720 w 4151376"/>
              <a:gd name="connsiteY6" fmla="*/ 581340 h 58134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51376" h="581341">
                <a:moveTo>
                  <a:pt x="3474720" y="581341"/>
                </a:moveTo>
                <a:lnTo>
                  <a:pt x="0" y="581341"/>
                </a:lnTo>
                <a:lnTo>
                  <a:pt x="0" y="1"/>
                </a:lnTo>
                <a:lnTo>
                  <a:pt x="3474720" y="1"/>
                </a:lnTo>
                <a:lnTo>
                  <a:pt x="3474720" y="0"/>
                </a:lnTo>
                <a:lnTo>
                  <a:pt x="4151376" y="581340"/>
                </a:lnTo>
                <a:lnTo>
                  <a:pt x="3474720" y="5813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1580723-2FFC-4BAE-A75A-2A08941F5213}"/>
              </a:ext>
            </a:extLst>
          </p:cNvPr>
          <p:cNvSpPr/>
          <p:nvPr/>
        </p:nvSpPr>
        <p:spPr>
          <a:xfrm flipH="1" flipV="1">
            <a:off x="8040624" y="897"/>
            <a:ext cx="4151376" cy="606792"/>
          </a:xfrm>
          <a:custGeom>
            <a:gdLst>
              <a:gd name="connsiteX0" fmla="*/ 3474720 w 4151376"/>
              <a:gd name="connsiteY0" fmla="*/ 581341 h 581341"/>
              <a:gd name="connsiteX1" fmla="*/ 0 w 4151376"/>
              <a:gd name="connsiteY1" fmla="*/ 581341 h 581341"/>
              <a:gd name="connsiteX2" fmla="*/ 0 w 4151376"/>
              <a:gd name="connsiteY2" fmla="*/ 1 h 581341"/>
              <a:gd name="connsiteX3" fmla="*/ 3474720 w 4151376"/>
              <a:gd name="connsiteY3" fmla="*/ 1 h 581341"/>
              <a:gd name="connsiteX4" fmla="*/ 3474720 w 4151376"/>
              <a:gd name="connsiteY4" fmla="*/ 0 h 581341"/>
              <a:gd name="connsiteX5" fmla="*/ 4151376 w 4151376"/>
              <a:gd name="connsiteY5" fmla="*/ 581340 h 581341"/>
              <a:gd name="connsiteX6" fmla="*/ 3474720 w 4151376"/>
              <a:gd name="connsiteY6" fmla="*/ 581340 h 58134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51376" h="581341">
                <a:moveTo>
                  <a:pt x="3474720" y="581341"/>
                </a:moveTo>
                <a:lnTo>
                  <a:pt x="0" y="581341"/>
                </a:lnTo>
                <a:lnTo>
                  <a:pt x="0" y="1"/>
                </a:lnTo>
                <a:lnTo>
                  <a:pt x="3474720" y="1"/>
                </a:lnTo>
                <a:lnTo>
                  <a:pt x="3474720" y="0"/>
                </a:lnTo>
                <a:lnTo>
                  <a:pt x="4151376" y="581340"/>
                </a:lnTo>
                <a:lnTo>
                  <a:pt x="3474720" y="581340"/>
                </a:lnTo>
                <a:close/>
              </a:path>
            </a:pathLst>
          </a:cu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EC42E4-D28A-4D70-8CEF-0771D74B8BD4}"/>
              </a:ext>
            </a:extLst>
          </p:cNvPr>
          <p:cNvSpPr txBox="1"/>
          <p:nvPr/>
        </p:nvSpPr>
        <p:spPr>
          <a:xfrm>
            <a:off x="9023984" y="104238"/>
            <a:ext cx="4124000" cy="39663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rtl="0">
              <a:spcBef>
                <a:spcPts val="700"/>
              </a:spcBef>
              <a:buClr>
                <a:srgbClr val="DD8047"/>
              </a:buClr>
              <a:buSzPct val="60000"/>
            </a:pPr>
            <a:r>
              <a:rPr lang="ru-RU" sz="2000" b="1" i="0" u="none" strike="noStrike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 Black"/>
              </a:rPr>
              <a:t>ТОЛЬКО МОДЕЛИРОВАНИЕ</a:t>
            </a:r>
          </a:p>
        </p:txBody>
      </p:sp>
    </p:spTree>
    <p:extLst>
      <p:ext uri="{BB962C8B-B14F-4D97-AF65-F5344CB8AC3E}">
        <p14:creationId xmlns:p14="http://schemas.microsoft.com/office/powerpoint/2010/main" val="1257342258"/>
      </p:ext>
    </p:extLst>
  </p:cSld>
  <p:clrMapOvr>
    <a:masterClrMapping/>
  </p:clrMapOvr>
  <p:transition spd="slow">
    <p:fade/>
  </p:transition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97887-B55D-43AF-A517-F5878396B9CF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 fontScale="90000"/>
          </a:bodyPr>
          <a:lstStyle/>
          <a:p>
            <a:pPr rtl="0"/>
            <a:r>
              <a:rPr lang="ru-RU" sz="40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Сессия 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61DA4D-0657-4D3A-9637-EADF5F14B0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pPr rtl="0"/>
            <a:r>
              <a:rPr lang="ru-RU" sz="12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20 февраля 2020 г.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E1A5D3E-4752-4F3C-9F21-38026AD79FBF}"/>
              </a:ext>
            </a:extLst>
          </p:cNvPr>
          <p:cNvSpPr>
            <a:spLocks noGrp="1"/>
          </p:cNvSpPr>
          <p:nvPr>
            <p:ph idx="1"/>
          </p:nvPr>
        </p:nvSpPr>
        <p:spPr>
          <a:effectLst/>
        </p:spPr>
        <p:txBody>
          <a:bodyPr/>
          <a:lstStyle/>
          <a:p>
            <a:pPr marL="0" indent="0" rtl="0">
              <a:buNone/>
            </a:pPr>
            <a:r>
              <a:rPr lang="ru-RU" sz="2800" b="1" i="0" u="none" strike="noStrike">
                <a:solidFill>
                  <a:srgbClr val="005D85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Вопросы для обсуждения</a:t>
            </a:r>
          </a:p>
          <a:p>
            <a:endParaRPr lang="en-US">
              <a:effectLst/>
            </a:endParaRPr>
          </a:p>
          <a:p>
            <a:pPr marL="514350" indent="-514350" rtl="0">
              <a:buFont typeface="+mj-lt"/>
              <a:buAutoNum type="arabicPeriod"/>
            </a:pPr>
            <a:r>
              <a:rPr lang="ru-RU" sz="28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Кого, когда и как следует уведомить?</a:t>
            </a:r>
          </a:p>
          <a:p>
            <a:pPr marL="514350" indent="-514350" rtl="0">
              <a:buFont typeface="+mj-lt"/>
              <a:buAutoNum type="arabicPeriod"/>
            </a:pPr>
            <a:r>
              <a:rPr lang="ru-RU" sz="28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Какие планы, процедуры и ресурсы следует применить на данном этапе?</a:t>
            </a:r>
          </a:p>
          <a:p>
            <a:pPr marL="514350" indent="-514350" rtl="0">
              <a:buFont typeface="+mj-lt"/>
              <a:buAutoNum type="arabicPeriod"/>
            </a:pPr>
            <a:r>
              <a:rPr lang="ru-RU" sz="28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Следует ли перевести пациента в другую больницу? Если да, то в какую и как?</a:t>
            </a:r>
          </a:p>
          <a:p>
            <a:pPr marL="514350" indent="-514350" rtl="0">
              <a:buFont typeface="+mj-lt"/>
              <a:buAutoNum type="arabicPeriod"/>
            </a:pPr>
            <a:r>
              <a:rPr lang="ru-RU" sz="28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Какие меры профилактики инфекции и инфекционного контроля вы будете применять в отношении этого пациента?</a:t>
            </a:r>
          </a:p>
          <a:p>
            <a:endParaRPr lang="en-US">
              <a:effectLst/>
            </a:endParaRPr>
          </a:p>
          <a:p>
            <a:endParaRPr lang="en-US">
              <a:effectLst/>
            </a:endParaRPr>
          </a:p>
          <a:p>
            <a:endParaRPr lang="en-US">
              <a:effectLst/>
            </a:endParaRPr>
          </a:p>
          <a:p>
            <a:endParaRPr lang="en-US">
              <a:effectLst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5EE2088-BD4F-4BAE-ABA9-484261EA79F0}"/>
              </a:ext>
            </a:extLst>
          </p:cNvPr>
          <p:cNvGrpSpPr/>
          <p:nvPr/>
        </p:nvGrpSpPr>
        <p:grpSpPr>
          <a:xfrm>
            <a:off x="9978391" y="5342554"/>
            <a:ext cx="2020803" cy="749356"/>
            <a:chOff x="9978391" y="5342554"/>
            <a:chExt cx="2020803" cy="749356"/>
          </a:xfrm>
          <a:effectLst/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9E70DA5-C3AC-496B-B01A-9B1A2FF5DB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78391" y="5342554"/>
              <a:ext cx="784098" cy="749356"/>
            </a:xfrm>
            <a:prstGeom prst="rect">
              <a:avLst/>
            </a:prstGeom>
            <a:effectLst/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5323312-3B7C-4616-A796-F8C472B6F72E}"/>
                </a:ext>
              </a:extLst>
            </p:cNvPr>
            <p:cNvSpPr txBox="1"/>
            <p:nvPr/>
          </p:nvSpPr>
          <p:spPr>
            <a:xfrm>
              <a:off x="10668379" y="5522976"/>
              <a:ext cx="1204846" cy="457657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l" rtl="0">
                <a:spcBef>
                  <a:spcPts val="700"/>
                </a:spcBef>
                <a:buClr>
                  <a:srgbClr val="DD8047"/>
                </a:buClr>
                <a:buSzPct val="60000"/>
              </a:pPr>
              <a:r>
                <a:rPr lang="ru-RU" sz="2400" b="1" i="0" u="none" strike="noStrike">
                  <a:solidFill>
                    <a:srgbClr val="0070C0"/>
                  </a:solidFill>
                  <a:effectLst/>
                  <a:highlight>
                    <a:srgbClr val="000000">
                      <a:alpha val="0"/>
                    </a:srgbClr>
                  </a:highlight>
                  <a:latin typeface="Arial"/>
                  <a:cs typeface="Calibri"/>
                </a:rPr>
                <a:t>30 мин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0530205"/>
      </p:ext>
    </p:extLst>
  </p:cSld>
  <p:clrMapOvr>
    <a:masterClrMapping/>
  </p:clrMapOvr>
  <p:transition spd="slow">
    <p:fade/>
  </p:transition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97887-B55D-43AF-A517-F5878396B9CF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 fontScale="90000"/>
          </a:bodyPr>
          <a:lstStyle/>
          <a:p>
            <a:pPr rtl="0"/>
            <a:r>
              <a:rPr lang="ru-RU" sz="40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Уточнение сценария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61DA4D-0657-4D3A-9637-EADF5F14B0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pPr rtl="0"/>
            <a:r>
              <a:rPr lang="ru-RU" sz="12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20 февраля 2020 г.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0516569-93BF-4AED-A5A6-4A963D0D6747}"/>
              </a:ext>
            </a:extLst>
          </p:cNvPr>
          <p:cNvSpPr/>
          <p:nvPr/>
        </p:nvSpPr>
        <p:spPr>
          <a:xfrm flipH="1" flipV="1">
            <a:off x="7770612" y="897"/>
            <a:ext cx="4151376" cy="606792"/>
          </a:xfrm>
          <a:custGeom>
            <a:gdLst>
              <a:gd name="connsiteX0" fmla="*/ 3474720 w 4151376"/>
              <a:gd name="connsiteY0" fmla="*/ 581341 h 581341"/>
              <a:gd name="connsiteX1" fmla="*/ 0 w 4151376"/>
              <a:gd name="connsiteY1" fmla="*/ 581341 h 581341"/>
              <a:gd name="connsiteX2" fmla="*/ 0 w 4151376"/>
              <a:gd name="connsiteY2" fmla="*/ 1 h 581341"/>
              <a:gd name="connsiteX3" fmla="*/ 3474720 w 4151376"/>
              <a:gd name="connsiteY3" fmla="*/ 1 h 581341"/>
              <a:gd name="connsiteX4" fmla="*/ 3474720 w 4151376"/>
              <a:gd name="connsiteY4" fmla="*/ 0 h 581341"/>
              <a:gd name="connsiteX5" fmla="*/ 4151376 w 4151376"/>
              <a:gd name="connsiteY5" fmla="*/ 581340 h 581341"/>
              <a:gd name="connsiteX6" fmla="*/ 3474720 w 4151376"/>
              <a:gd name="connsiteY6" fmla="*/ 581340 h 58134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51376" h="581341">
                <a:moveTo>
                  <a:pt x="3474720" y="581341"/>
                </a:moveTo>
                <a:lnTo>
                  <a:pt x="0" y="581341"/>
                </a:lnTo>
                <a:lnTo>
                  <a:pt x="0" y="1"/>
                </a:lnTo>
                <a:lnTo>
                  <a:pt x="3474720" y="1"/>
                </a:lnTo>
                <a:lnTo>
                  <a:pt x="3474720" y="0"/>
                </a:lnTo>
                <a:lnTo>
                  <a:pt x="4151376" y="581340"/>
                </a:lnTo>
                <a:lnTo>
                  <a:pt x="3474720" y="5813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1580723-2FFC-4BAE-A75A-2A08941F5213}"/>
              </a:ext>
            </a:extLst>
          </p:cNvPr>
          <p:cNvSpPr/>
          <p:nvPr/>
        </p:nvSpPr>
        <p:spPr>
          <a:xfrm flipH="1" flipV="1">
            <a:off x="8040624" y="897"/>
            <a:ext cx="4151376" cy="606792"/>
          </a:xfrm>
          <a:custGeom>
            <a:gdLst>
              <a:gd name="connsiteX0" fmla="*/ 3474720 w 4151376"/>
              <a:gd name="connsiteY0" fmla="*/ 581341 h 581341"/>
              <a:gd name="connsiteX1" fmla="*/ 0 w 4151376"/>
              <a:gd name="connsiteY1" fmla="*/ 581341 h 581341"/>
              <a:gd name="connsiteX2" fmla="*/ 0 w 4151376"/>
              <a:gd name="connsiteY2" fmla="*/ 1 h 581341"/>
              <a:gd name="connsiteX3" fmla="*/ 3474720 w 4151376"/>
              <a:gd name="connsiteY3" fmla="*/ 1 h 581341"/>
              <a:gd name="connsiteX4" fmla="*/ 3474720 w 4151376"/>
              <a:gd name="connsiteY4" fmla="*/ 0 h 581341"/>
              <a:gd name="connsiteX5" fmla="*/ 4151376 w 4151376"/>
              <a:gd name="connsiteY5" fmla="*/ 581340 h 581341"/>
              <a:gd name="connsiteX6" fmla="*/ 3474720 w 4151376"/>
              <a:gd name="connsiteY6" fmla="*/ 581340 h 58134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51376" h="581341">
                <a:moveTo>
                  <a:pt x="3474720" y="581341"/>
                </a:moveTo>
                <a:lnTo>
                  <a:pt x="0" y="581341"/>
                </a:lnTo>
                <a:lnTo>
                  <a:pt x="0" y="1"/>
                </a:lnTo>
                <a:lnTo>
                  <a:pt x="3474720" y="1"/>
                </a:lnTo>
                <a:lnTo>
                  <a:pt x="3474720" y="0"/>
                </a:lnTo>
                <a:lnTo>
                  <a:pt x="4151376" y="581340"/>
                </a:lnTo>
                <a:lnTo>
                  <a:pt x="3474720" y="581340"/>
                </a:lnTo>
                <a:close/>
              </a:path>
            </a:pathLst>
          </a:cu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EC42E4-D28A-4D70-8CEF-0771D74B8BD4}"/>
              </a:ext>
            </a:extLst>
          </p:cNvPr>
          <p:cNvSpPr txBox="1"/>
          <p:nvPr/>
        </p:nvSpPr>
        <p:spPr>
          <a:xfrm>
            <a:off x="8149777" y="0"/>
            <a:ext cx="4124000" cy="39663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rtl="0">
              <a:spcBef>
                <a:spcPts val="700"/>
              </a:spcBef>
              <a:buClr>
                <a:srgbClr val="DD8047"/>
              </a:buClr>
              <a:buSzPct val="60000"/>
            </a:pPr>
            <a:r>
              <a:rPr lang="ru-RU" sz="2000" b="1" i="0" u="none" strike="noStrike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 Black"/>
              </a:rPr>
              <a:t>ТОЛЬКО МОДЕЛИРОВАНИЕ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BEE630-D09C-4288-B147-FF6FD4EFE1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3620" y="841247"/>
            <a:ext cx="6894486" cy="5553387"/>
          </a:xfrm>
          <a:prstGeom prst="rect">
            <a:avLst/>
          </a:prstGeom>
          <a:effectLst/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A32754F-DBC8-44F2-8D71-5E44FE129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895" y="841248"/>
            <a:ext cx="7101400" cy="5553387"/>
          </a:xfrm>
          <a:solidFill>
            <a:schemeClr val="tx2">
              <a:lumMod val="20000"/>
              <a:lumOff val="80000"/>
            </a:schemeClr>
          </a:solidFill>
          <a:effectLst/>
        </p:spPr>
        <p:txBody>
          <a:bodyPr anchor="ctr">
            <a:noAutofit/>
          </a:bodyPr>
          <a:lstStyle/>
          <a:p>
            <a:pPr rtl="0">
              <a:lnSpc>
                <a:spcPct val="100000"/>
              </a:lnSpc>
            </a:pPr>
            <a:r>
              <a:rPr lang="ru-RU" sz="22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По всей видимости, симптомы заболевания появились у мужчины через два дня после возвращения со встречи в Китае. В ходе командировки в Пекин и Шанхай его не сопровождали представители местного населения. Обратный рейс включал 6-часовую пересадку в [</a:t>
            </a:r>
            <a:r>
              <a:rPr lang="ru-RU" sz="22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региональный центр</a:t>
            </a:r>
            <a:r>
              <a:rPr lang="ru-RU" sz="22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], во время которой пациент находился в транзитной зоне. По прибытии в [</a:t>
            </a:r>
            <a:r>
              <a:rPr lang="ru-RU" sz="22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пункт въезда, в котором организован скрининг пассажиров</a:t>
            </a:r>
            <a:r>
              <a:rPr lang="ru-RU" sz="22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] его температура тела была нормальной. </a:t>
            </a:r>
          </a:p>
          <a:p>
            <a:pPr rtl="0">
              <a:lnSpc>
                <a:spcPct val="100000"/>
              </a:lnSpc>
            </a:pPr>
            <a:r>
              <a:rPr lang="ru-RU" sz="22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Выявлено, что с момента появления симптомов мужчина контактировал с 15 людьми, включая врача и медсестер, проводивших осмотр. Мужчина, его семья и некоторые коллеги были госпитализированы. </a:t>
            </a:r>
          </a:p>
        </p:txBody>
      </p:sp>
    </p:spTree>
    <p:extLst>
      <p:ext uri="{BB962C8B-B14F-4D97-AF65-F5344CB8AC3E}">
        <p14:creationId xmlns:p14="http://schemas.microsoft.com/office/powerpoint/2010/main" val="3248423452"/>
      </p:ext>
    </p:extLst>
  </p:cSld>
  <p:clrMapOvr>
    <a:masterClrMapping/>
  </p:clrMapOvr>
  <p:transition spd="slow">
    <p:fade/>
  </p:transition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97887-B55D-43AF-A517-F5878396B9CF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 fontScale="90000"/>
          </a:bodyPr>
          <a:lstStyle/>
          <a:p>
            <a:pPr rtl="0"/>
            <a:r>
              <a:rPr lang="ru-RU" sz="40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Сессия 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61DA4D-0657-4D3A-9637-EADF5F14B0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pPr rtl="0"/>
            <a:r>
              <a:rPr lang="ru-RU" sz="12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20 февраля 2020 г.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E1A5D3E-4752-4F3C-9F21-38026AD79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202" y="766090"/>
            <a:ext cx="10515600" cy="5159617"/>
          </a:xfrm>
          <a:effectLst/>
        </p:spPr>
        <p:txBody>
          <a:bodyPr>
            <a:normAutofit lnSpcReduction="10000"/>
          </a:bodyPr>
          <a:lstStyle/>
          <a:p>
            <a:pPr marL="0" indent="0" rtl="0">
              <a:buNone/>
            </a:pPr>
            <a:r>
              <a:rPr lang="ru-RU" sz="2800" b="1" i="0" u="none" strike="noStrike">
                <a:solidFill>
                  <a:srgbClr val="005D85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Вопросы для обсуждения</a:t>
            </a:r>
          </a:p>
          <a:p>
            <a:endParaRPr lang="en-US">
              <a:effectLst/>
            </a:endParaRPr>
          </a:p>
          <a:p>
            <a:pPr marL="514350" indent="-514350" rtl="0">
              <a:spcBef>
                <a:spcPts val="3000"/>
              </a:spcBef>
              <a:buFont typeface="+mj-lt"/>
              <a:buAutoNum type="arabicPeriod"/>
            </a:pPr>
            <a:r>
              <a:rPr lang="ru-RU" sz="28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Какие приоритетные меры должны быть приняты незамедлительно?</a:t>
            </a:r>
          </a:p>
          <a:p>
            <a:pPr marL="514350" indent="-514350" rtl="0">
              <a:spcBef>
                <a:spcPts val="3000"/>
              </a:spcBef>
              <a:buFont typeface="+mj-lt"/>
              <a:buAutoNum type="arabicPeriod"/>
            </a:pPr>
            <a:r>
              <a:rPr lang="ru-RU" sz="28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Какая вам потребуется дополнительная информация?</a:t>
            </a:r>
          </a:p>
          <a:p>
            <a:pPr marL="514350" indent="-514350" rtl="0">
              <a:spcBef>
                <a:spcPts val="3000"/>
              </a:spcBef>
              <a:buFont typeface="+mj-lt"/>
              <a:buAutoNum type="arabicPeriod"/>
            </a:pPr>
            <a:r>
              <a:rPr lang="ru-RU" sz="28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Следует ли уведомить ВОЗ об этом подозрительном случае?</a:t>
            </a:r>
          </a:p>
          <a:p>
            <a:pPr marL="514350" indent="-514350" rtl="0">
              <a:spcBef>
                <a:spcPts val="3000"/>
              </a:spcBef>
              <a:buFont typeface="+mj-lt"/>
              <a:buAutoNum type="arabicPeriod"/>
            </a:pPr>
            <a:r>
              <a:rPr lang="ru-RU" sz="28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Кто руководит мониторингом и диагностикой заболевания у лиц, контактировавших с пациентом? Кто осуществляет мониторинг и диагностику?</a:t>
            </a:r>
          </a:p>
          <a:p>
            <a:endParaRPr lang="en-US">
              <a:effectLst/>
            </a:endParaRPr>
          </a:p>
          <a:p>
            <a:endParaRPr lang="en-US">
              <a:effectLst/>
            </a:endParaRPr>
          </a:p>
          <a:p>
            <a:endParaRPr lang="en-US">
              <a:effectLst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5EE2088-BD4F-4BAE-ABA9-484261EA79F0}"/>
              </a:ext>
            </a:extLst>
          </p:cNvPr>
          <p:cNvGrpSpPr/>
          <p:nvPr/>
        </p:nvGrpSpPr>
        <p:grpSpPr>
          <a:xfrm>
            <a:off x="9978391" y="5717232"/>
            <a:ext cx="2020803" cy="749356"/>
            <a:chOff x="9978391" y="5342554"/>
            <a:chExt cx="2020803" cy="749356"/>
          </a:xfrm>
          <a:effectLst/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9E70DA5-C3AC-496B-B01A-9B1A2FF5DB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78391" y="5342554"/>
              <a:ext cx="784098" cy="749356"/>
            </a:xfrm>
            <a:prstGeom prst="rect">
              <a:avLst/>
            </a:prstGeom>
            <a:effectLst/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5323312-3B7C-4616-A796-F8C472B6F72E}"/>
                </a:ext>
              </a:extLst>
            </p:cNvPr>
            <p:cNvSpPr txBox="1"/>
            <p:nvPr/>
          </p:nvSpPr>
          <p:spPr>
            <a:xfrm>
              <a:off x="10668379" y="5522976"/>
              <a:ext cx="1204846" cy="457657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l" rtl="0">
                <a:spcBef>
                  <a:spcPts val="700"/>
                </a:spcBef>
                <a:buClr>
                  <a:srgbClr val="DD8047"/>
                </a:buClr>
                <a:buSzPct val="60000"/>
              </a:pPr>
              <a:r>
                <a:rPr lang="ru-RU" sz="2400" b="1" i="0" u="none" strike="noStrike">
                  <a:solidFill>
                    <a:srgbClr val="0070C0"/>
                  </a:solidFill>
                  <a:effectLst/>
                  <a:highlight>
                    <a:srgbClr val="000000">
                      <a:alpha val="0"/>
                    </a:srgbClr>
                  </a:highlight>
                  <a:latin typeface="Arial"/>
                  <a:cs typeface="Calibri"/>
                </a:rPr>
                <a:t>30 мин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6722580"/>
      </p:ext>
    </p:extLst>
  </p:cSld>
  <p:clrMapOvr>
    <a:masterClrMapping/>
  </p:clrMapOvr>
  <p:transition spd="slow">
    <p:fade/>
  </p:transition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97887-B55D-43AF-A517-F5878396B9CF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 fontScale="90000"/>
          </a:bodyPr>
          <a:lstStyle/>
          <a:p>
            <a:pPr rtl="0"/>
            <a:r>
              <a:rPr lang="ru-RU" sz="40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Сессия 3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61DA4D-0657-4D3A-9637-EADF5F14B0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pPr rtl="0"/>
            <a:r>
              <a:rPr lang="ru-RU" sz="12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20 февраля 2020 г.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E1A5D3E-4752-4F3C-9F21-38026AD79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56" y="592187"/>
            <a:ext cx="10515600" cy="5159617"/>
          </a:xfrm>
          <a:effectLst/>
        </p:spPr>
        <p:txBody>
          <a:bodyPr>
            <a:noAutofit/>
          </a:bodyPr>
          <a:lstStyle/>
          <a:p>
            <a:pPr marL="0" indent="0" rtl="0">
              <a:buNone/>
            </a:pPr>
            <a:r>
              <a:rPr lang="ru-RU" sz="2800" b="1" i="0" u="none" strike="noStrike">
                <a:solidFill>
                  <a:srgbClr val="005D85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Вопросы для обсуждения</a:t>
            </a:r>
          </a:p>
          <a:p>
            <a:pPr marL="514350" indent="-514350" rtl="0">
              <a:spcBef>
                <a:spcPts val="3000"/>
              </a:spcBef>
              <a:buFont typeface="+mj-lt"/>
              <a:buAutoNum type="arabicPeriod"/>
            </a:pPr>
            <a:r>
              <a:rPr lang="ru-RU" sz="28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Как вы установите, болен ли пациент COVID-19 или гриппом?</a:t>
            </a:r>
          </a:p>
          <a:p>
            <a:pPr lvl="2" rtl="0">
              <a:spcBef>
                <a:spcPts val="1000"/>
              </a:spcBef>
            </a:pPr>
            <a:r>
              <a:rPr lang="ru-RU" sz="24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Какая лаборатория будет проводить диагностические исследования? Оснащена ли эта лаборатория необходимым оборудованием, включая СИЗ? </a:t>
            </a:r>
          </a:p>
          <a:p>
            <a:pPr lvl="2" rtl="0">
              <a:spcBef>
                <a:spcPts val="1000"/>
              </a:spcBef>
            </a:pPr>
            <a:r>
              <a:rPr lang="ru-RU" sz="24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Как скоро будет получено подтверждение?</a:t>
            </a:r>
          </a:p>
          <a:p>
            <a:pPr lvl="2" rtl="0">
              <a:spcBef>
                <a:spcPts val="1000"/>
              </a:spcBef>
            </a:pPr>
            <a:r>
              <a:rPr lang="ru-RU" sz="24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Будут ли отправлены образцы для получения подтверждения международной лаборатории?</a:t>
            </a:r>
          </a:p>
          <a:p>
            <a:pPr lvl="2" rtl="0">
              <a:spcBef>
                <a:spcPts val="1000"/>
              </a:spcBef>
            </a:pPr>
            <a:r>
              <a:rPr lang="ru-RU" sz="24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Обязаны ли вы уведомлять о COVID-19 соответствующие органы?</a:t>
            </a:r>
          </a:p>
          <a:p>
            <a:pPr marL="514350" indent="-514350" rtl="0">
              <a:spcBef>
                <a:spcPts val="3000"/>
              </a:spcBef>
              <a:buFont typeface="+mj-lt"/>
              <a:buAutoNum type="arabicPeriod"/>
            </a:pPr>
            <a:r>
              <a:rPr lang="ru-RU" sz="28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До чьего сведения должны быть доведены результаты?</a:t>
            </a:r>
          </a:p>
          <a:p>
            <a:endParaRPr lang="en-US">
              <a:effectLst/>
            </a:endParaRPr>
          </a:p>
          <a:p>
            <a:endParaRPr lang="en-US">
              <a:effectLst/>
            </a:endParaRPr>
          </a:p>
          <a:p>
            <a:endParaRPr lang="en-US">
              <a:effectLst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5EE2088-BD4F-4BAE-ABA9-484261EA79F0}"/>
              </a:ext>
            </a:extLst>
          </p:cNvPr>
          <p:cNvGrpSpPr/>
          <p:nvPr/>
        </p:nvGrpSpPr>
        <p:grpSpPr>
          <a:xfrm>
            <a:off x="10168228" y="4769798"/>
            <a:ext cx="2020803" cy="749356"/>
            <a:chOff x="9978391" y="5342554"/>
            <a:chExt cx="2020803" cy="749356"/>
          </a:xfrm>
          <a:effectLst/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9E70DA5-C3AC-496B-B01A-9B1A2FF5DB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78391" y="5342554"/>
              <a:ext cx="784098" cy="749356"/>
            </a:xfrm>
            <a:prstGeom prst="rect">
              <a:avLst/>
            </a:prstGeom>
            <a:effectLst/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5323312-3B7C-4616-A796-F8C472B6F72E}"/>
                </a:ext>
              </a:extLst>
            </p:cNvPr>
            <p:cNvSpPr txBox="1"/>
            <p:nvPr/>
          </p:nvSpPr>
          <p:spPr>
            <a:xfrm>
              <a:off x="10668379" y="5522976"/>
              <a:ext cx="1204846" cy="457657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l" rtl="0">
                <a:spcBef>
                  <a:spcPts val="700"/>
                </a:spcBef>
                <a:buClr>
                  <a:srgbClr val="DD8047"/>
                </a:buClr>
                <a:buSzPct val="60000"/>
              </a:pPr>
              <a:r>
                <a:rPr lang="ru-RU" sz="2400" b="1" i="0" u="none" strike="noStrike">
                  <a:solidFill>
                    <a:srgbClr val="0070C0"/>
                  </a:solidFill>
                  <a:effectLst/>
                  <a:highlight>
                    <a:srgbClr val="000000">
                      <a:alpha val="0"/>
                    </a:srgbClr>
                  </a:highlight>
                  <a:latin typeface="Arial"/>
                  <a:cs typeface="Calibri"/>
                </a:rPr>
                <a:t>30 мин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90403360"/>
      </p:ext>
    </p:extLst>
  </p:cSld>
  <p:clrMapOvr>
    <a:masterClrMapping/>
  </p:clrMapOvr>
  <p:transition spd="slow">
    <p:fade/>
  </p:transition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pic>
        <p:nvPicPr>
          <p:cNvPr id="6" name="Content Placeholder 6" descr="A close up of a coffee cup sitting on a table&#10;&#10;Description automatically generated">
            <a:extLst>
              <a:ext uri="{FF2B5EF4-FFF2-40B4-BE49-F238E27FC236}">
                <a16:creationId xmlns:a16="http://schemas.microsoft.com/office/drawing/2014/main" id="{F182BF34-D40E-4D63-9929-583C8DCEDC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" y="608658"/>
            <a:ext cx="12191980" cy="6000953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C8DB75-6FDF-4990-B74D-9A2732931021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 fontScale="90000"/>
          </a:bodyPr>
          <a:lstStyle/>
          <a:p>
            <a:pPr rtl="0"/>
            <a:r>
              <a:rPr lang="ru-RU" sz="40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Перерыв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6C72D3-CA0F-4CE2-B229-7BBC2D9084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pPr rtl="0"/>
            <a:r>
              <a:rPr lang="ru-RU" sz="12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20 февраля 2020 г.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53E21E-7CF7-4CC4-8BCD-1B6388A2620A}"/>
              </a:ext>
            </a:extLst>
          </p:cNvPr>
          <p:cNvSpPr/>
          <p:nvPr/>
        </p:nvSpPr>
        <p:spPr>
          <a:xfrm>
            <a:off x="1511808" y="1809134"/>
            <a:ext cx="3600000" cy="3600000"/>
          </a:xfrm>
          <a:prstGeom prst="rect">
            <a:avLst/>
          </a:prstGeom>
          <a:solidFill>
            <a:schemeClr val="bg1"/>
          </a:solidFill>
          <a:ln w="231775" cmpd="thickThin">
            <a:solidFill>
              <a:schemeClr val="accent1"/>
            </a:solidFill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ctr" rtl="0"/>
            <a:r>
              <a:rPr lang="ru-RU" sz="3600" b="1" i="0" u="none" strike="noStrike">
                <a:solidFill>
                  <a:srgbClr val="A24B19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Перерыв на кофе</a:t>
            </a:r>
            <a:br>
              <a:rPr lang="ru-RU" sz="3600" b="1" i="0" u="none" strike="noStrike">
                <a:solidFill>
                  <a:srgbClr val="A24B19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</a:br>
            <a:r>
              <a:rPr lang="ru-RU" sz="3600" b="1" i="0" u="none" strike="noStrike">
                <a:solidFill>
                  <a:srgbClr val="A24B19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 (15 мин)</a:t>
            </a:r>
          </a:p>
        </p:txBody>
      </p:sp>
    </p:spTree>
    <p:extLst>
      <p:ext uri="{BB962C8B-B14F-4D97-AF65-F5344CB8AC3E}">
        <p14:creationId xmlns:p14="http://schemas.microsoft.com/office/powerpoint/2010/main" val="949337505"/>
      </p:ext>
    </p:extLst>
  </p:cSld>
  <p:clrMapOvr>
    <a:masterClrMapping/>
  </p:clrMapOvr>
  <p:transition spd="slow">
    <p:fade/>
  </p:transition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4DAFD-A0A3-4E9F-8BCD-8CF1E43355C4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 fontScale="90000"/>
          </a:bodyPr>
          <a:lstStyle/>
          <a:p>
            <a:pPr rtl="0"/>
            <a:r>
              <a:rPr lang="ru-RU" sz="40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Повестка дня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B10564-5E44-4E45-905F-4B41B230E0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pPr rtl="0"/>
            <a:r>
              <a:rPr lang="ru-RU" sz="12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20 февраля 2020 г.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DE68DE2-6316-4455-9697-9ED7EF612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744" y="1033272"/>
            <a:ext cx="5779211" cy="4018302"/>
          </a:xfrm>
          <a:effectLst/>
        </p:spPr>
        <p:txBody>
          <a:bodyPr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None/>
              <a:defRPr>
                <a:effectLst/>
              </a:defRPr>
            </a:pPr>
            <a:r>
              <a:rPr lang="ru-RU" sz="2000" b="1" i="0" u="none" strike="noStrike">
                <a:solidFill>
                  <a:srgbClr val="0070C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Часть 1</a:t>
            </a:r>
          </a:p>
          <a:p>
            <a:pPr defTabSz="1252538" rtl="0"/>
            <a:r>
              <a:rPr lang="ru-RU" sz="2000" b="0" i="1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08:45	Регистрация</a:t>
            </a:r>
          </a:p>
          <a:p>
            <a:pPr defTabSz="1252538" rtl="0"/>
            <a:r>
              <a:rPr lang="ru-RU" sz="2000" b="0" i="1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09:00   	Введение</a:t>
            </a:r>
          </a:p>
          <a:p>
            <a:pPr defTabSz="1252538" rtl="0"/>
            <a:r>
              <a:rPr lang="ru-RU" sz="2000" b="0" i="1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09:10 	Цели упражнения и правила игры</a:t>
            </a:r>
          </a:p>
          <a:p>
            <a:pPr defTabSz="1252538" rtl="0"/>
            <a:r>
              <a:rPr lang="ru-RU" sz="2000" b="0" i="1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09:15   	Кабинетное моделирование </a:t>
            </a:r>
          </a:p>
          <a:p>
            <a:pPr defTabSz="1252538" rtl="0"/>
            <a:r>
              <a:rPr lang="ru-RU" sz="2000" b="0" i="1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10:45	Перерыв на кофе (15 мин)</a:t>
            </a:r>
          </a:p>
          <a:p>
            <a:pPr defTabSz="1252538" rtl="0"/>
            <a:r>
              <a:rPr lang="ru-RU" sz="2000" b="0" i="1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11:00	Кабинетное моделирование </a:t>
            </a:r>
          </a:p>
          <a:p>
            <a:pPr defTabSz="1252538" rtl="0"/>
            <a:r>
              <a:rPr lang="ru-RU" sz="2000" b="0" i="1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12:30	Обсуждение</a:t>
            </a:r>
          </a:p>
          <a:p>
            <a:pPr defTabSz="1252538" rtl="0"/>
            <a:r>
              <a:rPr lang="ru-RU" sz="2000" b="0" i="1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13:00 	Закрытие части 1</a:t>
            </a:r>
          </a:p>
          <a:p>
            <a:pPr defTabSz="1252538" rtl="0"/>
            <a:r>
              <a:rPr lang="ru-RU" sz="2000" b="0" i="1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13:00	Обед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345226-480B-414B-AA22-2B6F837BB1F0}"/>
              </a:ext>
            </a:extLst>
          </p:cNvPr>
          <p:cNvSpPr txBox="1"/>
          <p:nvPr/>
        </p:nvSpPr>
        <p:spPr>
          <a:xfrm>
            <a:off x="6056480" y="1033272"/>
            <a:ext cx="5897776" cy="438325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rtl="0">
              <a:spcBef>
                <a:spcPts val="700"/>
              </a:spcBef>
              <a:buClr>
                <a:srgbClr val="DD8047"/>
              </a:buClr>
              <a:buSzPct val="60000"/>
              <a:defRPr>
                <a:effectLst/>
              </a:defRPr>
            </a:pPr>
            <a:r>
              <a:rPr lang="ru-RU" sz="2000" b="1" i="0" u="none" strike="noStrike">
                <a:solidFill>
                  <a:srgbClr val="0070C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Часть 2 </a:t>
            </a:r>
          </a:p>
          <a:p>
            <a:pPr lvl="0" rtl="0">
              <a:spcBef>
                <a:spcPts val="700"/>
              </a:spcBef>
              <a:buClr>
                <a:srgbClr val="DD8047"/>
              </a:buClr>
              <a:buSzPct val="60000"/>
              <a:defRPr>
                <a:effectLst/>
              </a:defRPr>
            </a:pPr>
            <a:r>
              <a:rPr lang="ru-RU" sz="2000" b="0" i="0" u="none" strike="noStrike">
                <a:solidFill>
                  <a:srgbClr val="383838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09:00   Повторение  </a:t>
            </a:r>
          </a:p>
          <a:p>
            <a:pPr lvl="0" rtl="0">
              <a:spcBef>
                <a:spcPts val="700"/>
              </a:spcBef>
              <a:buClr>
                <a:srgbClr val="DD8047"/>
              </a:buClr>
              <a:buSzPct val="60000"/>
              <a:defRPr>
                <a:effectLst/>
              </a:defRPr>
            </a:pPr>
            <a:r>
              <a:rPr lang="ru-RU" sz="2000" b="0" i="0" u="none" strike="noStrike">
                <a:solidFill>
                  <a:srgbClr val="383838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09:15   Анализ недостатков и составление плана действий </a:t>
            </a:r>
            <a:r>
              <a:rPr lang="ru-RU" sz="1800" b="0" i="1" u="none" strike="noStrike">
                <a:solidFill>
                  <a:srgbClr val="383838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(работа в группе) </a:t>
            </a:r>
          </a:p>
          <a:p>
            <a:pPr lvl="0" rtl="0">
              <a:spcBef>
                <a:spcPts val="700"/>
              </a:spcBef>
              <a:buClr>
                <a:srgbClr val="DD8047"/>
              </a:buClr>
              <a:buSzPct val="60000"/>
              <a:defRPr>
                <a:effectLst/>
              </a:defRPr>
            </a:pPr>
            <a:r>
              <a:rPr lang="ru-RU" sz="2000" b="0" i="0" u="none" strike="noStrike">
                <a:solidFill>
                  <a:srgbClr val="383838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10:30   Перерыв на кофе (15 мин)</a:t>
            </a:r>
          </a:p>
          <a:p>
            <a:pPr lvl="0" rtl="0">
              <a:spcBef>
                <a:spcPts val="700"/>
              </a:spcBef>
              <a:buClr>
                <a:srgbClr val="DD8047"/>
              </a:buClr>
              <a:buSzPct val="60000"/>
              <a:defRPr>
                <a:effectLst/>
              </a:defRPr>
            </a:pPr>
            <a:r>
              <a:rPr lang="ru-RU" sz="2000" b="0" i="0" u="none" strike="noStrike">
                <a:solidFill>
                  <a:srgbClr val="383838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10:45   Составление плана действий </a:t>
            </a:r>
            <a:r>
              <a:rPr lang="ru-RU" sz="1800" b="0" i="1" u="none" strike="noStrike">
                <a:solidFill>
                  <a:srgbClr val="383838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(работа в группе) </a:t>
            </a:r>
          </a:p>
          <a:p>
            <a:pPr lvl="0" rtl="0">
              <a:spcBef>
                <a:spcPts val="700"/>
              </a:spcBef>
              <a:buClr>
                <a:srgbClr val="DD8047"/>
              </a:buClr>
              <a:buSzPct val="60000"/>
              <a:defRPr>
                <a:effectLst/>
              </a:defRPr>
            </a:pPr>
            <a:r>
              <a:rPr lang="ru-RU" sz="2000" b="0" i="0" u="none" strike="noStrike">
                <a:solidFill>
                  <a:srgbClr val="383838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11:30	Обобщение выводов в формате пленарного заседания</a:t>
            </a:r>
          </a:p>
          <a:p>
            <a:pPr lvl="0" rtl="0">
              <a:spcBef>
                <a:spcPts val="700"/>
              </a:spcBef>
              <a:buClr>
                <a:srgbClr val="DD8047"/>
              </a:buClr>
              <a:buSzPct val="60000"/>
              <a:defRPr>
                <a:effectLst/>
              </a:defRPr>
            </a:pPr>
            <a:r>
              <a:rPr lang="ru-RU" sz="2000" b="0" i="0" u="none" strike="noStrike">
                <a:solidFill>
                  <a:srgbClr val="383838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12:00   Подведение итогов и последующие шаги</a:t>
            </a:r>
          </a:p>
          <a:p>
            <a:pPr lvl="0" rtl="0">
              <a:spcBef>
                <a:spcPts val="700"/>
              </a:spcBef>
              <a:buClr>
                <a:srgbClr val="DD8047"/>
              </a:buClr>
              <a:buSzPct val="60000"/>
              <a:defRPr>
                <a:effectLst/>
              </a:defRPr>
            </a:pPr>
            <a:r>
              <a:rPr lang="ru-RU" sz="2000" b="0" i="0" u="none" strike="noStrike">
                <a:solidFill>
                  <a:srgbClr val="383838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12:30    Закрытие</a:t>
            </a:r>
          </a:p>
          <a:p>
            <a:endParaRPr lang="en-US" sz="2000">
              <a:effectLst/>
              <a:latin typeface="+mj-lt"/>
              <a:cs typeface="Calibri" panose="020f050202020403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0FE309E-CD75-4C2F-817D-B24489667C9A}"/>
              </a:ext>
            </a:extLst>
          </p:cNvPr>
          <p:cNvCxnSpPr/>
          <p:nvPr/>
        </p:nvCxnSpPr>
        <p:spPr>
          <a:xfrm flipH="1">
            <a:off x="5963767" y="1033272"/>
            <a:ext cx="0" cy="4018302"/>
          </a:xfrm>
          <a:prstGeom prst="line">
            <a:avLst/>
          </a:prstGeom>
          <a:ln w="381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1223377"/>
      </p:ext>
    </p:extLst>
  </p:cSld>
  <p:clrMapOvr>
    <a:masterClrMapping/>
  </p:clrMapOvr>
  <p:transition spd="slow">
    <p:fade/>
  </p:transition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97887-B55D-43AF-A517-F5878396B9CF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 fontScale="90000"/>
          </a:bodyPr>
          <a:lstStyle/>
          <a:p>
            <a:pPr rtl="0"/>
            <a:r>
              <a:rPr lang="ru-RU" sz="40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Уточнение сценария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61DA4D-0657-4D3A-9637-EADF5F14B0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pPr rtl="0"/>
            <a:r>
              <a:rPr lang="ru-RU" sz="12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20 февраля 2020 г.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0516569-93BF-4AED-A5A6-4A963D0D6747}"/>
              </a:ext>
            </a:extLst>
          </p:cNvPr>
          <p:cNvSpPr/>
          <p:nvPr/>
        </p:nvSpPr>
        <p:spPr>
          <a:xfrm flipH="1" flipV="1">
            <a:off x="7770612" y="897"/>
            <a:ext cx="4151376" cy="606792"/>
          </a:xfrm>
          <a:custGeom>
            <a:gdLst>
              <a:gd name="connsiteX0" fmla="*/ 3474720 w 4151376"/>
              <a:gd name="connsiteY0" fmla="*/ 581341 h 581341"/>
              <a:gd name="connsiteX1" fmla="*/ 0 w 4151376"/>
              <a:gd name="connsiteY1" fmla="*/ 581341 h 581341"/>
              <a:gd name="connsiteX2" fmla="*/ 0 w 4151376"/>
              <a:gd name="connsiteY2" fmla="*/ 1 h 581341"/>
              <a:gd name="connsiteX3" fmla="*/ 3474720 w 4151376"/>
              <a:gd name="connsiteY3" fmla="*/ 1 h 581341"/>
              <a:gd name="connsiteX4" fmla="*/ 3474720 w 4151376"/>
              <a:gd name="connsiteY4" fmla="*/ 0 h 581341"/>
              <a:gd name="connsiteX5" fmla="*/ 4151376 w 4151376"/>
              <a:gd name="connsiteY5" fmla="*/ 581340 h 581341"/>
              <a:gd name="connsiteX6" fmla="*/ 3474720 w 4151376"/>
              <a:gd name="connsiteY6" fmla="*/ 581340 h 58134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51376" h="581341">
                <a:moveTo>
                  <a:pt x="3474720" y="581341"/>
                </a:moveTo>
                <a:lnTo>
                  <a:pt x="0" y="581341"/>
                </a:lnTo>
                <a:lnTo>
                  <a:pt x="0" y="1"/>
                </a:lnTo>
                <a:lnTo>
                  <a:pt x="3474720" y="1"/>
                </a:lnTo>
                <a:lnTo>
                  <a:pt x="3474720" y="0"/>
                </a:lnTo>
                <a:lnTo>
                  <a:pt x="4151376" y="581340"/>
                </a:lnTo>
                <a:lnTo>
                  <a:pt x="3474720" y="5813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1580723-2FFC-4BAE-A75A-2A08941F5213}"/>
              </a:ext>
            </a:extLst>
          </p:cNvPr>
          <p:cNvSpPr/>
          <p:nvPr/>
        </p:nvSpPr>
        <p:spPr>
          <a:xfrm flipH="1" flipV="1">
            <a:off x="7977364" y="25833"/>
            <a:ext cx="4151376" cy="606792"/>
          </a:xfrm>
          <a:custGeom>
            <a:gdLst>
              <a:gd name="connsiteX0" fmla="*/ 3474720 w 4151376"/>
              <a:gd name="connsiteY0" fmla="*/ 581341 h 581341"/>
              <a:gd name="connsiteX1" fmla="*/ 0 w 4151376"/>
              <a:gd name="connsiteY1" fmla="*/ 581341 h 581341"/>
              <a:gd name="connsiteX2" fmla="*/ 0 w 4151376"/>
              <a:gd name="connsiteY2" fmla="*/ 1 h 581341"/>
              <a:gd name="connsiteX3" fmla="*/ 3474720 w 4151376"/>
              <a:gd name="connsiteY3" fmla="*/ 1 h 581341"/>
              <a:gd name="connsiteX4" fmla="*/ 3474720 w 4151376"/>
              <a:gd name="connsiteY4" fmla="*/ 0 h 581341"/>
              <a:gd name="connsiteX5" fmla="*/ 4151376 w 4151376"/>
              <a:gd name="connsiteY5" fmla="*/ 581340 h 581341"/>
              <a:gd name="connsiteX6" fmla="*/ 3474720 w 4151376"/>
              <a:gd name="connsiteY6" fmla="*/ 581340 h 58134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51376" h="581341">
                <a:moveTo>
                  <a:pt x="3474720" y="581341"/>
                </a:moveTo>
                <a:lnTo>
                  <a:pt x="0" y="581341"/>
                </a:lnTo>
                <a:lnTo>
                  <a:pt x="0" y="1"/>
                </a:lnTo>
                <a:lnTo>
                  <a:pt x="3474720" y="1"/>
                </a:lnTo>
                <a:lnTo>
                  <a:pt x="3474720" y="0"/>
                </a:lnTo>
                <a:lnTo>
                  <a:pt x="4151376" y="581340"/>
                </a:lnTo>
                <a:lnTo>
                  <a:pt x="3474720" y="581340"/>
                </a:lnTo>
                <a:close/>
              </a:path>
            </a:pathLst>
          </a:cu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EC42E4-D28A-4D70-8CEF-0771D74B8BD4}"/>
              </a:ext>
            </a:extLst>
          </p:cNvPr>
          <p:cNvSpPr txBox="1"/>
          <p:nvPr/>
        </p:nvSpPr>
        <p:spPr>
          <a:xfrm>
            <a:off x="8068000" y="11447"/>
            <a:ext cx="4124000" cy="39663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rtl="0">
              <a:spcBef>
                <a:spcPts val="700"/>
              </a:spcBef>
              <a:buClr>
                <a:srgbClr val="DD8047"/>
              </a:buClr>
              <a:buSzPct val="60000"/>
            </a:pPr>
            <a:r>
              <a:rPr lang="ru-RU" sz="2000" b="1" i="0" u="none" strike="noStrike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 Black"/>
              </a:rPr>
              <a:t>ТОЛЬКО МОДЕЛИРОВАНИЕ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A32754F-DBC8-44F2-8D71-5E44FE129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780" y="883139"/>
            <a:ext cx="8373805" cy="55020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/>
        </p:spPr>
        <p:txBody>
          <a:bodyPr anchor="ctr">
            <a:noAutofit/>
          </a:bodyPr>
          <a:lstStyle/>
          <a:p>
            <a:pPr lvl="0" rtl="0"/>
            <a:r>
              <a:rPr lang="ru-RU" sz="24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Заключение лаборатории подтверждает положительный анализ на COVID-19. Состояние мужчины ухудшилось и является критическим. Ведется наблюдение за шестью контактами, включая жену заболевшего, трех медсестер и врача, анализ которых на COVID-19 также оказался положительным. </a:t>
            </a:r>
          </a:p>
          <a:p>
            <a:pPr lvl="0" rtl="0"/>
            <a:r>
              <a:rPr lang="ru-RU" sz="24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Кроме того, три отдельных кластера, насчитывающие в общей сложности 63 пациентов с подтвержденными случаями заболевания, госпитализированы в </a:t>
            </a:r>
            <a:r>
              <a:rPr lang="ru-RU" sz="24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[столица]</a:t>
            </a:r>
            <a:r>
              <a:rPr lang="ru-RU" sz="24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, </a:t>
            </a:r>
            <a:r>
              <a:rPr lang="ru-RU" sz="24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[другой город] </a:t>
            </a:r>
            <a:r>
              <a:rPr lang="ru-RU" sz="24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и </a:t>
            </a:r>
            <a:r>
              <a:rPr lang="ru-RU" sz="24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[еще один город]</a:t>
            </a:r>
            <a:r>
              <a:rPr lang="ru-RU" sz="24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. </a:t>
            </a:r>
          </a:p>
          <a:p>
            <a:pPr lvl="0" rtl="0"/>
            <a:r>
              <a:rPr lang="ru-RU" sz="24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Передача болезни внутри страны очевидна. Среди населения нарастает беспокойство, СМИ ждут заявлений и комментариев относительно слухов о многочисленных подтвержденных случаях болезни в стране.</a:t>
            </a:r>
          </a:p>
        </p:txBody>
      </p:sp>
      <p:pic>
        <p:nvPicPr>
          <p:cNvPr id="15" name="Picture 14" descr="A crowded city street filled with lots of traffic&#10;&#10;Description automatically generated">
            <a:extLst>
              <a:ext uri="{FF2B5EF4-FFF2-40B4-BE49-F238E27FC236}">
                <a16:creationId xmlns:a16="http://schemas.microsoft.com/office/drawing/2014/main" id="{2AC99282-2255-4815-A2F2-FF95EB22B1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6585" y="848542"/>
            <a:ext cx="3512635" cy="553662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8801003"/>
      </p:ext>
    </p:extLst>
  </p:cSld>
  <p:clrMapOvr>
    <a:masterClrMapping/>
  </p:clrMapOvr>
  <p:transition spd="slow">
    <p:fade/>
  </p:transition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97887-B55D-43AF-A517-F5878396B9CF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 fontScale="90000"/>
          </a:bodyPr>
          <a:lstStyle/>
          <a:p>
            <a:pPr rtl="0"/>
            <a:r>
              <a:rPr lang="ru-RU" sz="40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Сессия 4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61DA4D-0657-4D3A-9637-EADF5F14B0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pPr rtl="0"/>
            <a:r>
              <a:rPr lang="ru-RU" sz="12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20 февраля 2020 г.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E1A5D3E-4752-4F3C-9F21-38026AD79FBF}"/>
              </a:ext>
            </a:extLst>
          </p:cNvPr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Autofit/>
          </a:bodyPr>
          <a:lstStyle/>
          <a:p>
            <a:pPr marL="0" indent="0" rtl="0">
              <a:buNone/>
            </a:pPr>
            <a:r>
              <a:rPr lang="ru-RU" sz="2800" b="1" i="0" u="none" strike="noStrike">
                <a:solidFill>
                  <a:srgbClr val="005D85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Вопросы для обсуждения</a:t>
            </a:r>
          </a:p>
          <a:p>
            <a:pPr marL="514350" indent="-514350" rtl="0">
              <a:spcBef>
                <a:spcPts val="3000"/>
              </a:spcBef>
              <a:buFont typeface="+mj-lt"/>
              <a:buAutoNum type="arabicPeriod"/>
            </a:pPr>
            <a:r>
              <a:rPr lang="ru-RU" sz="28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Какие действия должны последовать за получением информации об этом новом событии?</a:t>
            </a:r>
          </a:p>
          <a:p>
            <a:pPr marL="514350" indent="-514350" rtl="0">
              <a:spcBef>
                <a:spcPts val="3000"/>
              </a:spcBef>
              <a:buFont typeface="+mj-lt"/>
              <a:buAutoNum type="arabicPeriod"/>
            </a:pPr>
            <a:r>
              <a:rPr lang="ru-RU" sz="28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Как будут осуществляться координация у управление событием?</a:t>
            </a:r>
          </a:p>
          <a:p>
            <a:pPr marL="514350" indent="-514350" rtl="0">
              <a:spcBef>
                <a:spcPts val="3000"/>
              </a:spcBef>
              <a:buFont typeface="+mj-lt"/>
              <a:buAutoNum type="arabicPeriod"/>
            </a:pPr>
            <a:r>
              <a:rPr lang="ru-RU" sz="28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Откуда будет поступать финансирование ответных мер?</a:t>
            </a:r>
          </a:p>
          <a:p>
            <a:pPr marL="514350" indent="-514350" rtl="0">
              <a:spcBef>
                <a:spcPts val="3000"/>
              </a:spcBef>
              <a:buFont typeface="+mj-lt"/>
              <a:buAutoNum type="arabicPeriod"/>
            </a:pPr>
            <a:r>
              <a:rPr lang="ru-RU" sz="28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Какую помощь вы попросите оказать ВОЗ и других партнеров?</a:t>
            </a:r>
          </a:p>
          <a:p>
            <a:pPr marL="0" indent="0">
              <a:buNone/>
            </a:pPr>
            <a:endParaRPr lang="en-US">
              <a:effectLst/>
            </a:endParaRPr>
          </a:p>
          <a:p>
            <a:endParaRPr lang="en-US">
              <a:effectLst/>
            </a:endParaRPr>
          </a:p>
          <a:p>
            <a:endParaRPr lang="en-US">
              <a:effectLst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5EE2088-BD4F-4BAE-ABA9-484261EA79F0}"/>
              </a:ext>
            </a:extLst>
          </p:cNvPr>
          <p:cNvGrpSpPr/>
          <p:nvPr/>
        </p:nvGrpSpPr>
        <p:grpSpPr>
          <a:xfrm>
            <a:off x="9978391" y="5342554"/>
            <a:ext cx="2020803" cy="749356"/>
            <a:chOff x="9978391" y="5342554"/>
            <a:chExt cx="2020803" cy="749356"/>
          </a:xfrm>
          <a:effectLst/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9E70DA5-C3AC-496B-B01A-9B1A2FF5DB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78391" y="5342554"/>
              <a:ext cx="784098" cy="749356"/>
            </a:xfrm>
            <a:prstGeom prst="rect">
              <a:avLst/>
            </a:prstGeom>
            <a:effectLst/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5323312-3B7C-4616-A796-F8C472B6F72E}"/>
                </a:ext>
              </a:extLst>
            </p:cNvPr>
            <p:cNvSpPr txBox="1"/>
            <p:nvPr/>
          </p:nvSpPr>
          <p:spPr>
            <a:xfrm>
              <a:off x="10668379" y="5522976"/>
              <a:ext cx="1204846" cy="457657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l" rtl="0">
                <a:spcBef>
                  <a:spcPts val="700"/>
                </a:spcBef>
                <a:buClr>
                  <a:srgbClr val="DD8047"/>
                </a:buClr>
                <a:buSzPct val="60000"/>
              </a:pPr>
              <a:r>
                <a:rPr lang="ru-RU" sz="2400" b="1" i="0" u="none" strike="noStrike">
                  <a:solidFill>
                    <a:srgbClr val="0070C0"/>
                  </a:solidFill>
                  <a:effectLst/>
                  <a:highlight>
                    <a:srgbClr val="000000">
                      <a:alpha val="0"/>
                    </a:srgbClr>
                  </a:highlight>
                  <a:latin typeface="Arial"/>
                  <a:cs typeface="Calibri"/>
                </a:rPr>
                <a:t>30 мин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6771720"/>
      </p:ext>
    </p:extLst>
  </p:cSld>
  <p:clrMapOvr>
    <a:masterClrMapping/>
  </p:clrMapOvr>
  <p:transition spd="slow">
    <p:fade/>
  </p:transition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97887-B55D-43AF-A517-F5878396B9CF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 fontScale="90000"/>
          </a:bodyPr>
          <a:lstStyle/>
          <a:p>
            <a:pPr rtl="0"/>
            <a:r>
              <a:rPr lang="ru-RU" sz="40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Сессия 5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61DA4D-0657-4D3A-9637-EADF5F14B0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pPr rtl="0"/>
            <a:r>
              <a:rPr lang="ru-RU" sz="12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20 февраля 2020 г.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E1A5D3E-4752-4F3C-9F21-38026AD79FBF}"/>
              </a:ext>
            </a:extLst>
          </p:cNvPr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Autofit/>
          </a:bodyPr>
          <a:lstStyle/>
          <a:p>
            <a:pPr marL="0" indent="0" rtl="0">
              <a:buNone/>
            </a:pPr>
            <a:r>
              <a:rPr lang="ru-RU" sz="2800" b="1" i="0" u="none" strike="noStrike">
                <a:solidFill>
                  <a:srgbClr val="005D85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Вопросы для обсуждения</a:t>
            </a:r>
          </a:p>
          <a:p>
            <a:pPr marL="514350" indent="-514350" rtl="0">
              <a:spcBef>
                <a:spcPts val="3000"/>
              </a:spcBef>
              <a:buFont typeface="+mj-lt"/>
              <a:buAutoNum type="arabicPeriod"/>
            </a:pPr>
            <a:r>
              <a:rPr lang="ru-RU" sz="28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Кто руководит распространением информации о рисках, связанных с этим событием?</a:t>
            </a:r>
          </a:p>
          <a:p>
            <a:pPr marL="514350" indent="-514350" rtl="0">
              <a:spcBef>
                <a:spcPts val="3000"/>
              </a:spcBef>
              <a:buFont typeface="+mj-lt"/>
              <a:buAutoNum type="arabicPeriod"/>
            </a:pPr>
            <a:r>
              <a:rPr lang="ru-RU" sz="28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Какую информацию следует распространить? Среди кого?</a:t>
            </a:r>
          </a:p>
          <a:p>
            <a:pPr marL="514350" indent="-514350" rtl="0">
              <a:spcBef>
                <a:spcPts val="3000"/>
              </a:spcBef>
              <a:buFont typeface="+mj-lt"/>
              <a:buAutoNum type="arabicPeriod"/>
            </a:pPr>
            <a:r>
              <a:rPr lang="ru-RU" sz="28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Какова ваша стратегия коммуникации со СМИ?</a:t>
            </a:r>
          </a:p>
          <a:p>
            <a:pPr lvl="1" rtl="0">
              <a:spcBef>
                <a:spcPts val="3000"/>
              </a:spcBef>
            </a:pPr>
            <a:r>
              <a:rPr lang="ru-RU" sz="24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Каков механизм оперативного согласования своевременных и прозрачных сообщений и материалов?</a:t>
            </a:r>
          </a:p>
          <a:p>
            <a:pPr lvl="1" rtl="0">
              <a:spcBef>
                <a:spcPts val="3000"/>
              </a:spcBef>
            </a:pPr>
            <a:r>
              <a:rPr lang="ru-RU" sz="24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Как будет осуществляться координация информации и коммуникации с участием министерств и партнеров и различных уровней правительства?</a:t>
            </a:r>
          </a:p>
          <a:p>
            <a:pPr marL="0" indent="0">
              <a:buNone/>
            </a:pPr>
            <a:endParaRPr lang="en-US">
              <a:effectLst/>
            </a:endParaRPr>
          </a:p>
          <a:p>
            <a:endParaRPr lang="en-US">
              <a:effectLst/>
            </a:endParaRPr>
          </a:p>
          <a:p>
            <a:endParaRPr lang="en-US">
              <a:effectLst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5EE2088-BD4F-4BAE-ABA9-484261EA79F0}"/>
              </a:ext>
            </a:extLst>
          </p:cNvPr>
          <p:cNvGrpSpPr/>
          <p:nvPr/>
        </p:nvGrpSpPr>
        <p:grpSpPr>
          <a:xfrm>
            <a:off x="9657978" y="898570"/>
            <a:ext cx="2020803" cy="749356"/>
            <a:chOff x="9978391" y="5342554"/>
            <a:chExt cx="2020803" cy="749356"/>
          </a:xfrm>
          <a:effectLst/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9E70DA5-C3AC-496B-B01A-9B1A2FF5DB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78391" y="5342554"/>
              <a:ext cx="784098" cy="749356"/>
            </a:xfrm>
            <a:prstGeom prst="rect">
              <a:avLst/>
            </a:prstGeom>
            <a:effectLst/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5323312-3B7C-4616-A796-F8C472B6F72E}"/>
                </a:ext>
              </a:extLst>
            </p:cNvPr>
            <p:cNvSpPr txBox="1"/>
            <p:nvPr/>
          </p:nvSpPr>
          <p:spPr>
            <a:xfrm>
              <a:off x="10668379" y="5522976"/>
              <a:ext cx="1204846" cy="457657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l" rtl="0">
                <a:spcBef>
                  <a:spcPts val="700"/>
                </a:spcBef>
                <a:buClr>
                  <a:srgbClr val="DD8047"/>
                </a:buClr>
                <a:buSzPct val="60000"/>
              </a:pPr>
              <a:r>
                <a:rPr lang="ru-RU" sz="2400" b="1" i="0" u="none" strike="noStrike">
                  <a:solidFill>
                    <a:srgbClr val="0070C0"/>
                  </a:solidFill>
                  <a:effectLst/>
                  <a:highlight>
                    <a:srgbClr val="000000">
                      <a:alpha val="0"/>
                    </a:srgbClr>
                  </a:highlight>
                  <a:latin typeface="Arial"/>
                  <a:cs typeface="Calibri"/>
                </a:rPr>
                <a:t>30 мин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9693967"/>
      </p:ext>
    </p:extLst>
  </p:cSld>
  <p:clrMapOvr>
    <a:masterClrMapping/>
  </p:clrMapOvr>
  <p:transition spd="slow">
    <p:fade/>
  </p:transition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997B7-E711-499C-9669-ED23E4CF3F3F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 fontScale="90000"/>
          </a:bodyPr>
          <a:lstStyle/>
          <a:p>
            <a:endParaRPr lang="en-US">
              <a:effectLst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10FDA1-BB5B-4744-BF9F-310C429E3F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pPr rtl="0"/>
            <a:r>
              <a:rPr lang="ru-RU" sz="12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20 февраля 2020 г.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5A3C66-7454-41DA-95CF-E9829979CD3C}"/>
              </a:ext>
            </a:extLst>
          </p:cNvPr>
          <p:cNvSpPr/>
          <p:nvPr/>
        </p:nvSpPr>
        <p:spPr>
          <a:xfrm>
            <a:off x="0" y="0"/>
            <a:ext cx="12192000" cy="663854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5DACAC-1DE8-47EF-903A-AF7A729D79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42" y="-8247"/>
            <a:ext cx="12175758" cy="6646791"/>
          </a:xfrm>
          <a:prstGeom prst="rect">
            <a:avLst/>
          </a:prstGeom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E1FBF4-5A45-4F32-BBE9-104708C40FCE}"/>
              </a:ext>
            </a:extLst>
          </p:cNvPr>
          <p:cNvSpPr txBox="1"/>
          <p:nvPr/>
        </p:nvSpPr>
        <p:spPr>
          <a:xfrm>
            <a:off x="7622748" y="4158219"/>
            <a:ext cx="3350051" cy="28374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 rtl="0">
              <a:spcBef>
                <a:spcPts val="700"/>
              </a:spcBef>
              <a:buClr>
                <a:srgbClr val="DD8047"/>
              </a:buClr>
              <a:buSzPct val="60000"/>
            </a:pPr>
            <a:r>
              <a:rPr lang="ru-RU" sz="6000" b="1" i="0" u="none" strike="noStrike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КОНЕЦ УЧЕНИЙ</a:t>
            </a:r>
          </a:p>
        </p:txBody>
      </p:sp>
    </p:spTree>
    <p:extLst>
      <p:ext uri="{BB962C8B-B14F-4D97-AF65-F5344CB8AC3E}">
        <p14:creationId xmlns:p14="http://schemas.microsoft.com/office/powerpoint/2010/main" val="4067292785"/>
      </p:ext>
    </p:extLst>
  </p:cSld>
  <p:clrMapOvr>
    <a:masterClrMapping/>
  </p:clrMapOvr>
  <p:transition spd="slow">
    <p:fade/>
  </p:transition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97887-B55D-43AF-A517-F5878396B9CF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 fontScale="90000"/>
          </a:bodyPr>
          <a:lstStyle/>
          <a:p>
            <a:pPr rtl="0"/>
            <a:r>
              <a:rPr lang="ru-RU" sz="40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Обсуждение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61DA4D-0657-4D3A-9637-EADF5F14B0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pPr rtl="0"/>
            <a:r>
              <a:rPr lang="ru-RU" sz="12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20 февраля 2020 г.</a:t>
            </a:r>
          </a:p>
        </p:txBody>
      </p:sp>
      <p:pic>
        <p:nvPicPr>
          <p:cNvPr id="10" name="image9.png" descr="drawing_light_bulb_with_pen_1600_clr.png">
            <a:extLst>
              <a:ext uri="{FF2B5EF4-FFF2-40B4-BE49-F238E27FC236}">
                <a16:creationId xmlns:a16="http://schemas.microsoft.com/office/drawing/2014/main" id="{BE1C5A5E-B8B6-4E35-940D-F3C9E11A8E9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4268" y="1944805"/>
            <a:ext cx="2737133" cy="2883175"/>
          </a:xfrm>
          <a:prstGeom prst="rect">
            <a:avLst/>
          </a:prstGeom>
          <a:ln w="12700">
            <a:miter lim="400000"/>
          </a:ln>
          <a:effectLst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01FE6C6-074E-411A-8012-C35DDF7F562A}"/>
              </a:ext>
            </a:extLst>
          </p:cNvPr>
          <p:cNvSpPr/>
          <p:nvPr/>
        </p:nvSpPr>
        <p:spPr>
          <a:xfrm>
            <a:off x="2047164" y="2628688"/>
            <a:ext cx="4380931" cy="2823591"/>
          </a:xfrm>
          <a:prstGeom prst="rect">
            <a:avLst/>
          </a:prstGeom>
          <a:effectLst/>
        </p:spPr>
        <p:txBody>
          <a:bodyPr wrap="square">
            <a:noAutofit/>
          </a:bodyPr>
          <a:lstStyle/>
          <a:p>
            <a:pPr algn="r" rtl="0"/>
            <a:r>
              <a:rPr lang="ru-RU" sz="32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Первые отзывы участников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D121E52-4A50-4F4A-83AF-5C0983ECE7FA}"/>
              </a:ext>
            </a:extLst>
          </p:cNvPr>
          <p:cNvCxnSpPr/>
          <p:nvPr/>
        </p:nvCxnSpPr>
        <p:spPr>
          <a:xfrm flipH="1">
            <a:off x="6571399" y="2804614"/>
            <a:ext cx="0" cy="1351129"/>
          </a:xfrm>
          <a:prstGeom prst="line">
            <a:avLst/>
          </a:prstGeom>
          <a:ln w="47625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24851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61DA4D-0657-4D3A-9637-EADF5F14B0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pPr rtl="0"/>
            <a:r>
              <a:rPr lang="ru-RU" sz="12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20 февраля 2020 г.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1A4640-4FD6-4B77-A4B1-3D4758AAB9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6825" y="-6344"/>
            <a:ext cx="9719730" cy="6605516"/>
          </a:xfrm>
          <a:prstGeom prst="rect">
            <a:avLst/>
          </a:prstGeom>
          <a:effectLst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01FE6C6-074E-411A-8012-C35DDF7F562A}"/>
              </a:ext>
            </a:extLst>
          </p:cNvPr>
          <p:cNvSpPr/>
          <p:nvPr/>
        </p:nvSpPr>
        <p:spPr>
          <a:xfrm>
            <a:off x="7042246" y="-6824"/>
            <a:ext cx="5149754" cy="6612580"/>
          </a:xfrm>
          <a:prstGeom prst="rect">
            <a:avLst/>
          </a:prstGeom>
          <a:solidFill>
            <a:schemeClr val="tx2"/>
          </a:solidFill>
          <a:effectLst/>
        </p:spPr>
        <p:txBody>
          <a:bodyPr wrap="square">
            <a:noAutofit/>
          </a:bodyPr>
          <a:lstStyle/>
          <a:p>
            <a:pPr algn="r"/>
            <a:endParaRPr lang="en-US" sz="3200" b="1">
              <a:effectLst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2F46E6-760F-43DE-BCC8-26BAFDC05A9D}"/>
              </a:ext>
            </a:extLst>
          </p:cNvPr>
          <p:cNvSpPr/>
          <p:nvPr/>
        </p:nvSpPr>
        <p:spPr>
          <a:xfrm>
            <a:off x="7321243" y="903743"/>
            <a:ext cx="4508560" cy="1311951"/>
          </a:xfrm>
          <a:prstGeom prst="rect">
            <a:avLst/>
          </a:prstGeom>
          <a:ln w="15875">
            <a:solidFill>
              <a:schemeClr val="bg1"/>
            </a:solidFill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ru-RU" sz="4000" b="1" i="0" u="none" strike="noStrike">
                <a:solidFill>
                  <a:srgbClr val="28BFFF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Резюме </a:t>
            </a:r>
            <a:r>
              <a:rPr lang="ru-RU" sz="4000" b="1" i="0" u="none" strike="noStrike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и</a:t>
            </a:r>
          </a:p>
          <a:p>
            <a:pPr algn="ctr" rtl="0"/>
            <a:r>
              <a:rPr lang="ru-RU" sz="4000" b="1" i="0" u="none" strike="noStrike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следующие шаги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444B19-C2EE-4E64-AC58-E33AAEB9FDA5}"/>
              </a:ext>
            </a:extLst>
          </p:cNvPr>
          <p:cNvSpPr/>
          <p:nvPr/>
        </p:nvSpPr>
        <p:spPr>
          <a:xfrm>
            <a:off x="7835023" y="2653304"/>
            <a:ext cx="3773187" cy="411027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rtl="0">
              <a:lnSpc>
                <a:spcPct val="90000"/>
              </a:lnSpc>
              <a:spcBef>
                <a:spcPts val="700"/>
              </a:spcBef>
              <a:buClr>
                <a:srgbClr val="0090D0"/>
              </a:buClr>
              <a:buSzTx/>
            </a:pPr>
            <a:r>
              <a:rPr lang="ru-RU" sz="2400" b="1" i="0" u="none" strike="noStrike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Calibri"/>
              </a:rPr>
              <a:t>Часть II</a:t>
            </a:r>
          </a:p>
          <a:p>
            <a:pPr>
              <a:lnSpc>
                <a:spcPct val="90000"/>
              </a:lnSpc>
              <a:spcBef>
                <a:spcPts val="700"/>
              </a:spcBef>
              <a:buClr>
                <a:srgbClr val="0090D0"/>
              </a:buClr>
              <a:buSzTx/>
            </a:pPr>
            <a:endParaRPr lang="en-US" sz="2400" b="1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228600" rtl="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rgbClr val="0090D0"/>
              </a:buClr>
              <a:buSzTx/>
              <a:buFont typeface="Arial" pitchFamily="34" charset="0"/>
              <a:buChar char="•"/>
            </a:pPr>
            <a:r>
              <a:rPr lang="ru-RU" sz="2400" b="0" i="0" u="none" strike="noStrike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Calibri"/>
              </a:rPr>
              <a:t>Анализ НЕДОСТАТКОВ: Обсуждение в формате фокус-группы с целью пересмотра показателей готовности</a:t>
            </a:r>
          </a:p>
          <a:p>
            <a:pPr marL="457200" indent="-228600" rtl="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rgbClr val="0090D0"/>
              </a:buClr>
              <a:buSzTx/>
              <a:buFont typeface="Arial" pitchFamily="34" charset="0"/>
              <a:buChar char="•"/>
            </a:pPr>
            <a:r>
              <a:rPr lang="ru-RU" sz="2400" b="0" i="0" u="none" strike="noStrike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Calibri"/>
              </a:rPr>
              <a:t>Составление планов действий</a:t>
            </a:r>
          </a:p>
          <a:p>
            <a:pPr marL="457200" indent="-228600" rtl="0">
              <a:lnSpc>
                <a:spcPct val="90000"/>
              </a:lnSpc>
              <a:spcAft>
                <a:spcPts val="1200"/>
              </a:spcAft>
              <a:buClr>
                <a:srgbClr val="0090D0"/>
              </a:buClr>
              <a:buSzTx/>
              <a:buFont typeface="Arial" pitchFamily="34" charset="0"/>
              <a:buChar char="•"/>
            </a:pPr>
            <a:r>
              <a:rPr lang="ru-RU" sz="2400" b="0" i="0" u="none" strike="noStrike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Calibri"/>
              </a:rPr>
              <a:t>Форма оценки участников</a:t>
            </a:r>
          </a:p>
        </p:txBody>
      </p:sp>
    </p:spTree>
    <p:extLst>
      <p:ext uri="{BB962C8B-B14F-4D97-AF65-F5344CB8AC3E}">
        <p14:creationId xmlns:p14="http://schemas.microsoft.com/office/powerpoint/2010/main" val="687634468"/>
      </p:ext>
    </p:extLst>
  </p:cSld>
  <p:clrMapOvr>
    <a:masterClrMapping/>
  </p:clrMapOvr>
  <p:transition spd="slow">
    <p:fade/>
  </p:transition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4DAFD-A0A3-4E9F-8BCD-8CF1E43355C4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 fontScale="90000"/>
          </a:bodyPr>
          <a:lstStyle/>
          <a:p>
            <a:pPr rtl="0"/>
            <a:r>
              <a:rPr lang="ru-RU" sz="40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Повестка дня: часть 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B10564-5E44-4E45-905F-4B41B230E0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pPr rtl="0"/>
            <a:r>
              <a:rPr lang="ru-RU" sz="12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20 февраля 2020 г.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345226-480B-414B-AA22-2B6F837BB1F0}"/>
              </a:ext>
            </a:extLst>
          </p:cNvPr>
          <p:cNvSpPr txBox="1"/>
          <p:nvPr/>
        </p:nvSpPr>
        <p:spPr>
          <a:xfrm>
            <a:off x="637203" y="1749779"/>
            <a:ext cx="6125337" cy="40754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rtl="0">
              <a:spcBef>
                <a:spcPts val="700"/>
              </a:spcBef>
              <a:buClr>
                <a:srgbClr val="DD8047"/>
              </a:buClr>
              <a:buSzPct val="60000"/>
              <a:defRPr>
                <a:effectLst/>
              </a:defRPr>
            </a:pPr>
            <a:r>
              <a:rPr lang="ru-RU" sz="2000" b="1" i="0" u="none" strike="noStrike">
                <a:solidFill>
                  <a:srgbClr val="0070C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Часть 2 </a:t>
            </a:r>
          </a:p>
          <a:p>
            <a:pPr lvl="0" rtl="0">
              <a:spcBef>
                <a:spcPts val="700"/>
              </a:spcBef>
              <a:buClr>
                <a:srgbClr val="DD8047"/>
              </a:buClr>
              <a:buSzPct val="60000"/>
              <a:defRPr>
                <a:effectLst/>
              </a:defRPr>
            </a:pPr>
            <a:r>
              <a:rPr lang="ru-RU" sz="2000" b="0" i="0" u="none" strike="noStrike">
                <a:solidFill>
                  <a:srgbClr val="383838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09:00	Повторение </a:t>
            </a:r>
          </a:p>
          <a:p>
            <a:pPr lvl="0" rtl="0">
              <a:spcBef>
                <a:spcPts val="700"/>
              </a:spcBef>
              <a:buClr>
                <a:srgbClr val="DD8047"/>
              </a:buClr>
              <a:buSzPct val="60000"/>
              <a:defRPr>
                <a:effectLst/>
              </a:defRPr>
            </a:pPr>
            <a:r>
              <a:rPr lang="ru-RU" sz="2000" b="0" i="0" u="none" strike="noStrike">
                <a:solidFill>
                  <a:srgbClr val="383838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09:15	Анализ сильных и слабых сторон </a:t>
            </a:r>
            <a:r>
              <a:rPr lang="ru-RU" sz="1800" b="0" i="1" u="none" strike="noStrike">
                <a:solidFill>
                  <a:srgbClr val="383838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(работа в группе) </a:t>
            </a:r>
          </a:p>
          <a:p>
            <a:pPr lvl="0" rtl="0">
              <a:spcBef>
                <a:spcPts val="700"/>
              </a:spcBef>
              <a:buClr>
                <a:srgbClr val="DD8047"/>
              </a:buClr>
              <a:buSzPct val="60000"/>
              <a:defRPr>
                <a:effectLst/>
              </a:defRPr>
            </a:pPr>
            <a:r>
              <a:rPr lang="ru-RU" sz="2000" b="0" i="0" u="none" strike="noStrike">
                <a:solidFill>
                  <a:srgbClr val="383838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10:30  	Перерыв на кофе (15 мин)</a:t>
            </a:r>
          </a:p>
          <a:p>
            <a:pPr lvl="0" rtl="0">
              <a:spcBef>
                <a:spcPts val="700"/>
              </a:spcBef>
              <a:buClr>
                <a:srgbClr val="DD8047"/>
              </a:buClr>
              <a:buSzPct val="60000"/>
              <a:defRPr>
                <a:effectLst/>
              </a:defRPr>
            </a:pPr>
            <a:r>
              <a:rPr lang="ru-RU" sz="2000" b="0" i="0" u="none" strike="noStrike">
                <a:solidFill>
                  <a:srgbClr val="383838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10:45  	Планирование действий </a:t>
            </a:r>
            <a:r>
              <a:rPr lang="ru-RU" sz="1800" b="0" i="1" u="none" strike="noStrike">
                <a:solidFill>
                  <a:srgbClr val="383838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(работа в группе) </a:t>
            </a:r>
          </a:p>
          <a:p>
            <a:pPr lvl="0" rtl="0">
              <a:spcBef>
                <a:spcPts val="700"/>
              </a:spcBef>
              <a:buClr>
                <a:srgbClr val="DD8047"/>
              </a:buClr>
              <a:buSzPct val="60000"/>
              <a:defRPr>
                <a:effectLst/>
              </a:defRPr>
            </a:pPr>
            <a:r>
              <a:rPr lang="ru-RU" sz="2000" b="0" i="0" u="none" strike="noStrike">
                <a:solidFill>
                  <a:srgbClr val="383838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11:30	Обобщение выводов в формате пленарного заседания</a:t>
            </a:r>
          </a:p>
          <a:p>
            <a:pPr lvl="0" rtl="0">
              <a:spcBef>
                <a:spcPts val="700"/>
              </a:spcBef>
              <a:buClr>
                <a:srgbClr val="DD8047"/>
              </a:buClr>
              <a:buSzPct val="60000"/>
              <a:defRPr>
                <a:effectLst/>
              </a:defRPr>
            </a:pPr>
            <a:r>
              <a:rPr lang="ru-RU" sz="2000" b="0" i="0" u="none" strike="noStrike">
                <a:solidFill>
                  <a:srgbClr val="383838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12:00	Подведение итогов и последующие шаги</a:t>
            </a:r>
          </a:p>
          <a:p>
            <a:pPr lvl="0" rtl="0">
              <a:spcBef>
                <a:spcPts val="700"/>
              </a:spcBef>
              <a:buClr>
                <a:srgbClr val="DD8047"/>
              </a:buClr>
              <a:buSzPct val="60000"/>
              <a:defRPr>
                <a:effectLst/>
              </a:defRPr>
            </a:pPr>
            <a:r>
              <a:rPr lang="ru-RU" sz="2000" b="0" i="0" u="none" strike="noStrike">
                <a:solidFill>
                  <a:srgbClr val="383838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12:30	Закрытие</a:t>
            </a:r>
          </a:p>
          <a:p>
            <a:endParaRPr lang="en-US" sz="2000">
              <a:effectLst/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89DD38-C76C-4D2F-9480-0059C55577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662" y="2028418"/>
            <a:ext cx="4562939" cy="303292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196556778"/>
      </p:ext>
    </p:extLst>
  </p:cSld>
  <p:clrMapOvr>
    <a:masterClrMapping/>
  </p:clrMapOvr>
  <p:transition spd="slow">
    <p:fade/>
  </p:transition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D67A4-6045-44ED-A760-574DD29CB4AF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 fontScale="90000"/>
          </a:bodyPr>
          <a:lstStyle/>
          <a:p>
            <a:pPr rtl="0"/>
            <a:r>
              <a:rPr lang="ru-RU" sz="40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Контрольный перечень ВОЗ для COVID-19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B3533-94C3-42AF-A3DF-5547AE17C2EF}"/>
              </a:ext>
            </a:extLst>
          </p:cNvPr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 fontScale="92500" lnSpcReduction="10000"/>
          </a:bodyPr>
          <a:lstStyle/>
          <a:p>
            <a:pPr rtl="0">
              <a:lnSpc>
                <a:spcPct val="100000"/>
              </a:lnSpc>
            </a:pPr>
            <a:r>
              <a:rPr lang="ru-RU" sz="28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Предложенные ВОЗ </a:t>
            </a:r>
            <a:r>
              <a:rPr lang="ru-RU" sz="28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«Сравнительные показатели оперативной готовности к COVID-19» </a:t>
            </a:r>
            <a:r>
              <a:rPr lang="ru-RU" sz="28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предназначены для анализа имеющихся возможностей в области выявления нового коронавируса (нКоВ) и принятия мер реагирования на этот зоонозный вирус, вызывающий заболевание органов дыхательной системы. </a:t>
            </a:r>
          </a:p>
          <a:p>
            <a:pPr rtl="0">
              <a:lnSpc>
                <a:spcPct val="100000"/>
              </a:lnSpc>
            </a:pPr>
            <a:r>
              <a:rPr lang="ru-RU" sz="28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На основе этого анализа могут быть приняты целенаправленные меры по расширению потенциала в конкретной области. </a:t>
            </a:r>
          </a:p>
          <a:p>
            <a:pPr marL="0" indent="0">
              <a:buNone/>
            </a:pPr>
            <a:endParaRPr lang="en-ZA" sz="2400">
              <a:effectLst/>
              <a:latin typeface="+mj-lt"/>
              <a:cs typeface="Calibri" panose="020f0502020204030204" pitchFamily="34" charset="0"/>
            </a:endParaRPr>
          </a:p>
          <a:p>
            <a:pPr rtl="0"/>
            <a:r>
              <a:rPr lang="ru-RU" sz="2400" b="0" i="0" u="sng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Эта информация поможет национальным органам власти:</a:t>
            </a:r>
          </a:p>
          <a:p>
            <a:pPr marL="342900" indent="-342900" rtl="0"/>
            <a:r>
              <a:rPr lang="ru-RU" sz="24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определить основные недостатки; </a:t>
            </a:r>
          </a:p>
          <a:p>
            <a:pPr marL="342900" indent="-342900" rtl="0"/>
            <a:r>
              <a:rPr lang="ru-RU" sz="24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провести оценку рисков; и </a:t>
            </a:r>
          </a:p>
          <a:p>
            <a:pPr marL="342900" indent="-342900" rtl="0"/>
            <a:r>
              <a:rPr lang="ru-RU" sz="24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запланировать меры реагирования и контрольные действия.</a:t>
            </a:r>
          </a:p>
          <a:p>
            <a:endParaRPr lang="en-US" sz="2400">
              <a:effectLst/>
              <a:latin typeface="+mj-lt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>
              <a:effectLst/>
              <a:latin typeface="+mj-lt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A1CCC-322E-471D-AE48-C3EDFCBBEE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pPr rtl="0"/>
            <a:r>
              <a:rPr lang="ru-RU" sz="12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20 февраля 2020 г.</a:t>
            </a:r>
          </a:p>
        </p:txBody>
      </p:sp>
    </p:spTree>
    <p:extLst>
      <p:ext uri="{BB962C8B-B14F-4D97-AF65-F5344CB8AC3E}">
        <p14:creationId xmlns:p14="http://schemas.microsoft.com/office/powerpoint/2010/main" val="2215018328"/>
      </p:ext>
    </p:extLst>
  </p:cSld>
  <p:clrMapOvr>
    <a:masterClrMapping/>
  </p:clrMapOvr>
  <p:transition spd="slow">
    <p:fade/>
  </p:transition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D67A4-6045-44ED-A760-574DD29CB4AF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 fontScale="90000"/>
          </a:bodyPr>
          <a:lstStyle/>
          <a:p>
            <a:pPr rtl="0"/>
            <a:r>
              <a:rPr lang="ru-RU" sz="40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Анализ сильных и слабых сторон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A1CCC-322E-471D-AE48-C3EDFCBBEE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pPr rtl="0"/>
            <a:r>
              <a:rPr lang="ru-RU" sz="12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20 февраля 2020 г.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77A0E9-096C-4A41-9A11-6F78DDD52E07}"/>
              </a:ext>
            </a:extLst>
          </p:cNvPr>
          <p:cNvSpPr/>
          <p:nvPr/>
        </p:nvSpPr>
        <p:spPr>
          <a:xfrm>
            <a:off x="388225" y="5660071"/>
            <a:ext cx="4817660" cy="767789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54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r>
              <a:rPr lang="ru-RU" sz="3200" b="1" i="0" u="none" strike="noStrike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ПЛАН ДЕЙСТВИЙ</a:t>
            </a:r>
          </a:p>
        </p:txBody>
      </p:sp>
      <p:sp>
        <p:nvSpPr>
          <p:cNvPr id="11" name="Flowchart: Off-page Connector 10">
            <a:extLst>
              <a:ext uri="{FF2B5EF4-FFF2-40B4-BE49-F238E27FC236}">
                <a16:creationId xmlns:a16="http://schemas.microsoft.com/office/drawing/2014/main" id="{08E76C2F-ACDA-41BF-B5D5-4F2B6F3316EB}"/>
              </a:ext>
            </a:extLst>
          </p:cNvPr>
          <p:cNvSpPr/>
          <p:nvPr/>
        </p:nvSpPr>
        <p:spPr>
          <a:xfrm>
            <a:off x="388225" y="3740296"/>
            <a:ext cx="4817660" cy="2019058"/>
          </a:xfrm>
          <a:prstGeom prst="flowChartOffpageConnector">
            <a:avLst/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r>
              <a:rPr lang="ru-RU" sz="3200" b="0" i="0" u="none" strike="noStrike"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Предложите идеи улучшения систем, планов и процедур</a:t>
            </a:r>
          </a:p>
        </p:txBody>
      </p:sp>
      <p:sp>
        <p:nvSpPr>
          <p:cNvPr id="10" name="Flowchart: Off-page Connector 9">
            <a:extLst>
              <a:ext uri="{FF2B5EF4-FFF2-40B4-BE49-F238E27FC236}">
                <a16:creationId xmlns:a16="http://schemas.microsoft.com/office/drawing/2014/main" id="{79B8B67E-8274-4744-97F0-91637BA7A559}"/>
              </a:ext>
            </a:extLst>
          </p:cNvPr>
          <p:cNvSpPr/>
          <p:nvPr/>
        </p:nvSpPr>
        <p:spPr>
          <a:xfrm>
            <a:off x="388225" y="2342740"/>
            <a:ext cx="4817660" cy="1474280"/>
          </a:xfrm>
          <a:prstGeom prst="flowChartOffpageConnector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r>
              <a:rPr lang="ru-RU" sz="3200" b="0" i="0" u="none" strike="noStrike"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Проверьте допущения</a:t>
            </a:r>
          </a:p>
        </p:txBody>
      </p:sp>
      <p:sp>
        <p:nvSpPr>
          <p:cNvPr id="8" name="Flowchart: Off-page Connector 7">
            <a:extLst>
              <a:ext uri="{FF2B5EF4-FFF2-40B4-BE49-F238E27FC236}">
                <a16:creationId xmlns:a16="http://schemas.microsoft.com/office/drawing/2014/main" id="{D7F5B448-CFCC-47F0-A53A-961C9A8A21DE}"/>
              </a:ext>
            </a:extLst>
          </p:cNvPr>
          <p:cNvSpPr/>
          <p:nvPr/>
        </p:nvSpPr>
        <p:spPr>
          <a:xfrm>
            <a:off x="388225" y="914568"/>
            <a:ext cx="4817660" cy="1474280"/>
          </a:xfrm>
          <a:prstGeom prst="flowChartOffpageConnector">
            <a:avLst/>
          </a:prstGeom>
          <a:solidFill>
            <a:schemeClr val="bg2"/>
          </a:solidFill>
          <a:ln w="254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3200" b="0" i="0" u="none" strike="noStrike"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Изучите сильные и слабые стороны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D38A6C-2F8F-4154-AD53-AC19193B93C6}"/>
              </a:ext>
            </a:extLst>
          </p:cNvPr>
          <p:cNvSpPr/>
          <p:nvPr/>
        </p:nvSpPr>
        <p:spPr>
          <a:xfrm>
            <a:off x="5841242" y="1098647"/>
            <a:ext cx="6116296" cy="4571923"/>
          </a:xfrm>
          <a:prstGeom prst="rect">
            <a:avLst/>
          </a:prstGeom>
          <a:effectLst/>
        </p:spPr>
        <p:txBody>
          <a:bodyPr wrap="square">
            <a:noAutofit/>
          </a:bodyPr>
          <a:lstStyle/>
          <a:p>
            <a:pPr rtl="0">
              <a:spcAft>
                <a:spcPts val="1200"/>
              </a:spcAft>
            </a:pPr>
            <a:r>
              <a:rPr lang="ru-RU" sz="1800" b="1" i="0" u="sng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ЗАДАНИЯ</a:t>
            </a:r>
          </a:p>
          <a:p>
            <a:pPr marL="342900" indent="-342900" rtl="0">
              <a:spcAft>
                <a:spcPts val="1200"/>
              </a:spcAft>
              <a:buAutoNum type="arabicPeriod"/>
            </a:pPr>
            <a:r>
              <a:rPr lang="ru-RU" sz="18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Работая в группе, разделите лист бумаги на три части.</a:t>
            </a:r>
          </a:p>
          <a:p>
            <a:pPr marL="342900" indent="-342900" rtl="0">
              <a:spcAft>
                <a:spcPts val="1200"/>
              </a:spcAft>
              <a:buAutoNum type="arabicPeriod"/>
            </a:pPr>
            <a:r>
              <a:rPr lang="ru-RU" sz="18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Изучите контрольный перечень показателей готовности, планы и заметки, сделанные в течение TTX</a:t>
            </a:r>
          </a:p>
          <a:p>
            <a:pPr marL="342900" indent="-342900" rtl="0">
              <a:spcAft>
                <a:spcPts val="1200"/>
              </a:spcAft>
              <a:buFont typeface="+mj-lt"/>
              <a:buAutoNum type="arabicPeriod"/>
            </a:pPr>
            <a:r>
              <a:rPr lang="ru-RU" sz="18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Обсудите и запишите в каждый из разделов ответы на вопросы:</a:t>
            </a:r>
          </a:p>
          <a:p>
            <a:pPr marL="800100" lvl="1" indent="-342900" rtl="0">
              <a:spcAft>
                <a:spcPts val="1200"/>
              </a:spcAft>
              <a:buFont typeface="Arial" pitchFamily="34" charset="0"/>
              <a:buChar char="•"/>
            </a:pPr>
            <a:r>
              <a:rPr lang="ru-RU" sz="18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Что оказалось эффективным? (Достижения)</a:t>
            </a:r>
          </a:p>
          <a:p>
            <a:pPr marL="800100" lvl="1" indent="-342900" rtl="0">
              <a:spcAft>
                <a:spcPts val="1200"/>
              </a:spcAft>
              <a:buFont typeface="Arial" pitchFamily="34" charset="0"/>
              <a:buChar char="•"/>
            </a:pPr>
            <a:r>
              <a:rPr lang="ru-RU" sz="18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Что было сложным? (Трудности)</a:t>
            </a:r>
          </a:p>
          <a:p>
            <a:pPr marL="800100" lvl="1" indent="-342900" rtl="0">
              <a:spcAft>
                <a:spcPts val="1200"/>
              </a:spcAft>
              <a:buFont typeface="Arial" pitchFamily="34" charset="0"/>
              <a:buChar char="•"/>
            </a:pPr>
            <a:r>
              <a:rPr lang="ru-RU" sz="18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Рекомендации? (В порядке приоритетности, определите три самых важных)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9301FD9-3E22-4D05-AB5A-E42D4E841735}"/>
              </a:ext>
            </a:extLst>
          </p:cNvPr>
          <p:cNvGrpSpPr/>
          <p:nvPr/>
        </p:nvGrpSpPr>
        <p:grpSpPr>
          <a:xfrm>
            <a:off x="9763730" y="701580"/>
            <a:ext cx="2020803" cy="749356"/>
            <a:chOff x="9978391" y="5342554"/>
            <a:chExt cx="2020803" cy="749356"/>
          </a:xfrm>
          <a:effectLst/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8BB950D-E0EA-4CF9-914C-A9343E4B77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78391" y="5342554"/>
              <a:ext cx="784098" cy="749356"/>
            </a:xfrm>
            <a:prstGeom prst="rect">
              <a:avLst/>
            </a:prstGeom>
            <a:effectLst/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30C1043-CB9B-46D4-B470-C7E83CDEBCC2}"/>
                </a:ext>
              </a:extLst>
            </p:cNvPr>
            <p:cNvSpPr txBox="1"/>
            <p:nvPr/>
          </p:nvSpPr>
          <p:spPr>
            <a:xfrm>
              <a:off x="10668378" y="5522976"/>
              <a:ext cx="1204846" cy="457657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l" rtl="0">
                <a:spcBef>
                  <a:spcPts val="700"/>
                </a:spcBef>
                <a:buClr>
                  <a:srgbClr val="DD8047"/>
                </a:buClr>
                <a:buSzPct val="60000"/>
              </a:pPr>
              <a:r>
                <a:rPr lang="ru-RU" sz="2400" b="1" i="0" u="none" strike="noStrike">
                  <a:solidFill>
                    <a:srgbClr val="0070C0"/>
                  </a:solidFill>
                  <a:effectLst/>
                  <a:highlight>
                    <a:srgbClr val="000000">
                      <a:alpha val="0"/>
                    </a:srgbClr>
                  </a:highlight>
                  <a:latin typeface="Arial"/>
                  <a:cs typeface="Calibri"/>
                </a:rPr>
                <a:t>75 мин</a:t>
              </a:r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CBB288C-3A71-44A7-A69E-8D16D8551DF0}"/>
              </a:ext>
            </a:extLst>
          </p:cNvPr>
          <p:cNvCxnSpPr/>
          <p:nvPr/>
        </p:nvCxnSpPr>
        <p:spPr>
          <a:xfrm>
            <a:off x="5575110" y="5534167"/>
            <a:ext cx="6228665" cy="0"/>
          </a:xfrm>
          <a:prstGeom prst="line">
            <a:avLst/>
          </a:prstGeom>
          <a:ln w="25400">
            <a:prstDash val="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5B964DD-F08B-438A-B1C8-E8CDC9A289C8}"/>
              </a:ext>
            </a:extLst>
          </p:cNvPr>
          <p:cNvSpPr txBox="1"/>
          <p:nvPr/>
        </p:nvSpPr>
        <p:spPr>
          <a:xfrm>
            <a:off x="6434920" y="5966533"/>
            <a:ext cx="4897615" cy="51867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l" rtl="0">
              <a:spcBef>
                <a:spcPts val="700"/>
              </a:spcBef>
              <a:buClr>
                <a:srgbClr val="DD8047"/>
              </a:buClr>
              <a:buSzPct val="60000"/>
            </a:pPr>
            <a:r>
              <a:rPr lang="ru-RU" sz="1400" b="0" i="1" u="none" strike="noStrike">
                <a:solidFill>
                  <a:srgbClr val="A24B19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Примечание: план действий будет разработан на следующей сессии</a:t>
            </a:r>
          </a:p>
        </p:txBody>
      </p:sp>
    </p:spTree>
    <p:extLst>
      <p:ext uri="{BB962C8B-B14F-4D97-AF65-F5344CB8AC3E}">
        <p14:creationId xmlns:p14="http://schemas.microsoft.com/office/powerpoint/2010/main" val="298856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pic>
        <p:nvPicPr>
          <p:cNvPr id="6" name="Content Placeholder 6" descr="A close up of a coffee cup sitting on a table&#10;&#10;Description automatically generated">
            <a:extLst>
              <a:ext uri="{FF2B5EF4-FFF2-40B4-BE49-F238E27FC236}">
                <a16:creationId xmlns:a16="http://schemas.microsoft.com/office/drawing/2014/main" id="{F182BF34-D40E-4D63-9929-583C8DCEDC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" y="608658"/>
            <a:ext cx="12191980" cy="6000953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C8DB75-6FDF-4990-B74D-9A2732931021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 fontScale="90000"/>
          </a:bodyPr>
          <a:lstStyle/>
          <a:p>
            <a:pPr rtl="0"/>
            <a:r>
              <a:rPr lang="ru-RU" sz="40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Перерыв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6C72D3-CA0F-4CE2-B229-7BBC2D9084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pPr rtl="0"/>
            <a:r>
              <a:rPr lang="ru-RU" sz="12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20 февраля 2020 г.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53E21E-7CF7-4CC4-8BCD-1B6388A2620A}"/>
              </a:ext>
            </a:extLst>
          </p:cNvPr>
          <p:cNvSpPr/>
          <p:nvPr/>
        </p:nvSpPr>
        <p:spPr>
          <a:xfrm>
            <a:off x="1511808" y="1809134"/>
            <a:ext cx="3600000" cy="3600000"/>
          </a:xfrm>
          <a:prstGeom prst="rect">
            <a:avLst/>
          </a:prstGeom>
          <a:solidFill>
            <a:schemeClr val="bg1"/>
          </a:solidFill>
          <a:ln w="231775" cmpd="thickThin">
            <a:solidFill>
              <a:schemeClr val="accent1"/>
            </a:solidFill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ctr" rtl="0"/>
            <a:r>
              <a:rPr lang="ru-RU" sz="3600" b="1" i="0" u="none" strike="noStrike">
                <a:solidFill>
                  <a:srgbClr val="A24B19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Перерыв на кофе</a:t>
            </a:r>
            <a:br>
              <a:rPr lang="ru-RU" sz="3600" b="1" i="0" u="none" strike="noStrike">
                <a:solidFill>
                  <a:srgbClr val="A24B19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</a:br>
            <a:r>
              <a:rPr lang="ru-RU" sz="3600" b="1" i="0" u="none" strike="noStrike">
                <a:solidFill>
                  <a:srgbClr val="A24B19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 (15 мин)</a:t>
            </a:r>
          </a:p>
        </p:txBody>
      </p:sp>
    </p:spTree>
    <p:extLst>
      <p:ext uri="{BB962C8B-B14F-4D97-AF65-F5344CB8AC3E}">
        <p14:creationId xmlns:p14="http://schemas.microsoft.com/office/powerpoint/2010/main" val="2303228248"/>
      </p:ext>
    </p:extLst>
  </p:cSld>
  <p:clrMapOvr>
    <a:masterClrMapping/>
  </p:clrMapOvr>
  <p:transition spd="slow">
    <p:fade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pic>
        <p:nvPicPr>
          <p:cNvPr id="12" name="Picture 11">
            <a:hlinkClick r:id="rId4"/>
            <a:extLst>
              <a:ext uri="{FF2B5EF4-FFF2-40B4-BE49-F238E27FC236}">
                <a16:creationId xmlns:a16="http://schemas.microsoft.com/office/drawing/2014/main" id="{DC4FB458-8FA3-4BC1-8A0D-FC385CD0C4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4661" y="5651615"/>
            <a:ext cx="1819796" cy="745309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34DAFD-A0A3-4E9F-8BCD-8CF1E43355C4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 fontScale="90000"/>
          </a:bodyPr>
          <a:lstStyle/>
          <a:p>
            <a:pPr rtl="0"/>
            <a:r>
              <a:rPr lang="ru-RU" sz="40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Последняя оперативная сводка ВОЗ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B10564-5E44-4E45-905F-4B41B230E0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pPr rtl="0"/>
            <a:r>
              <a:rPr lang="ru-RU" sz="12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20 февраля 2020 г.</a:t>
            </a:r>
          </a:p>
        </p:txBody>
      </p:sp>
      <p:pic>
        <p:nvPicPr>
          <p:cNvPr id="8" name="Picture 7">
            <a:hlinkClick r:id="rId4"/>
            <a:extLst>
              <a:ext uri="{FF2B5EF4-FFF2-40B4-BE49-F238E27FC236}">
                <a16:creationId xmlns:a16="http://schemas.microsoft.com/office/drawing/2014/main" id="{9189C7DF-0451-4293-B040-91EBEF0391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2325" y="573093"/>
            <a:ext cx="4026739" cy="5242491"/>
          </a:xfrm>
          <a:prstGeom prst="roundRect">
            <a:avLst>
              <a:gd name="adj" fmla="val 6425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extrusionClr>
              <a:prstClr val="black"/>
            </a:extrusionClr>
            <a:contourClr>
              <a:srgbClr val="969696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4F871DA-2632-4765-A38B-969A64757D61}"/>
              </a:ext>
            </a:extLst>
          </p:cNvPr>
          <p:cNvSpPr/>
          <p:nvPr/>
        </p:nvSpPr>
        <p:spPr>
          <a:xfrm>
            <a:off x="413865" y="2598004"/>
            <a:ext cx="5072686" cy="1372972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rtl="0"/>
            <a:r>
              <a:rPr lang="ru-RU" sz="28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Ситуация быстро меняется.</a:t>
            </a:r>
          </a:p>
          <a:p>
            <a:pPr rtl="0"/>
            <a:r>
              <a:rPr lang="ru-RU" sz="28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Обратимся к последней</a:t>
            </a:r>
          </a:p>
          <a:p>
            <a:pPr rtl="0"/>
            <a:r>
              <a:rPr lang="ru-RU" sz="28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оперативной сводке ВОЗ.</a:t>
            </a:r>
          </a:p>
        </p:txBody>
      </p:sp>
    </p:spTree>
    <p:extLst>
      <p:ext uri="{BB962C8B-B14F-4D97-AF65-F5344CB8AC3E}">
        <p14:creationId xmlns:p14="http://schemas.microsoft.com/office/powerpoint/2010/main" val="3382875014"/>
      </p:ext>
    </p:extLst>
  </p:cSld>
  <p:clrMapOvr>
    <a:masterClrMapping/>
  </p:clrMapOvr>
  <p:transition spd="slow">
    <p:fade/>
  </p:transition>
  <p:timing/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9330F-8F6C-451F-B474-42C12FEF873B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 fontScale="90000"/>
          </a:bodyPr>
          <a:lstStyle/>
          <a:p>
            <a:pPr rtl="0"/>
            <a:r>
              <a:rPr lang="ru-RU" sz="40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План действий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F6609-EB6A-404F-AE07-77BA3F8C38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pPr rtl="0"/>
            <a:r>
              <a:rPr lang="ru-RU" sz="12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20 февраля 2020 г.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1160E5-625D-4340-B7C6-749B9B9DC6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780" y="1591319"/>
            <a:ext cx="3633701" cy="3675362"/>
          </a:xfrm>
          <a:prstGeom prst="rect">
            <a:avLst/>
          </a:prstGeom>
          <a:effectLst/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7E3BC02-E4EF-4331-AE3E-414EB8D48D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0240" y="1315990"/>
            <a:ext cx="7944256" cy="4327360"/>
          </a:xfrm>
          <a:prstGeom prst="rect">
            <a:avLst/>
          </a:prstGeom>
          <a:effectLst/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7B2A816A-70D3-48BC-BE06-C4284701AC98}"/>
              </a:ext>
            </a:extLst>
          </p:cNvPr>
          <p:cNvGrpSpPr/>
          <p:nvPr/>
        </p:nvGrpSpPr>
        <p:grpSpPr>
          <a:xfrm>
            <a:off x="1445420" y="5643350"/>
            <a:ext cx="2020803" cy="749356"/>
            <a:chOff x="9978391" y="5342554"/>
            <a:chExt cx="2020803" cy="749356"/>
          </a:xfrm>
          <a:effectLst/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1F79309-2284-4C6C-8B8E-00FB51F645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78391" y="5342554"/>
              <a:ext cx="784098" cy="749356"/>
            </a:xfrm>
            <a:prstGeom prst="rect">
              <a:avLst/>
            </a:prstGeom>
            <a:effectLst/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FFD4572-B504-4819-B475-93A622443C5B}"/>
                </a:ext>
              </a:extLst>
            </p:cNvPr>
            <p:cNvSpPr txBox="1"/>
            <p:nvPr/>
          </p:nvSpPr>
          <p:spPr>
            <a:xfrm>
              <a:off x="10668379" y="5522976"/>
              <a:ext cx="1204846" cy="457657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l" rtl="0">
                <a:spcBef>
                  <a:spcPts val="700"/>
                </a:spcBef>
                <a:buClr>
                  <a:srgbClr val="DD8047"/>
                </a:buClr>
                <a:buSzPct val="60000"/>
              </a:pPr>
              <a:r>
                <a:rPr lang="ru-RU" sz="2400" b="1" i="0" u="none" strike="noStrike">
                  <a:solidFill>
                    <a:srgbClr val="0070C0"/>
                  </a:solidFill>
                  <a:effectLst/>
                  <a:highlight>
                    <a:srgbClr val="000000">
                      <a:alpha val="0"/>
                    </a:srgbClr>
                  </a:highlight>
                  <a:latin typeface="Arial"/>
                  <a:cs typeface="Calibri"/>
                </a:rPr>
                <a:t>45 мин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1B0ACC7-2ED3-4D8F-8DE2-998414BE86C4}"/>
              </a:ext>
            </a:extLst>
          </p:cNvPr>
          <p:cNvSpPr txBox="1"/>
          <p:nvPr/>
        </p:nvSpPr>
        <p:spPr>
          <a:xfrm>
            <a:off x="3970240" y="1337384"/>
            <a:ext cx="1674780" cy="73866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700"/>
              </a:spcBef>
              <a:buClr>
                <a:srgbClr val="DD8047"/>
              </a:buClr>
              <a:buSzPct val="60000"/>
            </a:pPr>
            <a:r>
              <a:rPr lang="ru-RU" sz="1400" b="1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Основная проблема / недостаток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60BBFD-D60F-46A4-A20C-C768D24F0A05}"/>
              </a:ext>
            </a:extLst>
          </p:cNvPr>
          <p:cNvSpPr txBox="1"/>
          <p:nvPr/>
        </p:nvSpPr>
        <p:spPr>
          <a:xfrm>
            <a:off x="5691797" y="1337384"/>
            <a:ext cx="2388513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700"/>
              </a:spcBef>
              <a:buClr>
                <a:srgbClr val="DD8047"/>
              </a:buClr>
              <a:buSzPct val="60000"/>
            </a:pPr>
            <a:r>
              <a:rPr lang="ru-RU" sz="1600" b="1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Предлагаемое решение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F0F9C4-A57F-457F-A1CD-BCD5FDB88FD5}"/>
              </a:ext>
            </a:extLst>
          </p:cNvPr>
          <p:cNvSpPr txBox="1"/>
          <p:nvPr/>
        </p:nvSpPr>
        <p:spPr>
          <a:xfrm>
            <a:off x="8164982" y="1360383"/>
            <a:ext cx="1874757" cy="55399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700"/>
              </a:spcBef>
              <a:buClr>
                <a:srgbClr val="DD8047"/>
              </a:buClr>
              <a:buSzPct val="60000"/>
            </a:pPr>
            <a:r>
              <a:rPr lang="ru-RU" sz="1500" b="1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Срок реализации решения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044FAD-E547-4138-A120-CE65692486EF}"/>
              </a:ext>
            </a:extLst>
          </p:cNvPr>
          <p:cNvSpPr txBox="1"/>
          <p:nvPr/>
        </p:nvSpPr>
        <p:spPr>
          <a:xfrm>
            <a:off x="10124411" y="1360054"/>
            <a:ext cx="1790085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700"/>
              </a:spcBef>
              <a:buClr>
                <a:srgbClr val="DD8047"/>
              </a:buClr>
              <a:buSzPct val="60000"/>
            </a:pPr>
            <a:r>
              <a:rPr lang="ru-RU" sz="1600" b="1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Ответственные лица</a:t>
            </a:r>
          </a:p>
        </p:txBody>
      </p:sp>
    </p:spTree>
    <p:extLst>
      <p:ext uri="{BB962C8B-B14F-4D97-AF65-F5344CB8AC3E}">
        <p14:creationId xmlns:p14="http://schemas.microsoft.com/office/powerpoint/2010/main" val="32635215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9330F-8F6C-451F-B474-42C12FEF873B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 fontScale="90000"/>
          </a:bodyPr>
          <a:lstStyle/>
          <a:p>
            <a:pPr rtl="0"/>
            <a:r>
              <a:rPr lang="ru-RU" sz="40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Обобщение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F6609-EB6A-404F-AE07-77BA3F8C38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pPr rtl="0"/>
            <a:r>
              <a:rPr lang="ru-RU" sz="12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20 февраля 2020 г.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1AD7759-B5A2-482F-A7FD-AD82059F22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9357" y="1292037"/>
            <a:ext cx="3760096" cy="2048183"/>
          </a:xfrm>
          <a:prstGeom prst="rect">
            <a:avLst/>
          </a:prstGeom>
          <a:effectLst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AAE8E30-4541-49CC-95C0-A89E91DC80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2040" y="2036660"/>
            <a:ext cx="3760096" cy="2048183"/>
          </a:xfrm>
          <a:prstGeom prst="rect">
            <a:avLst/>
          </a:prstGeom>
          <a:effectLst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5DD8DEF-FCD3-4AC2-B786-898C4ED788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4969" y="2595596"/>
            <a:ext cx="3760096" cy="2048183"/>
          </a:xfrm>
          <a:prstGeom prst="rect">
            <a:avLst/>
          </a:prstGeom>
          <a:effectLst/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E2525C6-2711-47FF-9E56-810D44A408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9358" y="1194806"/>
            <a:ext cx="3830708" cy="211334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0583F27-5645-4EAB-AE74-F7FB804B04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2040" y="1971502"/>
            <a:ext cx="3830708" cy="211334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23A61CE-7306-4830-98BE-9A0C68E723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4969" y="2595596"/>
            <a:ext cx="3830708" cy="211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592237"/>
      </p:ext>
    </p:extLst>
  </p:cSld>
  <p:clrMapOvr>
    <a:masterClrMapping/>
  </p:clrMapOvr>
  <p:transition spd="slow">
    <p:fade/>
  </p:transition>
  <p:timing/>
</p:sld>
</file>

<file path=ppt/slides/slide3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9330F-8F6C-451F-B474-42C12FEF873B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 fontScale="90000"/>
          </a:bodyPr>
          <a:lstStyle/>
          <a:p>
            <a:pPr rtl="0"/>
            <a:r>
              <a:rPr lang="ru-RU" sz="40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Форма обратной связи участников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F6609-EB6A-404F-AE07-77BA3F8C38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pPr rtl="0"/>
            <a:r>
              <a:rPr lang="ru-RU" sz="12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20 февраля 2020 г.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918967-1504-466D-B993-22C06F9618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772" y="1062607"/>
            <a:ext cx="3884491" cy="51545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extrusionClr>
              <a:prstClr val="black"/>
            </a:extrusionClr>
            <a:contourClr>
              <a:srgbClr val="969696"/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2B40BA-F069-46EB-80AD-1DA680739316}"/>
              </a:ext>
            </a:extLst>
          </p:cNvPr>
          <p:cNvSpPr/>
          <p:nvPr/>
        </p:nvSpPr>
        <p:spPr>
          <a:xfrm>
            <a:off x="6172766" y="2184611"/>
            <a:ext cx="4804262" cy="180011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rtl="0">
              <a:spcAft>
                <a:spcPts val="800"/>
              </a:spcAft>
            </a:pPr>
            <a:r>
              <a:rPr lang="ru-RU" sz="2800" b="0" i="1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  <a:ea typeface="Calibri"/>
              </a:rPr>
              <a:t>Обратная связь поможет нам повысить качество и актуальность будущих имитационных учений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B3E6510-CC81-4105-9D35-20E4BF56DD55}"/>
              </a:ext>
            </a:extLst>
          </p:cNvPr>
          <p:cNvGrpSpPr/>
          <p:nvPr/>
        </p:nvGrpSpPr>
        <p:grpSpPr>
          <a:xfrm>
            <a:off x="7730214" y="4687651"/>
            <a:ext cx="1849281" cy="749356"/>
            <a:chOff x="9978391" y="5342554"/>
            <a:chExt cx="1849281" cy="749356"/>
          </a:xfrm>
          <a:effectLst/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73EC829-C3FA-4328-99AA-B40E0032AA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78391" y="5342554"/>
              <a:ext cx="784098" cy="749356"/>
            </a:xfrm>
            <a:prstGeom prst="rect">
              <a:avLst/>
            </a:prstGeom>
            <a:effectLst/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C1F5717-065B-4919-AD00-736B6FD64B1C}"/>
                </a:ext>
              </a:extLst>
            </p:cNvPr>
            <p:cNvSpPr txBox="1"/>
            <p:nvPr/>
          </p:nvSpPr>
          <p:spPr>
            <a:xfrm>
              <a:off x="10668381" y="5522976"/>
              <a:ext cx="1034814" cy="457657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l" rtl="0">
                <a:spcBef>
                  <a:spcPts val="700"/>
                </a:spcBef>
                <a:buClr>
                  <a:srgbClr val="DD8047"/>
                </a:buClr>
                <a:buSzPct val="60000"/>
              </a:pPr>
              <a:r>
                <a:rPr lang="ru-RU" sz="2400" b="1" i="0" u="none" strike="noStrike">
                  <a:solidFill>
                    <a:srgbClr val="0070C0"/>
                  </a:solidFill>
                  <a:effectLst/>
                  <a:highlight>
                    <a:srgbClr val="000000">
                      <a:alpha val="0"/>
                    </a:srgbClr>
                  </a:highlight>
                  <a:latin typeface="Arial"/>
                  <a:cs typeface="Calibri"/>
                </a:rPr>
                <a:t>5 мин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1552253"/>
      </p:ext>
    </p:extLst>
  </p:cSld>
  <p:clrMapOvr>
    <a:masterClrMapping/>
  </p:clrMapOvr>
  <p:transition spd="slow">
    <p:fade/>
  </p:transition>
  <p:timing/>
</p:sld>
</file>

<file path=ppt/slides/slide3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9330F-8F6C-451F-B474-42C12FEF873B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 fontScale="90000"/>
          </a:bodyPr>
          <a:lstStyle/>
          <a:p>
            <a:pPr rtl="0"/>
            <a:r>
              <a:rPr lang="ru-RU" sz="40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Следующие шаги и подведение итогов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F6609-EB6A-404F-AE07-77BA3F8C38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pPr rtl="0"/>
            <a:r>
              <a:rPr lang="ru-RU" sz="12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20 февраля 2020 г.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00FD45-150F-4024-82DC-29A8CF80CB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19557">
            <a:off x="1928217" y="1162881"/>
            <a:ext cx="7850404" cy="4500941"/>
          </a:xfrm>
          <a:prstGeom prst="rect">
            <a:avLst/>
          </a:prstGeom>
          <a:effectLst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E46B248-6FCC-4C4D-B5C7-8F13B04B80AF}"/>
              </a:ext>
            </a:extLst>
          </p:cNvPr>
          <p:cNvSpPr txBox="1"/>
          <p:nvPr/>
        </p:nvSpPr>
        <p:spPr>
          <a:xfrm>
            <a:off x="1874533" y="4578825"/>
            <a:ext cx="7957770" cy="6407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rtl="0">
              <a:spcBef>
                <a:spcPts val="700"/>
              </a:spcBef>
              <a:buClr>
                <a:srgbClr val="DD8047"/>
              </a:buClr>
              <a:buSzPct val="60000"/>
            </a:pPr>
            <a:r>
              <a:rPr lang="ru-RU" sz="3600" b="1" i="0" u="none" strike="noStrike">
                <a:solidFill>
                  <a:srgbClr val="0070C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СЛЕДУЮЩИЕ ШАГИ</a:t>
            </a:r>
          </a:p>
        </p:txBody>
      </p:sp>
    </p:spTree>
    <p:extLst>
      <p:ext uri="{BB962C8B-B14F-4D97-AF65-F5344CB8AC3E}">
        <p14:creationId xmlns:p14="http://schemas.microsoft.com/office/powerpoint/2010/main" val="2979113756"/>
      </p:ext>
    </p:extLst>
  </p:cSld>
  <p:clrMapOvr>
    <a:masterClrMapping/>
  </p:clrMapOvr>
  <p:transition spd="slow">
    <p:fade/>
  </p:transition>
  <p:timing/>
</p:sld>
</file>

<file path=ppt/slides/slide3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772BCF9-0B8D-4074-9436-701BDD2B6BFF}"/>
              </a:ext>
            </a:extLst>
          </p:cNvPr>
          <p:cNvSpPr/>
          <p:nvPr/>
        </p:nvSpPr>
        <p:spPr>
          <a:xfrm>
            <a:off x="0" y="3773606"/>
            <a:ext cx="12192000" cy="289332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0">
              <a:lnSpc>
                <a:spcPct val="150000"/>
              </a:lnSpc>
            </a:pPr>
            <a:r>
              <a:rPr lang="ru-RU" sz="2400" b="1" i="0" u="none" strike="noStrike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РЕСУРСЫ ВОЗ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F2AF43-6C07-4B87-BFC4-B1B98FDD4CAF}"/>
              </a:ext>
            </a:extLst>
          </p:cNvPr>
          <p:cNvSpPr txBox="1"/>
          <p:nvPr/>
        </p:nvSpPr>
        <p:spPr>
          <a:xfrm>
            <a:off x="-6096" y="-101525"/>
            <a:ext cx="12204192" cy="82378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rtl="0">
              <a:spcBef>
                <a:spcPts val="700"/>
              </a:spcBef>
              <a:buClr>
                <a:srgbClr val="DD8047"/>
              </a:buClr>
              <a:buSzPct val="60000"/>
            </a:pPr>
            <a:r>
              <a:rPr lang="ru-RU" sz="4800" b="1" i="0" u="none" strike="noStrike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СПАСИБО!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1B9C60-02FC-41E8-B2BE-53DD780C3CA3}"/>
              </a:ext>
            </a:extLst>
          </p:cNvPr>
          <p:cNvSpPr/>
          <p:nvPr/>
        </p:nvSpPr>
        <p:spPr>
          <a:xfrm>
            <a:off x="2221170" y="4381795"/>
            <a:ext cx="3663286" cy="1846003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>
            <a:noAutofit/>
          </a:bodyPr>
          <a:lstStyle/>
          <a:p>
            <a:pPr marL="1706563"/>
            <a:endParaRPr lang="en-US" sz="1200" b="1">
              <a:effectLst/>
            </a:endParaRPr>
          </a:p>
          <a:p>
            <a:pPr marL="1706563" rtl="0"/>
            <a:r>
              <a:rPr lang="ru-RU" sz="14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ВОЗ</a:t>
            </a:r>
          </a:p>
          <a:p>
            <a:pPr marL="1706563" rtl="0"/>
            <a:r>
              <a:rPr lang="ru-RU" sz="1400" b="1" i="0" u="none" strike="noStrike" err="1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COVID-19</a:t>
            </a:r>
          </a:p>
          <a:p>
            <a:pPr marL="1706563" rtl="0"/>
            <a:r>
              <a:rPr lang="ru-RU" sz="14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Веб-страница</a:t>
            </a:r>
          </a:p>
          <a:p>
            <a:pPr marL="1706563" rtl="0"/>
            <a:r>
              <a:rPr lang="ru-RU" sz="14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по чрезвычайным ситуациям</a:t>
            </a:r>
          </a:p>
        </p:txBody>
      </p:sp>
      <p:pic>
        <p:nvPicPr>
          <p:cNvPr id="9" name="Picture 8">
            <a:hlinkClick r:id="rId4"/>
            <a:extLst>
              <a:ext uri="{FF2B5EF4-FFF2-40B4-BE49-F238E27FC236}">
                <a16:creationId xmlns:a16="http://schemas.microsoft.com/office/drawing/2014/main" id="{73E02E2C-30C2-49FA-8399-05DC2B895B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096" y="4470619"/>
            <a:ext cx="1475053" cy="1502268"/>
          </a:xfrm>
          <a:prstGeom prst="rect">
            <a:avLst/>
          </a:prstGeom>
          <a:effectLst/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1A77051-B61A-4379-9F50-EEBDE48661C0}"/>
              </a:ext>
            </a:extLst>
          </p:cNvPr>
          <p:cNvSpPr/>
          <p:nvPr/>
        </p:nvSpPr>
        <p:spPr>
          <a:xfrm>
            <a:off x="6307544" y="4381795"/>
            <a:ext cx="3663286" cy="1846003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>
            <a:noAutofit/>
          </a:bodyPr>
          <a:lstStyle/>
          <a:p>
            <a:pPr>
              <a:tabLst>
                <a:tab pos="1882775" algn="r"/>
              </a:tabLst>
            </a:pPr>
            <a:endParaRPr lang="en-US" sz="1200" b="1">
              <a:effectLst/>
            </a:endParaRPr>
          </a:p>
          <a:p>
            <a:pPr rtl="0">
              <a:tabLst>
                <a:tab pos="1882775" algn="r"/>
              </a:tabLst>
            </a:pPr>
            <a:r>
              <a:rPr lang="ru-RU" sz="18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	</a:t>
            </a:r>
            <a:r>
              <a:rPr lang="ru-RU" sz="16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Дополнительная</a:t>
            </a:r>
          </a:p>
          <a:p>
            <a:pPr rtl="0">
              <a:tabLst>
                <a:tab pos="1882775" algn="r"/>
              </a:tabLst>
            </a:pPr>
            <a:r>
              <a:rPr lang="ru-RU" sz="16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	информация</a:t>
            </a:r>
          </a:p>
          <a:p>
            <a:pPr rtl="0">
              <a:tabLst>
                <a:tab pos="1882775" algn="r"/>
              </a:tabLst>
            </a:pPr>
            <a:r>
              <a:rPr lang="ru-RU" sz="16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	о 	коронавирусе</a:t>
            </a:r>
          </a:p>
        </p:txBody>
      </p:sp>
      <p:pic>
        <p:nvPicPr>
          <p:cNvPr id="16" name="Picture 15">
            <a:hlinkClick r:id="rId6"/>
            <a:extLst>
              <a:ext uri="{FF2B5EF4-FFF2-40B4-BE49-F238E27FC236}">
                <a16:creationId xmlns:a16="http://schemas.microsoft.com/office/drawing/2014/main" id="{BD923BB1-F5AD-406F-BBD9-A8E464A1FDE4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3115" y="4456493"/>
            <a:ext cx="1464167" cy="1502268"/>
          </a:xfrm>
          <a:prstGeom prst="rect">
            <a:avLst/>
          </a:prstGeom>
          <a:effectLst/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C06E5A8-EA35-4F91-A6BE-270512AABBE5}"/>
              </a:ext>
            </a:extLst>
          </p:cNvPr>
          <p:cNvSpPr txBox="1"/>
          <p:nvPr/>
        </p:nvSpPr>
        <p:spPr>
          <a:xfrm>
            <a:off x="7114233" y="5920020"/>
            <a:ext cx="2712873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l" rtl="0">
              <a:spcBef>
                <a:spcPts val="700"/>
              </a:spcBef>
              <a:buClr>
                <a:srgbClr val="DD8047"/>
              </a:buClr>
              <a:buSzPct val="60000"/>
            </a:pPr>
            <a:r>
              <a:rPr lang="ru-RU" sz="1400" b="1" i="0" u="none" strike="noStrike">
                <a:solidFill>
                  <a:srgbClr val="0070C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Отсканировать или нажать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23129EC-78FD-42DC-A2CC-588997984439}"/>
              </a:ext>
            </a:extLst>
          </p:cNvPr>
          <p:cNvSpPr txBox="1"/>
          <p:nvPr/>
        </p:nvSpPr>
        <p:spPr>
          <a:xfrm>
            <a:off x="2409846" y="5946454"/>
            <a:ext cx="3517873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l" rtl="0">
              <a:spcBef>
                <a:spcPts val="700"/>
              </a:spcBef>
              <a:buClr>
                <a:srgbClr val="DD8047"/>
              </a:buClr>
              <a:buSzPct val="60000"/>
            </a:pPr>
            <a:r>
              <a:rPr lang="ru-RU" sz="1400" b="1" i="0" u="none" strike="noStrike">
                <a:solidFill>
                  <a:srgbClr val="0070C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Отсканировать или нажать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2C72D7-0DB3-47B6-ACCD-3268695FBC1A}"/>
              </a:ext>
            </a:extLst>
          </p:cNvPr>
          <p:cNvSpPr txBox="1"/>
          <p:nvPr/>
        </p:nvSpPr>
        <p:spPr>
          <a:xfrm>
            <a:off x="-6096" y="733317"/>
            <a:ext cx="12204192" cy="269048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rtl="0">
              <a:spcBef>
                <a:spcPts val="700"/>
              </a:spcBef>
              <a:buClr>
                <a:srgbClr val="DD8047"/>
              </a:buClr>
              <a:buSzPct val="60000"/>
            </a:pPr>
            <a:r>
              <a:rPr lang="ru-RU" sz="1600" b="1" i="0" u="none" strike="noStrike">
                <a:solidFill>
                  <a:srgbClr val="0070C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Для получения технической поддержки в проведении имитационных учений</a:t>
            </a:r>
          </a:p>
          <a:p>
            <a:pPr algn="ctr" rtl="0">
              <a:spcBef>
                <a:spcPts val="700"/>
              </a:spcBef>
              <a:buClr>
                <a:srgbClr val="DD8047"/>
              </a:buClr>
              <a:buSzPct val="60000"/>
            </a:pPr>
            <a:r>
              <a:rPr lang="ru-RU" sz="1600" b="1" i="0" u="none" strike="noStrike">
                <a:solidFill>
                  <a:srgbClr val="0070C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свяжитесь с офисом ВОЗ в вашей стране или с координатором регионального бюро:</a:t>
            </a:r>
          </a:p>
          <a:p>
            <a:pPr rtl="0">
              <a:spcBef>
                <a:spcPts val="700"/>
              </a:spcBef>
              <a:buClr>
                <a:srgbClr val="DD8047"/>
              </a:buClr>
              <a:buSzPct val="60000"/>
              <a:tabLst>
                <a:tab pos="452438"/>
                <a:tab pos="5738813" algn="r"/>
                <a:tab pos="6280150"/>
              </a:tabLst>
            </a:pPr>
            <a:r>
              <a:rPr lang="ru-RU" sz="1600" b="1" i="0" u="none" strike="noStrike">
                <a:solidFill>
                  <a:srgbClr val="0070C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	Региональное бюро для стран Африки: 				stephenm@who.int </a:t>
            </a:r>
          </a:p>
          <a:p>
            <a:pPr rtl="0">
              <a:spcBef>
                <a:spcPts val="700"/>
              </a:spcBef>
              <a:buClr>
                <a:srgbClr val="DD8047"/>
              </a:buClr>
              <a:buSzPct val="60000"/>
              <a:tabLst>
                <a:tab pos="452438"/>
                <a:tab pos="5738813" algn="r"/>
                <a:tab pos="6280150"/>
              </a:tabLst>
            </a:pPr>
            <a:r>
              <a:rPr lang="ru-RU" sz="1600" b="1" i="0" u="none" strike="noStrike">
                <a:solidFill>
                  <a:srgbClr val="0070C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		Региональное бюро для стран Восточного Средиземноморья: 	SAMHOURID@who.int </a:t>
            </a:r>
          </a:p>
          <a:p>
            <a:pPr rtl="0">
              <a:spcBef>
                <a:spcPts val="700"/>
              </a:spcBef>
              <a:buClr>
                <a:srgbClr val="DD8047"/>
              </a:buClr>
              <a:buSzPct val="60000"/>
              <a:tabLst>
                <a:tab pos="452438"/>
                <a:tab pos="5738813" algn="r"/>
                <a:tab pos="6280150"/>
              </a:tabLst>
            </a:pPr>
            <a:r>
              <a:rPr lang="ru-RU" sz="1600" b="1" i="0" u="none" strike="noStrike">
                <a:solidFill>
                  <a:srgbClr val="0070C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	Европейское региональное бюро: 				schmidtt@who.int; rashforda@who.int </a:t>
            </a:r>
          </a:p>
          <a:p>
            <a:pPr rtl="0">
              <a:spcBef>
                <a:spcPts val="700"/>
              </a:spcBef>
              <a:buClr>
                <a:srgbClr val="DD8047"/>
              </a:buClr>
              <a:buSzPct val="60000"/>
              <a:tabLst>
                <a:tab pos="452438"/>
                <a:tab pos="5738813" algn="r"/>
                <a:tab pos="6280150"/>
              </a:tabLst>
            </a:pPr>
            <a:r>
              <a:rPr lang="ru-RU" sz="1600" b="1" i="0" u="none" strike="noStrike">
                <a:solidFill>
                  <a:srgbClr val="0070C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	Региональное бюро для стран Америки: 				andragro@paho.org </a:t>
            </a:r>
          </a:p>
          <a:p>
            <a:pPr rtl="0">
              <a:spcBef>
                <a:spcPts val="700"/>
              </a:spcBef>
              <a:buClr>
                <a:srgbClr val="DD8047"/>
              </a:buClr>
              <a:buSzPct val="60000"/>
              <a:tabLst>
                <a:tab pos="452438"/>
                <a:tab pos="5738813" algn="r"/>
                <a:tab pos="6280150"/>
              </a:tabLst>
            </a:pPr>
            <a:r>
              <a:rPr lang="ru-RU" sz="1600" b="1" i="0" u="none" strike="noStrike">
                <a:solidFill>
                  <a:srgbClr val="0070C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		Региональное бюро для стран Юго-Восточной Азии: 			htikem@who.int </a:t>
            </a:r>
          </a:p>
          <a:p>
            <a:pPr rtl="0">
              <a:spcBef>
                <a:spcPts val="700"/>
              </a:spcBef>
              <a:buClr>
                <a:srgbClr val="DD8047"/>
              </a:buClr>
              <a:buSzPct val="60000"/>
              <a:tabLst>
                <a:tab pos="452438"/>
                <a:tab pos="5738813" algn="r"/>
                <a:tab pos="6280150"/>
              </a:tabLst>
            </a:pPr>
            <a:r>
              <a:rPr lang="ru-RU" sz="1600" b="1" i="0" u="none" strike="noStrike">
                <a:solidFill>
                  <a:srgbClr val="0070C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		Региональное бюро для стран западной части Тихого океана: 	PAPOWITZH@who.int; katom@who.int </a:t>
            </a:r>
          </a:p>
        </p:txBody>
      </p:sp>
    </p:spTree>
    <p:extLst>
      <p:ext uri="{BB962C8B-B14F-4D97-AF65-F5344CB8AC3E}">
        <p14:creationId xmlns:p14="http://schemas.microsoft.com/office/powerpoint/2010/main" val="2869836773"/>
      </p:ext>
    </p:extLst>
  </p:cSld>
  <p:clrMapOvr>
    <a:masterClrMapping/>
  </p:clrMapOvr>
  <p:transition spd="slow">
    <p:fade/>
  </p:transition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18E3C2-7B49-4116-8476-6E84F46B2D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49624"/>
            <a:ext cx="12192000" cy="2747845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34DAFD-A0A3-4E9F-8BCD-8CF1E4335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80" y="-8247"/>
            <a:ext cx="12039220" cy="581340"/>
          </a:xfrm>
          <a:effectLst/>
        </p:spPr>
        <p:txBody>
          <a:bodyPr>
            <a:noAutofit/>
          </a:bodyPr>
          <a:lstStyle/>
          <a:p>
            <a:pPr rtl="0"/>
            <a:r>
              <a:rPr lang="ru-RU" sz="24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Заявление Комитета Международных медико-‎санитарных правил (2005 г.) по чрезвычайной ситуации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B10564-5E44-4E45-905F-4B41B230E0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pPr rtl="0"/>
            <a:r>
              <a:rPr lang="ru-RU" sz="12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20 февраля 2020 г.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F871DA-2632-4765-A38B-969A64757D61}"/>
              </a:ext>
            </a:extLst>
          </p:cNvPr>
          <p:cNvSpPr/>
          <p:nvPr/>
        </p:nvSpPr>
        <p:spPr>
          <a:xfrm>
            <a:off x="152780" y="873948"/>
            <a:ext cx="11837687" cy="301621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rtl="0"/>
            <a:r>
              <a:rPr lang="ru-RU" sz="2800" b="1" i="0" u="none" strike="noStrike">
                <a:solidFill>
                  <a:srgbClr val="005D85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Всем странам</a:t>
            </a:r>
          </a:p>
          <a:p>
            <a:pPr algn="just" rtl="0"/>
            <a:r>
              <a:rPr lang="ru-RU" b="0" i="1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Новые случаи международного завоза инфекции могут, как ожидается, произойти в любой стране. Поэтому все страны должны быть готовы к принятию мер по сдерживанию инфекции, включая активный эпиднадзор, раннее выявление, изоляцию и ведение случаев, отслеживание контактов и недопущение дальнейшего распространения инфекции 2019-нКоВ, а также представлять полные данные ВОЗ.</a:t>
            </a:r>
          </a:p>
          <a:p>
            <a:pPr algn="just"/>
            <a:endParaRPr lang="en-US" i="1">
              <a:effectLst/>
            </a:endParaRPr>
          </a:p>
          <a:p>
            <a:pPr algn="just" rtl="0"/>
            <a:r>
              <a:rPr lang="ru-RU" b="0" i="1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Заявление, озвученное в ходе второго совещания Комитета Международных медико-‎санитарных правил (2005 г.) по чрезвычайной ситуации в связи со вспышкой нового ‎коронавируса 2019 г. (нКоВ)</a:t>
            </a:r>
            <a:r>
              <a:rPr lang="ru-RU" i="1">
                <a:highlight>
                  <a:srgbClr val="000000">
                    <a:alpha val="0"/>
                  </a:srgbClr>
                </a:highlight>
                <a:latin typeface="Arial"/>
              </a:rPr>
              <a:t>,</a:t>
            </a:r>
            <a:r>
              <a:rPr lang="ru-RU" b="0" i="1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‎ Женева, 30 января 2020 г.</a:t>
            </a:r>
          </a:p>
        </p:txBody>
      </p:sp>
    </p:spTree>
    <p:extLst>
      <p:ext uri="{BB962C8B-B14F-4D97-AF65-F5344CB8AC3E}">
        <p14:creationId xmlns:p14="http://schemas.microsoft.com/office/powerpoint/2010/main" val="1327707323"/>
      </p:ext>
    </p:extLst>
  </p:cSld>
  <p:clrMapOvr>
    <a:masterClrMapping/>
  </p:clrMapOvr>
  <p:transition spd="slow">
    <p:fade/>
  </p:transition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546B6-1766-4618-AB37-69C62D8F1E64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 fontScale="90000"/>
          </a:bodyPr>
          <a:lstStyle/>
          <a:p>
            <a:pPr rtl="0"/>
            <a:r>
              <a:rPr lang="ru-RU" sz="40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Что такое кабинетные учения (TTX)?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D7005-D0A1-4AC3-9669-670EA17DF11F}"/>
              </a:ext>
            </a:extLst>
          </p:cNvPr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 lnSpcReduction="10000"/>
          </a:bodyPr>
          <a:lstStyle/>
          <a:p>
            <a:pPr marL="0" indent="0">
              <a:lnSpc>
                <a:spcPct val="115000"/>
              </a:lnSpc>
              <a:spcAft>
                <a:spcPts val="1200"/>
              </a:spcAft>
              <a:buNone/>
            </a:pPr>
            <a:endParaRPr lang="en-GB" i="1" u="sng">
              <a:solidFill>
                <a:srgbClr val="0070C0"/>
              </a:solidFill>
              <a:effectLst/>
              <a:latin typeface="Calibri" panose="020f0502020204030204"/>
              <a:ea typeface="Arial"/>
            </a:endParaRPr>
          </a:p>
          <a:p>
            <a:pPr marL="0" indent="0" algn="ctr" rtl="0">
              <a:buNone/>
            </a:pPr>
            <a:r>
              <a:rPr lang="ru-RU" sz="2800" b="0" i="0" u="none" strike="noStrike">
                <a:solidFill>
                  <a:srgbClr val="005D85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Calibri"/>
              </a:rPr>
              <a:t> </a:t>
            </a:r>
            <a:r>
              <a:rPr lang="ru-RU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Calibri"/>
              </a:rPr>
              <a:t>«</a:t>
            </a:r>
            <a:r>
              <a:rPr lang="ru-RU" sz="2800" b="1" i="0" u="none" strike="noStrike">
                <a:solidFill>
                  <a:srgbClr val="005D85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Calibri"/>
              </a:rPr>
              <a:t>Кабинетные учения (TTX) </a:t>
            </a:r>
            <a:r>
              <a:rPr lang="ru-RU" sz="28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Calibri"/>
              </a:rPr>
              <a:t> — это такой тип учений, в ходе которых используется поэтапный имитационный сценарий, дополняемый рядом подготовленных вводных для того, чтобы участники смогли рассмотреть воздействие потенциально возможной чрезвычайной ситуации в области здравоохранения на существующие планы, процедуры и имеющиеся возможности. </a:t>
            </a:r>
          </a:p>
          <a:p>
            <a:pPr marL="0" indent="0" algn="ctr">
              <a:buNone/>
            </a:pPr>
            <a:endParaRPr lang="en-US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 rtl="0">
              <a:buNone/>
            </a:pPr>
            <a:r>
              <a:rPr lang="ru-RU" sz="28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Calibri"/>
              </a:rPr>
              <a:t>Во время TTX </a:t>
            </a:r>
            <a:r>
              <a:rPr lang="ru-RU" sz="2800" b="1" i="0" u="none" strike="noStrike">
                <a:solidFill>
                  <a:srgbClr val="005D85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Calibri"/>
              </a:rPr>
              <a:t>имитация чрезвычайной ситуации</a:t>
            </a:r>
            <a:r>
              <a:rPr lang="ru-RU" sz="28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Calibri"/>
              </a:rPr>
              <a:t> происходит в неформальной, спокойной обстановке». </a:t>
            </a:r>
            <a:br>
              <a:rPr lang="ru-RU" sz="28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Calibri"/>
              </a:rPr>
            </a:br>
            <a:br>
              <a:rPr lang="ru-RU" sz="28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</a:br>
            <a:r>
              <a:rPr lang="ru-RU" sz="16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— Пособие ВОЗ по организации и проведению имитационных учений, 2017 г.</a:t>
            </a:r>
          </a:p>
          <a:p>
            <a:pPr marL="0" indent="0">
              <a:lnSpc>
                <a:spcPct val="115000"/>
              </a:lnSpc>
              <a:spcAft>
                <a:spcPts val="1200"/>
              </a:spcAft>
              <a:buNone/>
            </a:pPr>
            <a:endParaRPr lang="en-GB" i="1" u="sng">
              <a:solidFill>
                <a:srgbClr val="0070C0"/>
              </a:solidFill>
              <a:effectLst/>
              <a:latin typeface="Arial"/>
              <a:ea typeface="Arial"/>
            </a:endParaRPr>
          </a:p>
          <a:p>
            <a:pPr marL="0" indent="0">
              <a:buNone/>
            </a:pPr>
            <a:endParaRPr lang="en-US">
              <a:effectLst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7F07D-280F-4690-8F55-72C4FE4D5D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pPr rtl="0"/>
            <a:r>
              <a:rPr lang="ru-RU" sz="12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20 февраля 2020 г.</a:t>
            </a:r>
          </a:p>
        </p:txBody>
      </p:sp>
    </p:spTree>
    <p:extLst>
      <p:ext uri="{BB962C8B-B14F-4D97-AF65-F5344CB8AC3E}">
        <p14:creationId xmlns:p14="http://schemas.microsoft.com/office/powerpoint/2010/main" val="460285828"/>
      </p:ext>
    </p:extLst>
  </p:cSld>
  <p:clrMapOvr>
    <a:masterClrMapping/>
  </p:clrMapOvr>
  <p:transition spd="slow">
    <p:fade/>
  </p:transition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7F212-D0A6-4214-B3AF-B63213580F06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 fontScale="90000"/>
          </a:bodyPr>
          <a:lstStyle/>
          <a:p>
            <a:pPr rtl="0"/>
            <a:r>
              <a:rPr lang="ru-RU" sz="40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Разработка и назначение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D3B87-F182-4E5F-B70A-C926E60E5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872" y="987185"/>
            <a:ext cx="5381467" cy="3291518"/>
          </a:xfrm>
          <a:effectLst/>
        </p:spPr>
        <p:txBody>
          <a:bodyPr>
            <a:normAutofit fontScale="82500" lnSpcReduction="20000"/>
          </a:bodyPr>
          <a:lstStyle/>
          <a:p>
            <a:pPr marL="0" indent="0" rtl="0">
              <a:buNone/>
            </a:pPr>
            <a:r>
              <a:rPr lang="ru-RU" sz="3600" b="1" i="0" u="none" strike="noStrike">
                <a:solidFill>
                  <a:srgbClr val="005D85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Разработка имитационных учений </a:t>
            </a:r>
          </a:p>
          <a:p>
            <a:pPr marL="0" indent="0" rtl="0">
              <a:buNone/>
            </a:pPr>
            <a:r>
              <a:rPr lang="ru-RU" sz="28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Разработаны на основе предложенных ВОЗ «Сравнительных показателей оперативной готовности стран к COVID-19» и предназначены для заинтересованных сторон, участвующих в обеспечении готовности к чрезвычайным ситуациям или принятии ответных мер.</a:t>
            </a:r>
          </a:p>
          <a:p>
            <a:endParaRPr lang="en-US">
              <a:effectLst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FA6662-E0A7-42E7-85DE-8E057FA7B6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pPr rtl="0"/>
            <a:r>
              <a:rPr lang="ru-RU" sz="12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20 февраля 2020 г.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6FA02C-4ADF-4F12-8157-0655F33FD9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2663" y="1783414"/>
            <a:ext cx="5381467" cy="28805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D7B4A45-29EF-4EBB-9B37-619F566BE2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1598" y="1311059"/>
            <a:ext cx="5381467" cy="28805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C40E994-8094-425C-9C3A-7952E053B4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1037" y="813918"/>
            <a:ext cx="5381467" cy="28805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DCE674F-954A-4D0E-90FA-4EB88E0C98B6}"/>
              </a:ext>
            </a:extLst>
          </p:cNvPr>
          <p:cNvSpPr/>
          <p:nvPr/>
        </p:nvSpPr>
        <p:spPr>
          <a:xfrm>
            <a:off x="417870" y="4278703"/>
            <a:ext cx="11242825" cy="193899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endParaRPr lang="en-US" sz="2400">
              <a:effectLst/>
            </a:endParaRPr>
          </a:p>
          <a:p>
            <a:pPr rtl="0"/>
            <a:r>
              <a:rPr lang="ru-RU" sz="2400" b="1" i="0" u="none" strike="noStrike">
                <a:solidFill>
                  <a:srgbClr val="005D85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Назначение</a:t>
            </a:r>
          </a:p>
          <a:p>
            <a:pPr rtl="0"/>
            <a:r>
              <a:rPr lang="ru-RU" sz="24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Имитационные учения предназначены для изучения и совершенствования существующих планов, процедур и потенциала в области ведения завозных случаев COVID-19 в формате организованного группового обсуждения. </a:t>
            </a:r>
          </a:p>
        </p:txBody>
      </p:sp>
    </p:spTree>
    <p:extLst>
      <p:ext uri="{BB962C8B-B14F-4D97-AF65-F5344CB8AC3E}">
        <p14:creationId xmlns:p14="http://schemas.microsoft.com/office/powerpoint/2010/main" val="3328896159"/>
      </p:ext>
    </p:extLst>
  </p:cSld>
  <p:clrMapOvr>
    <a:masterClrMapping/>
  </p:clrMapOvr>
  <p:transition spd="slow">
    <p:fade/>
  </p:transition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1B3E4-55BC-4487-BA50-EDC047F8FC18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 fontScale="90000"/>
          </a:bodyPr>
          <a:lstStyle/>
          <a:p>
            <a:pPr rtl="0"/>
            <a:r>
              <a:rPr lang="ru-RU" sz="40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Общие цели TTX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A50CE-7008-46AF-A176-1E71964D1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192" y="1017346"/>
            <a:ext cx="10960608" cy="5159617"/>
          </a:xfrm>
          <a:effectLst/>
        </p:spPr>
        <p:txBody>
          <a:bodyPr>
            <a:normAutofit fontScale="95000" lnSpcReduction="10000"/>
          </a:bodyPr>
          <a:lstStyle/>
          <a:p>
            <a:pPr marL="0" lvl="0" indent="0" rtl="0">
              <a:lnSpc>
                <a:spcPct val="150000"/>
              </a:lnSpc>
              <a:spcBef>
                <a:spcPts val="700"/>
              </a:spcBef>
              <a:buClr>
                <a:schemeClr val="tx1"/>
              </a:buClr>
              <a:buSzTx/>
              <a:buNone/>
            </a:pPr>
            <a:r>
              <a:rPr lang="ru-RU" sz="3200" b="1" i="0" u="none" strike="noStrike">
                <a:solidFill>
                  <a:srgbClr val="005D85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Общие цели</a:t>
            </a:r>
          </a:p>
          <a:p>
            <a:pPr marL="457200" lvl="0" indent="-457200" rtl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SzTx/>
              <a:buFont typeface="+mj-lt"/>
              <a:buAutoNum type="arabicPeriod"/>
            </a:pPr>
            <a:r>
              <a:rPr lang="ru-RU" sz="2800" b="0" i="0" u="none" strike="noStrike">
                <a:solidFill>
                  <a:srgbClr val="008FC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Распространить информацию </a:t>
            </a:r>
            <a:r>
              <a:rPr lang="ru-RU" sz="2800" b="0" i="0" u="none" strike="noStrike"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о ходе подготовки, в том числе о потенциале в области реагирования и планах и процедурах реагирования в целях выявления завозных случаев COVID-19 в вашей стране и принятия ответных мер.</a:t>
            </a:r>
          </a:p>
          <a:p>
            <a:pPr marL="457200" lvl="0" indent="-457200" rtl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SzTx/>
              <a:buFont typeface="+mj-lt"/>
              <a:buAutoNum type="arabicPeriod"/>
            </a:pPr>
            <a:r>
              <a:rPr lang="ru-RU" sz="2800" b="0" i="0" u="none" strike="noStrike">
                <a:solidFill>
                  <a:srgbClr val="008FC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Определить сферы взаимозависимости </a:t>
            </a:r>
            <a:r>
              <a:rPr lang="ru-RU" sz="2800" b="0" i="0" u="none" strike="noStrike"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субъектов сектора здравоохранения и других секторов.</a:t>
            </a:r>
          </a:p>
          <a:p>
            <a:pPr marL="457200" lvl="0" indent="-457200" rtl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SzTx/>
              <a:buFont typeface="+mj-lt"/>
              <a:buAutoNum type="arabicPeriod"/>
            </a:pPr>
            <a:r>
              <a:rPr lang="ru-RU" sz="2800" b="0" i="0" u="none" strike="noStrike">
                <a:solidFill>
                  <a:srgbClr val="008FC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Провести анализ недостатков </a:t>
            </a:r>
            <a:r>
              <a:rPr lang="ru-RU" sz="2800" b="0" i="0" u="none" strike="noStrike"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с опорой на предложенные ВОЗ сравнительные показатели оперативной готовности к COVID-19.</a:t>
            </a:r>
          </a:p>
          <a:p>
            <a:pPr marL="457200" indent="-457200" rtl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SzTx/>
              <a:buFont typeface="+mj-lt"/>
              <a:buAutoNum type="arabicPeriod"/>
            </a:pPr>
            <a:r>
              <a:rPr lang="ru-RU" sz="2800" b="0" i="0" u="none" strike="noStrike">
                <a:solidFill>
                  <a:srgbClr val="008FC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Разработать план действий по повышению уровня готовности </a:t>
            </a:r>
            <a:r>
              <a:rPr lang="ru-RU" sz="2800" b="0" i="0" u="none" strike="noStrike"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на основании сравнительных показателей ВОЗ.</a:t>
            </a:r>
          </a:p>
          <a:p>
            <a:pPr marL="457200" lvl="0" indent="-45720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SzTx/>
              <a:buFont typeface="+mj-lt"/>
              <a:buAutoNum type="arabicPeriod"/>
            </a:pPr>
            <a:endParaRPr lang="en-US">
              <a:solidFill>
                <a:prstClr val="black"/>
              </a:solidFill>
              <a:effectLst/>
              <a:latin typeface="+mj-lt"/>
              <a:cs typeface="Calibri" panose="020f0502020204030204" pitchFamily="34" charset="0"/>
            </a:endParaRPr>
          </a:p>
          <a:p>
            <a:pPr>
              <a:spcBef>
                <a:spcPts val="700"/>
              </a:spcBef>
              <a:buClr>
                <a:schemeClr val="tx1"/>
              </a:buClr>
              <a:buSzTx/>
            </a:pPr>
            <a:endParaRPr lang="en-US" sz="3200">
              <a:effectLst/>
              <a:latin typeface="+mj-lt"/>
            </a:endParaRPr>
          </a:p>
          <a:p>
            <a:endParaRPr lang="en-US">
              <a:effectLst/>
              <a:latin typeface="+mj-lt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9AE2E3-D76D-47C7-9E7C-016353D762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pPr rtl="0"/>
            <a:r>
              <a:rPr lang="ru-RU" sz="12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20 февраля 2020 г.</a:t>
            </a:r>
          </a:p>
        </p:txBody>
      </p:sp>
    </p:spTree>
    <p:extLst>
      <p:ext uri="{BB962C8B-B14F-4D97-AF65-F5344CB8AC3E}">
        <p14:creationId xmlns:p14="http://schemas.microsoft.com/office/powerpoint/2010/main" val="3620013446"/>
      </p:ext>
    </p:extLst>
  </p:cSld>
  <p:clrMapOvr>
    <a:masterClrMapping/>
  </p:clrMapOvr>
  <p:transition spd="slow">
    <p:fade/>
  </p:transition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1B3E4-55BC-4487-BA50-EDC047F8FC18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 fontScale="90000"/>
          </a:bodyPr>
          <a:lstStyle/>
          <a:p>
            <a:pPr rtl="0"/>
            <a:r>
              <a:rPr lang="ru-RU" sz="40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Специальные цели TTX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A50CE-7008-46AF-A176-1E71964D1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780" y="391991"/>
            <a:ext cx="11844148" cy="5465750"/>
          </a:xfrm>
          <a:effectLst/>
        </p:spPr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700"/>
              </a:spcBef>
              <a:buClr>
                <a:schemeClr val="tx1"/>
              </a:buClr>
              <a:buSzTx/>
              <a:buNone/>
            </a:pPr>
            <a:endParaRPr lang="en-US" sz="2400" b="1">
              <a:solidFill>
                <a:schemeClr val="accent5"/>
              </a:solidFill>
              <a:effectLst/>
              <a:latin typeface="+mj-lt"/>
              <a:cs typeface="Calibri" panose="020f0502020204030204" pitchFamily="34" charset="0"/>
            </a:endParaRPr>
          </a:p>
          <a:p>
            <a:pPr marL="514350" lvl="0" indent="-514350" rtl="0">
              <a:lnSpc>
                <a:spcPct val="100000"/>
              </a:lnSpc>
              <a:spcBef>
                <a:spcPts val="700"/>
              </a:spcBef>
              <a:buClr>
                <a:schemeClr val="tx1"/>
              </a:buClr>
              <a:buSzTx/>
              <a:buFont typeface="+mj-lt"/>
              <a:buAutoNum type="arabicPeriod"/>
            </a:pPr>
            <a:r>
              <a:rPr lang="ru-RU" sz="2400" b="1" i="0" u="none" strike="noStrike">
                <a:solidFill>
                  <a:srgbClr val="008FC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Пересмотреть</a:t>
            </a:r>
            <a:r>
              <a:rPr lang="ru-RU" sz="24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 процесс оперативного ведения подозрительного случая </a:t>
            </a:r>
            <a:r>
              <a:rPr lang="ru-RU" sz="2400" b="0" i="0" u="none" strike="noStrike" err="1"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COVID-19</a:t>
            </a:r>
            <a:r>
              <a:rPr lang="ru-RU" sz="24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.</a:t>
            </a:r>
          </a:p>
          <a:p>
            <a:pPr marL="514350" lvl="0" indent="-514350" rtl="0">
              <a:lnSpc>
                <a:spcPct val="100000"/>
              </a:lnSpc>
              <a:spcBef>
                <a:spcPts val="700"/>
              </a:spcBef>
              <a:buClr>
                <a:schemeClr val="tx1"/>
              </a:buClr>
              <a:buSzTx/>
              <a:buFont typeface="+mj-lt"/>
              <a:buAutoNum type="arabicPeriod"/>
            </a:pPr>
            <a:r>
              <a:rPr lang="ru-RU" sz="2400" b="1" i="0" u="none" strike="noStrike">
                <a:solidFill>
                  <a:srgbClr val="008FC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Подтвердить согласованные схемы </a:t>
            </a:r>
            <a:r>
              <a:rPr lang="ru-RU" sz="24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уведомления, координации и внутренней коммуникации до и после подтверждения случая </a:t>
            </a:r>
            <a:r>
              <a:rPr lang="ru-RU" sz="2400" b="0" i="0" u="none" strike="noStrike" err="1"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COVID-19</a:t>
            </a:r>
            <a:r>
              <a:rPr lang="ru-RU" sz="24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. </a:t>
            </a:r>
          </a:p>
          <a:p>
            <a:pPr marL="514350" lvl="0" indent="-514350" rtl="0">
              <a:lnSpc>
                <a:spcPct val="100000"/>
              </a:lnSpc>
              <a:spcBef>
                <a:spcPts val="700"/>
              </a:spcBef>
              <a:buClr>
                <a:schemeClr val="tx1"/>
              </a:buClr>
              <a:buSzTx/>
              <a:buFont typeface="+mj-lt"/>
              <a:buAutoNum type="arabicPeriod"/>
            </a:pPr>
            <a:r>
              <a:rPr lang="ru-RU" sz="2400" b="1" i="0" u="none" strike="noStrike">
                <a:solidFill>
                  <a:srgbClr val="008FC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Подтвердить процедуры, </a:t>
            </a:r>
            <a:r>
              <a:rPr lang="ru-RU" sz="24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касающиеся ведения подозрительного случая до и после лабораторного подтверждения диагноза. </a:t>
            </a:r>
          </a:p>
          <a:p>
            <a:pPr marL="514350" lvl="0" indent="-514350" rtl="0">
              <a:lnSpc>
                <a:spcPct val="100000"/>
              </a:lnSpc>
              <a:spcBef>
                <a:spcPts val="700"/>
              </a:spcBef>
              <a:buClr>
                <a:schemeClr val="tx1"/>
              </a:buClr>
              <a:buSzTx/>
              <a:buFont typeface="+mj-lt"/>
              <a:buAutoNum type="arabicPeriod"/>
            </a:pPr>
            <a:r>
              <a:rPr lang="ru-RU" sz="2400" b="1" i="0" u="none" strike="noStrike">
                <a:solidFill>
                  <a:srgbClr val="008FC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Пересмотреть планы </a:t>
            </a:r>
            <a:r>
              <a:rPr lang="ru-RU" sz="24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в целях разъяснения порядка подотчетности (роли и обязанности) и коммуникации в целях обеспечения своевременного, согласованного и эффективного принятия ответных мер.</a:t>
            </a:r>
          </a:p>
          <a:p>
            <a:pPr marL="514350" lvl="0" indent="-514350" rtl="0">
              <a:lnSpc>
                <a:spcPct val="100000"/>
              </a:lnSpc>
              <a:spcBef>
                <a:spcPts val="700"/>
              </a:spcBef>
              <a:buClr>
                <a:schemeClr val="tx1"/>
              </a:buClr>
              <a:buSzTx/>
              <a:buFont typeface="+mj-lt"/>
              <a:buAutoNum type="arabicPeriod"/>
            </a:pPr>
            <a:r>
              <a:rPr lang="ru-RU" sz="2400" b="1" i="0" u="none" strike="noStrike">
                <a:solidFill>
                  <a:srgbClr val="008FC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Пересмотреть требования к </a:t>
            </a:r>
            <a:r>
              <a:rPr lang="ru-RU" sz="24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государственным медицинским лабораториям и их финансированию.</a:t>
            </a:r>
          </a:p>
          <a:p>
            <a:pPr marL="514350" lvl="0" indent="-514350" rtl="0">
              <a:lnSpc>
                <a:spcPct val="100000"/>
              </a:lnSpc>
              <a:spcBef>
                <a:spcPts val="700"/>
              </a:spcBef>
              <a:buClr>
                <a:schemeClr val="tx1"/>
              </a:buClr>
              <a:buSzTx/>
              <a:buFont typeface="+mj-lt"/>
              <a:buAutoNum type="arabicPeriod"/>
            </a:pPr>
            <a:r>
              <a:rPr lang="ru-RU" sz="2400" b="1" i="0" u="none" strike="noStrike">
                <a:solidFill>
                  <a:srgbClr val="008FC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Пересмотреть оценку рисков и </a:t>
            </a:r>
            <a:r>
              <a:rPr lang="ru-RU" sz="24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планы </a:t>
            </a:r>
            <a:r>
              <a:rPr lang="ru-RU" sz="2400" b="1" i="0" u="none" strike="noStrike">
                <a:solidFill>
                  <a:srgbClr val="008FC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коммуникации со средствами массовой информации.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9AE2E3-D76D-47C7-9E7C-016353D762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pPr rtl="0"/>
            <a:r>
              <a:rPr lang="ru-RU" sz="12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20 февраля 2020 г.</a:t>
            </a:r>
          </a:p>
        </p:txBody>
      </p:sp>
    </p:spTree>
    <p:extLst>
      <p:ext uri="{BB962C8B-B14F-4D97-AF65-F5344CB8AC3E}">
        <p14:creationId xmlns:p14="http://schemas.microsoft.com/office/powerpoint/2010/main" val="4177313348"/>
      </p:ext>
    </p:extLst>
  </p:cSld>
  <p:clrMapOvr>
    <a:masterClrMapping/>
  </p:clrMapOvr>
  <p:transition spd="slow">
    <p:fade/>
  </p:transition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1B3E4-55BC-4487-BA50-EDC047F8FC18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 fontScale="90000"/>
          </a:bodyPr>
          <a:lstStyle/>
          <a:p>
            <a:pPr rtl="0"/>
            <a:r>
              <a:rPr lang="ru-RU" sz="40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Руководство имитационными учениями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A50CE-7008-46AF-A176-1E71964D1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780" y="834118"/>
            <a:ext cx="11880724" cy="5465750"/>
          </a:xfrm>
          <a:effectLst/>
        </p:spPr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700"/>
              </a:spcBef>
              <a:buClr>
                <a:schemeClr val="tx1"/>
              </a:buClr>
              <a:buSzTx/>
              <a:buNone/>
            </a:pPr>
            <a:endParaRPr lang="en-US" sz="2600">
              <a:effectLst/>
              <a:latin typeface="+mj-lt"/>
              <a:cs typeface="Calibri" panose="020f0502020204030204" pitchFamily="34" charset="0"/>
            </a:endParaRPr>
          </a:p>
          <a:p>
            <a:pPr marL="0" lvl="0" indent="0" rtl="0">
              <a:lnSpc>
                <a:spcPct val="100000"/>
              </a:lnSpc>
              <a:spcBef>
                <a:spcPts val="700"/>
              </a:spcBef>
              <a:buClr>
                <a:schemeClr val="tx1"/>
              </a:buClr>
              <a:buSzTx/>
              <a:buNone/>
            </a:pPr>
            <a:r>
              <a:rPr lang="ru-RU" sz="2600" b="1" i="0" u="none" strike="noStrike">
                <a:solidFill>
                  <a:srgbClr val="005D85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Роли</a:t>
            </a:r>
          </a:p>
          <a:p>
            <a:pPr marL="0" lvl="0" indent="0" rtl="0">
              <a:lnSpc>
                <a:spcPct val="100000"/>
              </a:lnSpc>
              <a:spcBef>
                <a:spcPts val="700"/>
              </a:spcBef>
              <a:buClr>
                <a:schemeClr val="tx1"/>
              </a:buClr>
              <a:buSzTx/>
              <a:buNone/>
            </a:pPr>
            <a:r>
              <a:rPr lang="ru-RU" sz="26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Ведущие: (вписать ФИО)</a:t>
            </a:r>
          </a:p>
          <a:p>
            <a:pPr marL="0" lvl="0" indent="0" rtl="0">
              <a:lnSpc>
                <a:spcPct val="100000"/>
              </a:lnSpc>
              <a:spcBef>
                <a:spcPts val="700"/>
              </a:spcBef>
              <a:buClr>
                <a:schemeClr val="tx1"/>
              </a:buClr>
              <a:buSzTx/>
              <a:buNone/>
            </a:pPr>
            <a:r>
              <a:rPr lang="ru-RU" sz="26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Докладчики: (вписать ФИО) </a:t>
            </a:r>
          </a:p>
          <a:p>
            <a:pPr marL="0" lvl="0" indent="0" rtl="0">
              <a:lnSpc>
                <a:spcPct val="100000"/>
              </a:lnSpc>
              <a:spcBef>
                <a:spcPts val="700"/>
              </a:spcBef>
              <a:buClr>
                <a:schemeClr val="tx1"/>
              </a:buClr>
              <a:buSzTx/>
              <a:buNone/>
            </a:pPr>
            <a:r>
              <a:rPr lang="ru-RU" sz="26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Наблюдатели: (если применимо)</a:t>
            </a:r>
          </a:p>
          <a:p>
            <a:pPr marL="0" lvl="0" indent="0">
              <a:lnSpc>
                <a:spcPct val="100000"/>
              </a:lnSpc>
              <a:spcBef>
                <a:spcPts val="700"/>
              </a:spcBef>
              <a:buClr>
                <a:schemeClr val="tx1"/>
              </a:buClr>
              <a:buSzTx/>
              <a:buNone/>
            </a:pPr>
            <a:endParaRPr lang="en-US" sz="2600">
              <a:effectLst/>
              <a:latin typeface="+mj-lt"/>
              <a:cs typeface="Calibri" panose="020f050202020403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700"/>
              </a:spcBef>
              <a:buClr>
                <a:schemeClr val="tx1"/>
              </a:buClr>
              <a:buSzTx/>
              <a:buNone/>
            </a:pPr>
            <a:endParaRPr lang="en-US" sz="2600">
              <a:effectLst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9AE2E3-D76D-47C7-9E7C-016353D762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pPr rtl="0"/>
            <a:r>
              <a:rPr lang="ru-RU" sz="12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20 февраля 2020 г.</a:t>
            </a:r>
          </a:p>
        </p:txBody>
      </p:sp>
    </p:spTree>
    <p:extLst>
      <p:ext uri="{BB962C8B-B14F-4D97-AF65-F5344CB8AC3E}">
        <p14:creationId xmlns:p14="http://schemas.microsoft.com/office/powerpoint/2010/main" val="1497104308"/>
      </p:ext>
    </p:extLst>
  </p:cSld>
  <p:clrMapOvr>
    <a:masterClrMapping/>
  </p:clrMapOvr>
  <p:transition spd="slow">
    <p:fade/>
  </p:transition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7.01.13"/>
  <p:tag name="AS_TITLE" val="Aspose.Slides for .NET 4.0"/>
  <p:tag name="AS_VERSION" val="16.12.1.0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A24B19"/>
      </a:accent1>
      <a:accent2>
        <a:srgbClr val="D86422"/>
      </a:accent2>
      <a:accent3>
        <a:srgbClr val="005D85"/>
      </a:accent3>
      <a:accent4>
        <a:srgbClr val="006A97"/>
      </a:accent4>
      <a:accent5>
        <a:srgbClr val="008FCE"/>
      </a:accent5>
      <a:accent6>
        <a:srgbClr val="9DC3CB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spcBef>
            <a:spcPts val="700"/>
          </a:spcBef>
          <a:buClr>
            <a:srgbClr val="DD8047"/>
          </a:buClr>
          <a:buSzPct val="60000"/>
          <a:defRPr sz="2000" b="1" dirty="0" smtClean="0">
            <a:solidFill>
              <a:srgbClr val="0070C0"/>
            </a:solidFill>
            <a:latin typeface="+mj-lt"/>
            <a:cs typeface="Calibri" panose="020F0502020204030204" pitchFamily="34" charset="0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5B5C3F8EA6194FBBFB447856553DFD" ma:contentTypeVersion="0" ma:contentTypeDescription="Create a new document." ma:contentTypeScope="" ma:versionID="ac42b866af2f70b791b6f1bd2299588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B398C67-4332-4D6F-B83C-08105C19B5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E2D1AE2-333C-40FB-90CC-519568DE055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C1A12DB-4616-449B-930F-0295F5F0FE22}">
  <ds:schemaRefs>
    <ds:schemaRef ds:uri="http://purl.org/dc/terms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elements/1.1/"/>
  </ds:schemaRefs>
</ds:datastoreItem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Widescreen</PresentationFormat>
  <Paragraphs>250</Paragraphs>
  <Slides>34</Slides>
  <Notes>11</Notes>
  <TotalTime>37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baseType="lpstr" size="35">
      <vt:lpstr>Office Theme</vt:lpstr>
      <vt:lpstr>НОВЫЙКОРОНАВИРУС(COVID-19)</vt:lpstr>
      <vt:lpstr>Повестка дня</vt:lpstr>
      <vt:lpstr>Последняя оперативная сводка ВОЗ</vt:lpstr>
      <vt:lpstr>Заявление Комитета Международных медико-‎санитарных правил (2005 г.) по чрезвычайной ситуации</vt:lpstr>
      <vt:lpstr>Что такое кабинетные учения (TTX)?</vt:lpstr>
      <vt:lpstr>Разработка и назначение</vt:lpstr>
      <vt:lpstr>Общие цели TTX</vt:lpstr>
      <vt:lpstr>Специальные цели TTX</vt:lpstr>
      <vt:lpstr>Руководство имитационными учениями</vt:lpstr>
      <vt:lpstr>Правила TTX</vt:lpstr>
      <vt:lpstr>Кабинетные учения: правила игры</vt:lpstr>
      <vt:lpstr>Вопросы</vt:lpstr>
      <vt:lpstr>НОВЫЙКОРОНАВИРУС(COVID-19)</vt:lpstr>
      <vt:lpstr>Сценарий</vt:lpstr>
      <vt:lpstr>Сессия 1</vt:lpstr>
      <vt:lpstr>Уточнение сценария</vt:lpstr>
      <vt:lpstr>Сессия 2</vt:lpstr>
      <vt:lpstr>Сессия 3</vt:lpstr>
      <vt:lpstr>Перерыв</vt:lpstr>
      <vt:lpstr>Уточнение сценария</vt:lpstr>
      <vt:lpstr>Сессия 4</vt:lpstr>
      <vt:lpstr>Сессия 5</vt:lpstr>
      <vt:lpstr>Slide 23</vt:lpstr>
      <vt:lpstr>Обсуждение</vt:lpstr>
      <vt:lpstr>Slide 25</vt:lpstr>
      <vt:lpstr>Повестка дня: часть 2</vt:lpstr>
      <vt:lpstr>Контрольный перечень ВОЗ для COVID-19</vt:lpstr>
      <vt:lpstr>Анализ сильных и слабых сторон</vt:lpstr>
      <vt:lpstr>Перерыв</vt:lpstr>
      <vt:lpstr>План действий</vt:lpstr>
      <vt:lpstr>Обобщение</vt:lpstr>
      <vt:lpstr>Форма обратной связи участников</vt:lpstr>
      <vt:lpstr>Следующие шаги и подведение итогов</vt:lpstr>
      <vt:lpstr>Slide 34</vt:lpstr>
    </vt:vector>
  </TitlesOfParts>
  <LinksUpToDate>0</LinksUpToDate>
  <SharedDoc>0</SharedDoc>
  <HyperlinksChanged>0</HyperlinksChanged>
  <Application>Aspose.Slides for .NET</Application>
  <AppVersion>16.1201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NOVEL CORONAVIRUS  (2019-nCoV)</dc:title>
  <dc:creator>Denis Charles</dc:creator>
  <cp:lastModifiedBy>Mark Shapiro</cp:lastModifiedBy>
  <cp:revision>39</cp:revision>
  <dcterms:created xsi:type="dcterms:W3CDTF">2020-01-31T13:21:16Z</dcterms:created>
  <dcterms:modified xsi:type="dcterms:W3CDTF">2020-02-26T11:04:16Z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ContentTypeId">
    <vt:lpwstr>0x010100265B5C3F8EA6194FBBFB447856553DFD</vt:lpwstr>
  </property>
</Properties>
</file>