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8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9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0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1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2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3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24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25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26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27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28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29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30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31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32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37.xml" ContentType="application/vnd.openxmlformats-officedocument.presentationml.notesSl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38.xml" ContentType="application/vnd.openxmlformats-officedocument.presentationml.notesSl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39.xml" ContentType="application/vnd.openxmlformats-officedocument.presentationml.notesSl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40.xml" ContentType="application/vnd.openxmlformats-officedocument.presentationml.notesSlid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notesSlides/notesSlide41.xml" ContentType="application/vnd.openxmlformats-officedocument.presentationml.notesSlid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notesSlides/notesSlide42.xml" ContentType="application/vnd.openxmlformats-officedocument.presentationml.notesSlid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notesSlides/notesSlide43.xml" ContentType="application/vnd.openxmlformats-officedocument.presentationml.notesSlid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8"/>
  </p:notesMasterIdLst>
  <p:sldIdLst>
    <p:sldId id="256" r:id="rId5"/>
    <p:sldId id="333" r:id="rId6"/>
    <p:sldId id="335" r:id="rId7"/>
    <p:sldId id="345" r:id="rId8"/>
    <p:sldId id="276" r:id="rId9"/>
    <p:sldId id="299" r:id="rId10"/>
    <p:sldId id="281" r:id="rId11"/>
    <p:sldId id="278" r:id="rId12"/>
    <p:sldId id="280" r:id="rId13"/>
    <p:sldId id="302" r:id="rId14"/>
    <p:sldId id="344" r:id="rId15"/>
    <p:sldId id="282" r:id="rId16"/>
    <p:sldId id="323" r:id="rId17"/>
    <p:sldId id="286" r:id="rId18"/>
    <p:sldId id="303" r:id="rId19"/>
    <p:sldId id="306" r:id="rId20"/>
    <p:sldId id="287" r:id="rId21"/>
    <p:sldId id="309" r:id="rId22"/>
    <p:sldId id="289" r:id="rId23"/>
    <p:sldId id="310" r:id="rId24"/>
    <p:sldId id="307" r:id="rId25"/>
    <p:sldId id="318" r:id="rId26"/>
    <p:sldId id="291" r:id="rId27"/>
    <p:sldId id="320" r:id="rId28"/>
    <p:sldId id="293" r:id="rId29"/>
    <p:sldId id="294" r:id="rId30"/>
    <p:sldId id="292" r:id="rId31"/>
    <p:sldId id="295" r:id="rId32"/>
    <p:sldId id="321" r:id="rId33"/>
    <p:sldId id="296" r:id="rId34"/>
    <p:sldId id="297" r:id="rId35"/>
    <p:sldId id="298" r:id="rId36"/>
    <p:sldId id="301" r:id="rId37"/>
    <p:sldId id="271" r:id="rId38"/>
    <p:sldId id="279" r:id="rId39"/>
    <p:sldId id="341" r:id="rId40"/>
    <p:sldId id="300" r:id="rId41"/>
    <p:sldId id="342" r:id="rId42"/>
    <p:sldId id="283" r:id="rId43"/>
    <p:sldId id="322" r:id="rId44"/>
    <p:sldId id="285" r:id="rId45"/>
    <p:sldId id="325" r:id="rId46"/>
    <p:sldId id="284" r:id="rId47"/>
    <p:sldId id="305" r:id="rId48"/>
    <p:sldId id="304" r:id="rId49"/>
    <p:sldId id="308" r:id="rId50"/>
    <p:sldId id="288" r:id="rId51"/>
    <p:sldId id="290" r:id="rId52"/>
    <p:sldId id="324" r:id="rId53"/>
    <p:sldId id="319" r:id="rId54"/>
    <p:sldId id="326" r:id="rId55"/>
    <p:sldId id="343" r:id="rId56"/>
    <p:sldId id="332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A4EC"/>
    <a:srgbClr val="54B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76491" autoAdjust="0"/>
  </p:normalViewPr>
  <p:slideViewPr>
    <p:cSldViewPr>
      <p:cViewPr varScale="1">
        <p:scale>
          <a:sx n="102" d="100"/>
          <a:sy n="102" d="100"/>
        </p:scale>
        <p:origin x="944" y="68"/>
      </p:cViewPr>
      <p:guideLst>
        <p:guide orient="horz" pos="2160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90" d="100"/>
        <a:sy n="90" d="100"/>
      </p:scale>
      <p:origin x="0" y="-3318"/>
    </p:cViewPr>
  </p:sorterViewPr>
  <p:notesViewPr>
    <p:cSldViewPr>
      <p:cViewPr varScale="1">
        <p:scale>
          <a:sx n="86" d="100"/>
          <a:sy n="86" d="100"/>
        </p:scale>
        <p:origin x="-330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worldhealthorg-my.sharepoint.com/personal/anoor_who_int/Documents/GMP/Work/Covid/WHO%20country%20level%20service%20disruptions%20scenarios%202104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worldhealthorg-my.sharepoint.com/personal/anoor_who_int/Documents/GMP/Work/Covid/WHO%20country%20models_graphs%20210420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worldhealthorg-my.sharepoint.com/personal/anoor_who_int/Documents/GMP/Work/Covid/WHO%20country%20models_graphs%20220420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worldhealthorg-my.sharepoint.com/personal/anoor_who_int/Documents/GMP/Work/Covid/WHO%20country%20models_graphs%20220420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worldhealthorg-my.sharepoint.com/personal/anoor_who_int/Documents/GMP/Work/Covid/WHO%20country%20models_graphs%20210420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worldhealthorg-my.sharepoint.com/personal/anoor_who_int/Documents/GMP/Work/Covid/WHO%20country%20models_graphs%20220420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worldhealthorg-my.sharepoint.com/personal/anoor_who_int/Documents/GMP/Work/Covid/WHO%20country%20models_graphs%20220420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worldhealthorg-my.sharepoint.com/personal/anoor_who_int/Documents/GMP/Work/Covid/WHO%20country%20models_graphs%20220420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worldhealthorg-my.sharepoint.com/personal/anoor_who_int/Documents/GMP/Work/Covid/WHO%20country%20models_graphs%20220420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worldhealthorg-my.sharepoint.com/personal/anoor_who_int/Documents/GMP/Work/Covid/WHO%20country%20models_graphs%20220420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worldhealthorg-my.sharepoint.com/personal/anoor_who_int/Documents/GMP/Work/Covid/WHO%20country%20models_graphs%20220420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worldhealthorg-my.sharepoint.com/personal/anoor_who_int/Documents/GMP/Work/Covid/WHO%20country%20level%20service%20disruptions%20scenarios%202104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worldhealthorg-my.sharepoint.com/personal/anoor_who_int/Documents/GMP/Work/Covid/WHO%20country%20models_graphs%20220420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worldhealthorg-my.sharepoint.com/personal/anoor_who_int/Documents/GMP/Work/Covid/WHO%20country%20models_graphs%20220420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worldhealthorg-my.sharepoint.com/personal/anoor_who_int/Documents/GMP/Work/Covid/WHO%20country%20models_graphs%20220420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https://worldhealthorg-my.sharepoint.com/personal/anoor_who_int/Documents/GMP/Work/Covid/WHO%20country%20models_graphs%20220420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https://worldhealthorg-my.sharepoint.com/personal/anoor_who_int/Documents/GMP/Work/Covid/WHO%20country%20models_graphs%20220420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https://worldhealthorg-my.sharepoint.com/personal/anoor_who_int/Documents/GMP/Work/Covid/WHO%20country%20models_graphs%20220420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https://worldhealthorg-my.sharepoint.com/personal/anoor_who_int/Documents/GMP/Work/Covid/WHO%20country%20models_graphs%20220420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https://worldhealthorg-my.sharepoint.com/personal/anoor_who_int/Documents/GMP/Work/Covid/WHO%20country%20models_graphs%20220420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https://worldhealthorg-my.sharepoint.com/personal/anoor_who_int/Documents/GMP/Work/Covid/WHO%20country%20models_graphs%20220420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worldhealthorg-my.sharepoint.com/personal/anoor_who_int/Documents/GMP/Work/Covid/WHO%20country%20models_graphs%202104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https://worldhealthorg-my.sharepoint.com/personal/anoor_who_int/Documents/GMP/Work/Covid/WHO%20country%20models_graphs%20220420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https://worldhealthorg-my.sharepoint.com/personal/anoor_who_int/Documents/GMP/Work/Covid/WHO%20country%20models_graphs%20220420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worldhealthorg-my.sharepoint.com/personal/anoor_who_int/Documents/GMP/Work/Covid/WHO%20country%20models_graphs%202104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https://worldhealthorg-my.sharepoint.com/personal/anoor_who_int/Documents/GMP/Work/Covid/WHO%20country%20models_graphs%20220420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worldhealthorg-my.sharepoint.com/personal/anoor_who_int/Documents/GMP/Work/Covid/WHO%20country%20models_graphs%2021042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worldhealthorg-my.sharepoint.com/personal/anoor_who_int/Documents/GMP/Work/Covid/WHO%20country%20models_graphs%202104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worldhealthorg-my.sharepoint.com/personal/anoor_who_int/Documents/GMP/Work/Covid/WHO%20country%20models_graphs%20220420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worldhealthorg-my.sharepoint.com/personal/anoor_who_int/Documents/GMP/Work/Covid/WHO%20country%20models_graphs%20210420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worldhealthorg-my.sharepoint.com/personal/anoor_who_int/Documents/GMP/Work/Covid/WHO%20country%20models_graphs%20220420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4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Figure 2 a: sub Saharan Africa - percentage increase in cases</a:t>
            </a:r>
          </a:p>
        </c:rich>
      </c:tx>
      <c:layout>
        <c:manualLayout>
          <c:xMode val="edge"/>
          <c:yMode val="edge"/>
          <c:x val="2.0192253439408593E-2"/>
          <c:y val="2.64334349650342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4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8590318875201871E-2"/>
          <c:y val="0.12255201285663998"/>
          <c:w val="0.9628193622495963"/>
          <c:h val="0.688867283082575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'SSA Tables'!$C$2</c:f>
              <c:strCache>
                <c:ptCount val="1"/>
                <c:pt idx="0">
                  <c:v>SSA - No campaigns scheduled in 2020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'SSA Tables'!$C$16:$C$24</c:f>
              <c:numCache>
                <c:formatCode>0%</c:formatCode>
                <c:ptCount val="9"/>
                <c:pt idx="0">
                  <c:v>1.1339613388308578E-2</c:v>
                </c:pt>
                <c:pt idx="1">
                  <c:v>2.1067513423498996E-2</c:v>
                </c:pt>
                <c:pt idx="2">
                  <c:v>2.5794194664651382E-2</c:v>
                </c:pt>
                <c:pt idx="3">
                  <c:v>3.6907433841974369E-2</c:v>
                </c:pt>
                <c:pt idx="4">
                  <c:v>7.4245215143602161E-2</c:v>
                </c:pt>
                <c:pt idx="5">
                  <c:v>0.11194854666679843</c:v>
                </c:pt>
                <c:pt idx="6">
                  <c:v>5.2281043410004058E-2</c:v>
                </c:pt>
                <c:pt idx="7">
                  <c:v>9.5098131305608069E-2</c:v>
                </c:pt>
                <c:pt idx="8">
                  <c:v>0.13737108203481263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42-44A6-8819-1A45AB24D71B}"/>
            </c:ext>
          </c:extLst>
        </c:ser>
        <c:ser>
          <c:idx val="1"/>
          <c:order val="1"/>
          <c:tx>
            <c:strRef>
              <c:f>'SSA Tables'!$D$2</c:f>
              <c:strCache>
                <c:ptCount val="1"/>
                <c:pt idx="0">
                  <c:v>SSA - Campaigns scheduled in 2020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9933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'SSA Tables'!$D$16:$D$24</c:f>
              <c:numCache>
                <c:formatCode>0%</c:formatCode>
                <c:ptCount val="9"/>
                <c:pt idx="0">
                  <c:v>8.1646661635354834E-2</c:v>
                </c:pt>
                <c:pt idx="1">
                  <c:v>9.2342910858157268E-2</c:v>
                </c:pt>
                <c:pt idx="2">
                  <c:v>9.8222286805702552E-2</c:v>
                </c:pt>
                <c:pt idx="3">
                  <c:v>4.1903573906060476E-2</c:v>
                </c:pt>
                <c:pt idx="4">
                  <c:v>8.4653490565601786E-2</c:v>
                </c:pt>
                <c:pt idx="5">
                  <c:v>0.12815840710271909</c:v>
                </c:pt>
                <c:pt idx="6">
                  <c:v>0.12869701456029725</c:v>
                </c:pt>
                <c:pt idx="7">
                  <c:v>0.17895482867994095</c:v>
                </c:pt>
                <c:pt idx="8">
                  <c:v>0.22915753010140349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42-44A6-8819-1A45AB24D71B}"/>
            </c:ext>
          </c:extLst>
        </c:ser>
        <c:ser>
          <c:idx val="2"/>
          <c:order val="2"/>
          <c:tx>
            <c:strRef>
              <c:f>'SSA Tables'!$E$2</c:f>
              <c:strCache>
                <c:ptCount val="1"/>
                <c:pt idx="0">
                  <c:v>SSA</c:v>
                </c:pt>
              </c:strCache>
            </c:strRef>
          </c:tx>
          <c:spPr>
            <a:solidFill>
              <a:srgbClr val="4E726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'SSA Tables'!$E$16:$E$24</c:f>
              <c:numCache>
                <c:formatCode>0%</c:formatCode>
                <c:ptCount val="9"/>
                <c:pt idx="0">
                  <c:v>7.1107035762634663E-2</c:v>
                </c:pt>
                <c:pt idx="1">
                  <c:v>8.1658121187410337E-2</c:v>
                </c:pt>
                <c:pt idx="2">
                  <c:v>8.7364698372189409E-2</c:v>
                </c:pt>
                <c:pt idx="3">
                  <c:v>4.1154609920285523E-2</c:v>
                </c:pt>
                <c:pt idx="4">
                  <c:v>8.3093201353307666E-2</c:v>
                </c:pt>
                <c:pt idx="5">
                  <c:v>0.12572841084056208</c:v>
                </c:pt>
                <c:pt idx="6">
                  <c:v>0.11724160906816716</c:v>
                </c:pt>
                <c:pt idx="7">
                  <c:v>0.16638399489750388</c:v>
                </c:pt>
                <c:pt idx="8">
                  <c:v>0.21539795909212889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42-44A6-8819-1A45AB24D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7310592"/>
        <c:axId val="547308952"/>
      </c:barChart>
      <c:catAx>
        <c:axId val="54731059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308952"/>
        <c:crosses val="autoZero"/>
        <c:auto val="1"/>
        <c:lblAlgn val="ctr"/>
        <c:lblOffset val="100"/>
        <c:noMultiLvlLbl val="0"/>
      </c:catAx>
      <c:valAx>
        <c:axId val="547308952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547310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199150354560098"/>
          <c:y val="0.87485381608001023"/>
          <c:w val="0.76515222745881784"/>
          <c:h val="6.0513913354682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Ethiopia</a:t>
            </a:r>
          </a:p>
        </c:rich>
      </c:tx>
      <c:layout>
        <c:manualLayout>
          <c:xMode val="edge"/>
          <c:yMode val="edge"/>
          <c:x val="2.874300087489064E-2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Plots!$C$32</c:f>
              <c:strCache>
                <c:ptCount val="1"/>
                <c:pt idx="0">
                  <c:v>Cases</c:v>
                </c:pt>
              </c:strCache>
            </c:strRef>
          </c:tx>
          <c:spPr>
            <a:solidFill>
              <a:srgbClr val="5393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Plots!$E$31:$M$31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Plots!$E$32:$M$32</c:f>
              <c:numCache>
                <c:formatCode>0.0%</c:formatCode>
                <c:ptCount val="9"/>
                <c:pt idx="0">
                  <c:v>1.6457191034409999E-2</c:v>
                </c:pt>
                <c:pt idx="1">
                  <c:v>1.9698129727669898E-2</c:v>
                </c:pt>
                <c:pt idx="2">
                  <c:v>2.0407442772939901E-2</c:v>
                </c:pt>
                <c:pt idx="3">
                  <c:v>4.33904452974401E-2</c:v>
                </c:pt>
                <c:pt idx="4">
                  <c:v>8.8295334709000098E-2</c:v>
                </c:pt>
                <c:pt idx="5">
                  <c:v>0.13474410038783</c:v>
                </c:pt>
                <c:pt idx="6">
                  <c:v>6.2864089487969996E-2</c:v>
                </c:pt>
                <c:pt idx="7">
                  <c:v>0.10925919567744</c:v>
                </c:pt>
                <c:pt idx="8">
                  <c:v>0.1571336669009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A2-490F-AB6A-DA2E9AE2F0C6}"/>
            </c:ext>
          </c:extLst>
        </c:ser>
        <c:ser>
          <c:idx val="1"/>
          <c:order val="1"/>
          <c:tx>
            <c:strRef>
              <c:f>Plots!$C$33</c:f>
              <c:strCache>
                <c:ptCount val="1"/>
                <c:pt idx="0">
                  <c:v>Deaths</c:v>
                </c:pt>
              </c:strCache>
            </c:strRef>
          </c:tx>
          <c:spPr>
            <a:solidFill>
              <a:srgbClr val="741B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Plots!$E$31:$M$31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Plots!$E$33:$M$33</c:f>
              <c:numCache>
                <c:formatCode>0.0%</c:formatCode>
                <c:ptCount val="9"/>
                <c:pt idx="0">
                  <c:v>1.13615861730998E-3</c:v>
                </c:pt>
                <c:pt idx="1">
                  <c:v>2.95797222181005E-3</c:v>
                </c:pt>
                <c:pt idx="2">
                  <c:v>1.46677240056992E-3</c:v>
                </c:pt>
                <c:pt idx="3">
                  <c:v>4.8032872272870002E-2</c:v>
                </c:pt>
                <c:pt idx="4">
                  <c:v>9.6944275473870106E-2</c:v>
                </c:pt>
                <c:pt idx="5">
                  <c:v>0.14658908849960001</c:v>
                </c:pt>
                <c:pt idx="6">
                  <c:v>5.1217292070460101E-2</c:v>
                </c:pt>
                <c:pt idx="7">
                  <c:v>9.8469845282429996E-2</c:v>
                </c:pt>
                <c:pt idx="8">
                  <c:v>0.14972136593902999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A2-490F-AB6A-DA2E9AE2F0C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7389816"/>
        <c:axId val="1277391456"/>
      </c:barChart>
      <c:catAx>
        <c:axId val="127738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7391456"/>
        <c:crosses val="autoZero"/>
        <c:auto val="1"/>
        <c:lblAlgn val="ctr"/>
        <c:lblOffset val="100"/>
        <c:noMultiLvlLbl val="0"/>
      </c:catAx>
      <c:valAx>
        <c:axId val="12773914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7738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Ghana </a:t>
            </a:r>
          </a:p>
        </c:rich>
      </c:tx>
      <c:layout>
        <c:manualLayout>
          <c:xMode val="edge"/>
          <c:yMode val="edge"/>
          <c:x val="2.874300087489064E-2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'[WHO country models_graphs 220420.xlsx]Plots'!$C$81</c:f>
              <c:strCache>
                <c:ptCount val="1"/>
                <c:pt idx="0">
                  <c:v>Cases</c:v>
                </c:pt>
              </c:strCache>
            </c:strRef>
          </c:tx>
          <c:spPr>
            <a:solidFill>
              <a:srgbClr val="5393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'[WHO country models_graphs 220420.xlsx]Plots'!$E$80:$M$80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'[WHO country models_graphs 220420.xlsx]Plots'!$E$81:$M$81</c:f>
              <c:numCache>
                <c:formatCode>0.0%</c:formatCode>
                <c:ptCount val="9"/>
                <c:pt idx="0">
                  <c:v>1.8535772479499901E-3</c:v>
                </c:pt>
                <c:pt idx="1">
                  <c:v>1.3864304146240101E-2</c:v>
                </c:pt>
                <c:pt idx="2">
                  <c:v>1.01651471070701E-2</c:v>
                </c:pt>
                <c:pt idx="3">
                  <c:v>5.7986730747109999E-2</c:v>
                </c:pt>
                <c:pt idx="4">
                  <c:v>0.11785971846345</c:v>
                </c:pt>
                <c:pt idx="5">
                  <c:v>0.17957578311103001</c:v>
                </c:pt>
                <c:pt idx="6">
                  <c:v>6.2417317976130003E-2</c:v>
                </c:pt>
                <c:pt idx="7">
                  <c:v>0.12863241631989</c:v>
                </c:pt>
                <c:pt idx="8">
                  <c:v>0.19465841146252999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4D-43EA-A32D-AFE35A6A18F3}"/>
            </c:ext>
          </c:extLst>
        </c:ser>
        <c:ser>
          <c:idx val="1"/>
          <c:order val="1"/>
          <c:tx>
            <c:strRef>
              <c:f>'[WHO country models_graphs 220420.xlsx]Plots'!$C$82</c:f>
              <c:strCache>
                <c:ptCount val="1"/>
                <c:pt idx="0">
                  <c:v>Deaths</c:v>
                </c:pt>
              </c:strCache>
            </c:strRef>
          </c:tx>
          <c:spPr>
            <a:solidFill>
              <a:srgbClr val="741B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'[WHO country models_graphs 220420.xlsx]Plots'!$E$80:$M$80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'[WHO country models_graphs 220420.xlsx]Plots'!$E$82:$M$82</c:f>
              <c:numCache>
                <c:formatCode>0.0%</c:formatCode>
                <c:ptCount val="9"/>
                <c:pt idx="0">
                  <c:v>1.85342464124005E-3</c:v>
                </c:pt>
                <c:pt idx="1">
                  <c:v>1.0166141086439999E-2</c:v>
                </c:pt>
                <c:pt idx="2">
                  <c:v>1.3865397689869901E-2</c:v>
                </c:pt>
                <c:pt idx="3">
                  <c:v>0.38242529882108001</c:v>
                </c:pt>
                <c:pt idx="4">
                  <c:v>0.80346675031971004</c:v>
                </c:pt>
                <c:pt idx="5">
                  <c:v>1.2647780464901199</c:v>
                </c:pt>
                <c:pt idx="6">
                  <c:v>0.38821478126996001</c:v>
                </c:pt>
                <c:pt idx="7">
                  <c:v>0.82084707145549995</c:v>
                </c:pt>
                <c:pt idx="8">
                  <c:v>1.2937368220126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4D-43EA-A32D-AFE35A6A18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7389816"/>
        <c:axId val="1277391456"/>
      </c:barChart>
      <c:catAx>
        <c:axId val="127738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7391456"/>
        <c:crosses val="autoZero"/>
        <c:auto val="1"/>
        <c:lblAlgn val="ctr"/>
        <c:lblOffset val="100"/>
        <c:noMultiLvlLbl val="0"/>
      </c:catAx>
      <c:valAx>
        <c:axId val="12773914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7738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Guinea-Bissau </a:t>
            </a:r>
          </a:p>
        </c:rich>
      </c:tx>
      <c:layout>
        <c:manualLayout>
          <c:xMode val="edge"/>
          <c:yMode val="edge"/>
          <c:x val="2.874300087489064E-2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'[WHO country models_graphs 220420.xlsx]Plots'!$C$90</c:f>
              <c:strCache>
                <c:ptCount val="1"/>
                <c:pt idx="0">
                  <c:v>Cases</c:v>
                </c:pt>
              </c:strCache>
            </c:strRef>
          </c:tx>
          <c:spPr>
            <a:solidFill>
              <a:srgbClr val="5393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'[WHO country models_graphs 220420.xlsx]Plots'!$E$89:$M$89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'[WHO country models_graphs 220420.xlsx]Plots'!$E$90:$M$90</c:f>
              <c:numCache>
                <c:formatCode>0.0%</c:formatCode>
                <c:ptCount val="9"/>
                <c:pt idx="0">
                  <c:v>0.58508106336773003</c:v>
                </c:pt>
                <c:pt idx="1">
                  <c:v>0.62564320167280996</c:v>
                </c:pt>
                <c:pt idx="2">
                  <c:v>0.60162356212888002</c:v>
                </c:pt>
                <c:pt idx="3">
                  <c:v>6.9540348947460001E-2</c:v>
                </c:pt>
                <c:pt idx="4">
                  <c:v>0.14287081337633001</c:v>
                </c:pt>
                <c:pt idx="5">
                  <c:v>0.22014158232712</c:v>
                </c:pt>
                <c:pt idx="6">
                  <c:v>0.68965874946340999</c:v>
                </c:pt>
                <c:pt idx="7">
                  <c:v>0.80590156549525005</c:v>
                </c:pt>
                <c:pt idx="8">
                  <c:v>0.94246043730911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1D-4BC2-9964-97F62827ABDD}"/>
            </c:ext>
          </c:extLst>
        </c:ser>
        <c:ser>
          <c:idx val="1"/>
          <c:order val="1"/>
          <c:tx>
            <c:strRef>
              <c:f>'[WHO country models_graphs 220420.xlsx]Plots'!$C$91</c:f>
              <c:strCache>
                <c:ptCount val="1"/>
                <c:pt idx="0">
                  <c:v>Deaths</c:v>
                </c:pt>
              </c:strCache>
            </c:strRef>
          </c:tx>
          <c:spPr>
            <a:solidFill>
              <a:srgbClr val="741B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'[WHO country models_graphs 220420.xlsx]Plots'!$E$89:$M$89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'[WHO country models_graphs 220420.xlsx]Plots'!$E$91:$M$91</c:f>
              <c:numCache>
                <c:formatCode>0.0%</c:formatCode>
                <c:ptCount val="9"/>
                <c:pt idx="0">
                  <c:v>0.58522840352076</c:v>
                </c:pt>
                <c:pt idx="1">
                  <c:v>0.60177639093711999</c:v>
                </c:pt>
                <c:pt idx="2">
                  <c:v>0.62580531730736999</c:v>
                </c:pt>
                <c:pt idx="3">
                  <c:v>0.29241255836183</c:v>
                </c:pt>
                <c:pt idx="4">
                  <c:v>0.61917718585140002</c:v>
                </c:pt>
                <c:pt idx="5">
                  <c:v>0.98290725818779001</c:v>
                </c:pt>
                <c:pt idx="6">
                  <c:v>1.0419106764358601</c:v>
                </c:pt>
                <c:pt idx="7">
                  <c:v>1.55870492234469</c:v>
                </c:pt>
                <c:pt idx="8">
                  <c:v>2.1569631259434101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1D-4BC2-9964-97F62827AB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7389816"/>
        <c:axId val="1277391456"/>
      </c:barChart>
      <c:catAx>
        <c:axId val="127738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7391456"/>
        <c:crosses val="autoZero"/>
        <c:auto val="1"/>
        <c:lblAlgn val="ctr"/>
        <c:lblOffset val="100"/>
        <c:noMultiLvlLbl val="0"/>
      </c:catAx>
      <c:valAx>
        <c:axId val="12773914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7738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Kenya </a:t>
            </a:r>
          </a:p>
        </c:rich>
      </c:tx>
      <c:layout>
        <c:manualLayout>
          <c:xMode val="edge"/>
          <c:yMode val="edge"/>
          <c:x val="4.4453014904399436E-2"/>
          <c:y val="2.10844152891466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Plots!$C$35</c:f>
              <c:strCache>
                <c:ptCount val="1"/>
                <c:pt idx="0">
                  <c:v>Cases</c:v>
                </c:pt>
              </c:strCache>
            </c:strRef>
          </c:tx>
          <c:spPr>
            <a:solidFill>
              <a:srgbClr val="5393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Plots!$E$34:$M$34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Plots!$E$35:$M$35</c:f>
              <c:numCache>
                <c:formatCode>0%</c:formatCode>
                <c:ptCount val="9"/>
                <c:pt idx="0">
                  <c:v>9.5478666155160097E-2</c:v>
                </c:pt>
                <c:pt idx="1">
                  <c:v>0.11007286306378</c:v>
                </c:pt>
                <c:pt idx="2">
                  <c:v>0.10274080929998999</c:v>
                </c:pt>
                <c:pt idx="3">
                  <c:v>7.5180290118030096E-2</c:v>
                </c:pt>
                <c:pt idx="4">
                  <c:v>0.15457458143697</c:v>
                </c:pt>
                <c:pt idx="5">
                  <c:v>0.23824105483308</c:v>
                </c:pt>
                <c:pt idx="6">
                  <c:v>0.17726370538826</c:v>
                </c:pt>
                <c:pt idx="7">
                  <c:v>0.26816434020176999</c:v>
                </c:pt>
                <c:pt idx="8">
                  <c:v>0.36578022552306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5F-4F5F-8389-4A740B8C0880}"/>
            </c:ext>
          </c:extLst>
        </c:ser>
        <c:ser>
          <c:idx val="1"/>
          <c:order val="1"/>
          <c:tx>
            <c:strRef>
              <c:f>Plots!$C$36</c:f>
              <c:strCache>
                <c:ptCount val="1"/>
                <c:pt idx="0">
                  <c:v>Deaths</c:v>
                </c:pt>
              </c:strCache>
            </c:strRef>
          </c:tx>
          <c:spPr>
            <a:solidFill>
              <a:srgbClr val="741B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Plots!$E$34:$M$34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Plots!$E$36:$M$36</c:f>
              <c:numCache>
                <c:formatCode>0%</c:formatCode>
                <c:ptCount val="9"/>
                <c:pt idx="0">
                  <c:v>9.4193863421550006E-2</c:v>
                </c:pt>
                <c:pt idx="1">
                  <c:v>0.10138958562215999</c:v>
                </c:pt>
                <c:pt idx="2">
                  <c:v>0.10863312094697999</c:v>
                </c:pt>
                <c:pt idx="3">
                  <c:v>0.35807121628034</c:v>
                </c:pt>
                <c:pt idx="4">
                  <c:v>0.76230746560025997</c:v>
                </c:pt>
                <c:pt idx="5">
                  <c:v>1.21616462151052</c:v>
                </c:pt>
                <c:pt idx="6">
                  <c:v>0.48602697554856999</c:v>
                </c:pt>
                <c:pt idx="7">
                  <c:v>0.93497853429046995</c:v>
                </c:pt>
                <c:pt idx="8">
                  <c:v>1.44406144639712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5F-4F5F-8389-4A740B8C08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7389816"/>
        <c:axId val="1277391456"/>
      </c:barChart>
      <c:catAx>
        <c:axId val="127738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7391456"/>
        <c:crosses val="autoZero"/>
        <c:auto val="1"/>
        <c:lblAlgn val="ctr"/>
        <c:lblOffset val="100"/>
        <c:noMultiLvlLbl val="0"/>
      </c:catAx>
      <c:valAx>
        <c:axId val="12773914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7738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Mali</a:t>
            </a:r>
          </a:p>
        </c:rich>
      </c:tx>
      <c:layout>
        <c:manualLayout>
          <c:xMode val="edge"/>
          <c:yMode val="edge"/>
          <c:x val="2.874300087489064E-2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'[WHO country models_graphs 220420.xlsx]Plots'!$C$96</c:f>
              <c:strCache>
                <c:ptCount val="1"/>
                <c:pt idx="0">
                  <c:v>Cases</c:v>
                </c:pt>
              </c:strCache>
            </c:strRef>
          </c:tx>
          <c:spPr>
            <a:solidFill>
              <a:srgbClr val="5393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'[WHO country models_graphs 220420.xlsx]Plots'!$E$95:$M$95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'[WHO country models_graphs 220420.xlsx]Plots'!$E$96:$M$96</c:f>
              <c:numCache>
                <c:formatCode>0.0%</c:formatCode>
                <c:ptCount val="9"/>
                <c:pt idx="0">
                  <c:v>5.3761691326160002E-2</c:v>
                </c:pt>
                <c:pt idx="1">
                  <c:v>6.7490950140159905E-2</c:v>
                </c:pt>
                <c:pt idx="2">
                  <c:v>6.3203496460940006E-2</c:v>
                </c:pt>
                <c:pt idx="3">
                  <c:v>2.5544255867739899E-2</c:v>
                </c:pt>
                <c:pt idx="4">
                  <c:v>5.1520519681339999E-2</c:v>
                </c:pt>
                <c:pt idx="5">
                  <c:v>7.7929161363140098E-2</c:v>
                </c:pt>
                <c:pt idx="6">
                  <c:v>8.5813729227899996E-2</c:v>
                </c:pt>
                <c:pt idx="7">
                  <c:v>0.11670126343874</c:v>
                </c:pt>
                <c:pt idx="8">
                  <c:v>0.14857387221158999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5E-44C8-A67C-402088FACBD9}"/>
            </c:ext>
          </c:extLst>
        </c:ser>
        <c:ser>
          <c:idx val="1"/>
          <c:order val="1"/>
          <c:tx>
            <c:strRef>
              <c:f>'[WHO country models_graphs 220420.xlsx]Plots'!$C$97</c:f>
              <c:strCache>
                <c:ptCount val="1"/>
                <c:pt idx="0">
                  <c:v>Deaths</c:v>
                </c:pt>
              </c:strCache>
            </c:strRef>
          </c:tx>
          <c:spPr>
            <a:solidFill>
              <a:srgbClr val="741B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'[WHO country models_graphs 220420.xlsx]Plots'!$E$95:$M$95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'[WHO country models_graphs 220420.xlsx]Plots'!$E$97:$M$97</c:f>
              <c:numCache>
                <c:formatCode>0.0%</c:formatCode>
                <c:ptCount val="9"/>
                <c:pt idx="0">
                  <c:v>5.3777475483030003E-2</c:v>
                </c:pt>
                <c:pt idx="1">
                  <c:v>6.3220106142789903E-2</c:v>
                </c:pt>
                <c:pt idx="2">
                  <c:v>6.7508648706920096E-2</c:v>
                </c:pt>
                <c:pt idx="3">
                  <c:v>0.10077361214894</c:v>
                </c:pt>
                <c:pt idx="4">
                  <c:v>0.20579001076914999</c:v>
                </c:pt>
                <c:pt idx="5">
                  <c:v>0.31514469101001003</c:v>
                </c:pt>
                <c:pt idx="6">
                  <c:v>0.16547600160431999</c:v>
                </c:pt>
                <c:pt idx="7">
                  <c:v>0.28054196717704</c:v>
                </c:pt>
                <c:pt idx="8">
                  <c:v>0.40134036386215999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5E-44C8-A67C-402088FACB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7389816"/>
        <c:axId val="1277391456"/>
      </c:barChart>
      <c:catAx>
        <c:axId val="127738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7391456"/>
        <c:crosses val="autoZero"/>
        <c:auto val="1"/>
        <c:lblAlgn val="ctr"/>
        <c:lblOffset val="100"/>
        <c:noMultiLvlLbl val="0"/>
      </c:catAx>
      <c:valAx>
        <c:axId val="12773914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7738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Mozambique </a:t>
            </a:r>
          </a:p>
        </c:rich>
      </c:tx>
      <c:layout>
        <c:manualLayout>
          <c:xMode val="edge"/>
          <c:yMode val="edge"/>
          <c:x val="2.874300087489064E-2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'[WHO country models_graphs 220420.xlsx]Plots'!$C$41</c:f>
              <c:strCache>
                <c:ptCount val="1"/>
                <c:pt idx="0">
                  <c:v>Cases</c:v>
                </c:pt>
              </c:strCache>
            </c:strRef>
          </c:tx>
          <c:spPr>
            <a:solidFill>
              <a:srgbClr val="5393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'[WHO country models_graphs 220420.xlsx]Plots'!$E$40:$M$40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'[WHO country models_graphs 220420.xlsx]Plots'!$E$41:$M$41</c:f>
              <c:numCache>
                <c:formatCode>0.0%</c:formatCode>
                <c:ptCount val="9"/>
                <c:pt idx="0">
                  <c:v>0.11954500609304999</c:v>
                </c:pt>
                <c:pt idx="1">
                  <c:v>0.13719367492887</c:v>
                </c:pt>
                <c:pt idx="2">
                  <c:v>0.13146697200702001</c:v>
                </c:pt>
                <c:pt idx="3">
                  <c:v>3.7719570177999998E-2</c:v>
                </c:pt>
                <c:pt idx="4">
                  <c:v>7.5669042750359905E-2</c:v>
                </c:pt>
                <c:pt idx="5">
                  <c:v>0.11372468329421</c:v>
                </c:pt>
                <c:pt idx="6">
                  <c:v>0.16220082895481999</c:v>
                </c:pt>
                <c:pt idx="7">
                  <c:v>0.20601215630729999</c:v>
                </c:pt>
                <c:pt idx="8">
                  <c:v>0.24826575183461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70-4500-954D-A2EE5C279476}"/>
            </c:ext>
          </c:extLst>
        </c:ser>
        <c:ser>
          <c:idx val="1"/>
          <c:order val="1"/>
          <c:tx>
            <c:strRef>
              <c:f>'[WHO country models_graphs 220420.xlsx]Plots'!$C$42</c:f>
              <c:strCache>
                <c:ptCount val="1"/>
                <c:pt idx="0">
                  <c:v>Deaths</c:v>
                </c:pt>
              </c:strCache>
            </c:strRef>
          </c:tx>
          <c:spPr>
            <a:solidFill>
              <a:srgbClr val="741B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'[WHO country models_graphs 220420.xlsx]Plots'!$E$40:$M$40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'[WHO country models_graphs 220420.xlsx]Plots'!$E$42:$M$42</c:f>
              <c:numCache>
                <c:formatCode>0.0%</c:formatCode>
                <c:ptCount val="9"/>
                <c:pt idx="0">
                  <c:v>0.11951935921937</c:v>
                </c:pt>
                <c:pt idx="1">
                  <c:v>0.13143941308514001</c:v>
                </c:pt>
                <c:pt idx="2">
                  <c:v>0.13716419038027</c:v>
                </c:pt>
                <c:pt idx="3">
                  <c:v>0.24619120081524001</c:v>
                </c:pt>
                <c:pt idx="4">
                  <c:v>0.50786332030923997</c:v>
                </c:pt>
                <c:pt idx="5">
                  <c:v>0.78495713533054001</c:v>
                </c:pt>
                <c:pt idx="6">
                  <c:v>0.39565930647649999</c:v>
                </c:pt>
                <c:pt idx="7">
                  <c:v>0.69056099029561002</c:v>
                </c:pt>
                <c:pt idx="8">
                  <c:v>1.0005755766031199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70-4500-954D-A2EE5C27947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7389816"/>
        <c:axId val="1277391456"/>
      </c:barChart>
      <c:catAx>
        <c:axId val="127738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7391456"/>
        <c:crosses val="autoZero"/>
        <c:auto val="1"/>
        <c:lblAlgn val="ctr"/>
        <c:lblOffset val="100"/>
        <c:noMultiLvlLbl val="0"/>
      </c:catAx>
      <c:valAx>
        <c:axId val="12773914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7738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Mauritania</a:t>
            </a:r>
          </a:p>
        </c:rich>
      </c:tx>
      <c:layout>
        <c:manualLayout>
          <c:xMode val="edge"/>
          <c:yMode val="edge"/>
          <c:x val="2.874300087489064E-2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'[WHO country models_graphs 220420.xlsx]Plots'!$C$99</c:f>
              <c:strCache>
                <c:ptCount val="1"/>
                <c:pt idx="0">
                  <c:v>Cases</c:v>
                </c:pt>
              </c:strCache>
            </c:strRef>
          </c:tx>
          <c:spPr>
            <a:solidFill>
              <a:srgbClr val="5393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'[WHO country models_graphs 220420.xlsx]Plots'!$E$98:$M$98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'[WHO country models_graphs 220420.xlsx]Plots'!$E$99:$M$99</c:f>
              <c:numCache>
                <c:formatCode>0.0%</c:formatCode>
                <c:ptCount val="9"/>
                <c:pt idx="0">
                  <c:v>9.4751459953230005E-2</c:v>
                </c:pt>
                <c:pt idx="1">
                  <c:v>0.10113052175594001</c:v>
                </c:pt>
                <c:pt idx="2">
                  <c:v>0.10075597502767999</c:v>
                </c:pt>
                <c:pt idx="3">
                  <c:v>5.1272558346280098E-2</c:v>
                </c:pt>
                <c:pt idx="4">
                  <c:v>0.10460452335456</c:v>
                </c:pt>
                <c:pt idx="5">
                  <c:v>0.16004281280498001</c:v>
                </c:pt>
                <c:pt idx="6">
                  <c:v>0.15346888209848</c:v>
                </c:pt>
                <c:pt idx="7">
                  <c:v>0.21335366039361001</c:v>
                </c:pt>
                <c:pt idx="8">
                  <c:v>0.27331316552446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38-4C58-AB6B-8368025558AF}"/>
            </c:ext>
          </c:extLst>
        </c:ser>
        <c:ser>
          <c:idx val="1"/>
          <c:order val="1"/>
          <c:tx>
            <c:strRef>
              <c:f>'[WHO country models_graphs 220420.xlsx]Plots'!$C$100</c:f>
              <c:strCache>
                <c:ptCount val="1"/>
                <c:pt idx="0">
                  <c:v>Deaths</c:v>
                </c:pt>
              </c:strCache>
            </c:strRef>
          </c:tx>
          <c:spPr>
            <a:solidFill>
              <a:srgbClr val="741B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'[WHO country models_graphs 220420.xlsx]Plots'!$E$98:$M$98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'[WHO country models_graphs 220420.xlsx]Plots'!$E$100:$M$100</c:f>
              <c:numCache>
                <c:formatCode>0.0%</c:formatCode>
                <c:ptCount val="9"/>
                <c:pt idx="0">
                  <c:v>9.4439888015650106E-2</c:v>
                </c:pt>
                <c:pt idx="1">
                  <c:v>0.10043285088411</c:v>
                </c:pt>
                <c:pt idx="2">
                  <c:v>0.10080829826029</c:v>
                </c:pt>
                <c:pt idx="3">
                  <c:v>0.19444453260292999</c:v>
                </c:pt>
                <c:pt idx="4">
                  <c:v>0.40552231547308998</c:v>
                </c:pt>
                <c:pt idx="5">
                  <c:v>0.63414565139347001</c:v>
                </c:pt>
                <c:pt idx="6">
                  <c:v>0.31034332285624999</c:v>
                </c:pt>
                <c:pt idx="7">
                  <c:v>0.54378497912988</c:v>
                </c:pt>
                <c:pt idx="8">
                  <c:v>0.79371203053946005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38-4C58-AB6B-8368025558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7389816"/>
        <c:axId val="1277391456"/>
      </c:barChart>
      <c:catAx>
        <c:axId val="127738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7391456"/>
        <c:crosses val="autoZero"/>
        <c:auto val="1"/>
        <c:lblAlgn val="ctr"/>
        <c:lblOffset val="100"/>
        <c:noMultiLvlLbl val="0"/>
      </c:catAx>
      <c:valAx>
        <c:axId val="12773914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7738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Niger </a:t>
            </a:r>
          </a:p>
        </c:rich>
      </c:tx>
      <c:layout>
        <c:manualLayout>
          <c:xMode val="edge"/>
          <c:yMode val="edge"/>
          <c:x val="2.874300087489064E-2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'[WHO country models_graphs 220420.xlsx]Plots'!$C$102</c:f>
              <c:strCache>
                <c:ptCount val="1"/>
                <c:pt idx="0">
                  <c:v>Cases</c:v>
                </c:pt>
              </c:strCache>
            </c:strRef>
          </c:tx>
          <c:spPr>
            <a:solidFill>
              <a:srgbClr val="5393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'[WHO country models_graphs 220420.xlsx]Plots'!$E$101:$M$101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'[WHO country models_graphs 220420.xlsx]Plots'!$E$102:$M$102</c:f>
              <c:numCache>
                <c:formatCode>0.0%</c:formatCode>
                <c:ptCount val="9"/>
                <c:pt idx="0">
                  <c:v>8.1933108404499393E-3</c:v>
                </c:pt>
                <c:pt idx="1">
                  <c:v>1.7248458197030001E-2</c:v>
                </c:pt>
                <c:pt idx="2">
                  <c:v>1.5975714355320102E-2</c:v>
                </c:pt>
                <c:pt idx="3">
                  <c:v>2.0908830540810101E-2</c:v>
                </c:pt>
                <c:pt idx="4">
                  <c:v>4.1935866950410003E-2</c:v>
                </c:pt>
                <c:pt idx="5">
                  <c:v>6.3061117268639902E-2</c:v>
                </c:pt>
                <c:pt idx="6">
                  <c:v>3.5768012777340097E-2</c:v>
                </c:pt>
                <c:pt idx="7">
                  <c:v>5.8046629923319999E-2</c:v>
                </c:pt>
                <c:pt idx="8">
                  <c:v>8.0500447009790102E-2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08-46A7-BD60-303AEC0EA9D6}"/>
            </c:ext>
          </c:extLst>
        </c:ser>
        <c:ser>
          <c:idx val="1"/>
          <c:order val="1"/>
          <c:tx>
            <c:strRef>
              <c:f>'[WHO country models_graphs 220420.xlsx]Plots'!$C$103</c:f>
              <c:strCache>
                <c:ptCount val="1"/>
                <c:pt idx="0">
                  <c:v>Deaths</c:v>
                </c:pt>
              </c:strCache>
            </c:strRef>
          </c:tx>
          <c:spPr>
            <a:solidFill>
              <a:srgbClr val="741B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'[WHO country models_graphs 220420.xlsx]Plots'!$E$101:$M$101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'[WHO country models_graphs 220420.xlsx]Plots'!$E$103:$M$103</c:f>
              <c:numCache>
                <c:formatCode>0.0%</c:formatCode>
                <c:ptCount val="9"/>
                <c:pt idx="0">
                  <c:v>8.1927717023400105E-3</c:v>
                </c:pt>
                <c:pt idx="1">
                  <c:v>1.5975372464819899E-2</c:v>
                </c:pt>
                <c:pt idx="2">
                  <c:v>1.72482002807199E-2</c:v>
                </c:pt>
                <c:pt idx="3">
                  <c:v>0.10725247481118</c:v>
                </c:pt>
                <c:pt idx="4">
                  <c:v>0.21818092652165</c:v>
                </c:pt>
                <c:pt idx="5">
                  <c:v>0.33279033033789002</c:v>
                </c:pt>
                <c:pt idx="6">
                  <c:v>0.12336815983006</c:v>
                </c:pt>
                <c:pt idx="7">
                  <c:v>0.23701676127594001</c:v>
                </c:pt>
                <c:pt idx="8">
                  <c:v>0.35465456315626998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08-46A7-BD60-303AEC0EA9D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7389816"/>
        <c:axId val="1277391456"/>
      </c:barChart>
      <c:catAx>
        <c:axId val="127738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7391456"/>
        <c:crosses val="autoZero"/>
        <c:auto val="1"/>
        <c:lblAlgn val="ctr"/>
        <c:lblOffset val="100"/>
        <c:noMultiLvlLbl val="0"/>
      </c:catAx>
      <c:valAx>
        <c:axId val="12773914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7738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Nigeria</a:t>
            </a:r>
          </a:p>
        </c:rich>
      </c:tx>
      <c:layout>
        <c:manualLayout>
          <c:xMode val="edge"/>
          <c:yMode val="edge"/>
          <c:x val="2.874300087489064E-2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'[WHO country models_graphs 220420.xlsx]Plots'!$C$105</c:f>
              <c:strCache>
                <c:ptCount val="1"/>
                <c:pt idx="0">
                  <c:v>Cases</c:v>
                </c:pt>
              </c:strCache>
            </c:strRef>
          </c:tx>
          <c:spPr>
            <a:solidFill>
              <a:srgbClr val="5393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'[WHO country models_graphs 220420.xlsx]Plots'!$E$104:$M$104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'[WHO country models_graphs 220420.xlsx]Plots'!$E$105:$M$105</c:f>
              <c:numCache>
                <c:formatCode>0.0%</c:formatCode>
                <c:ptCount val="9"/>
                <c:pt idx="0">
                  <c:v>3.3891925038870098E-2</c:v>
                </c:pt>
                <c:pt idx="1">
                  <c:v>4.15904752718399E-2</c:v>
                </c:pt>
                <c:pt idx="2">
                  <c:v>3.9833334307149998E-2</c:v>
                </c:pt>
                <c:pt idx="3">
                  <c:v>4.3771911194060001E-2</c:v>
                </c:pt>
                <c:pt idx="4">
                  <c:v>8.8206981704759893E-2</c:v>
                </c:pt>
                <c:pt idx="5">
                  <c:v>0.13313796865356001</c:v>
                </c:pt>
                <c:pt idx="6">
                  <c:v>8.2697460640930101E-2</c:v>
                </c:pt>
                <c:pt idx="7">
                  <c:v>0.12893699244143</c:v>
                </c:pt>
                <c:pt idx="8">
                  <c:v>0.17586068599714999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99-47C0-848B-F5FB6ACCBA7A}"/>
            </c:ext>
          </c:extLst>
        </c:ser>
        <c:ser>
          <c:idx val="1"/>
          <c:order val="1"/>
          <c:tx>
            <c:strRef>
              <c:f>'[WHO country models_graphs 220420.xlsx]Plots'!$C$106</c:f>
              <c:strCache>
                <c:ptCount val="1"/>
                <c:pt idx="0">
                  <c:v>Deaths</c:v>
                </c:pt>
              </c:strCache>
            </c:strRef>
          </c:tx>
          <c:spPr>
            <a:solidFill>
              <a:srgbClr val="741B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'[WHO country models_graphs 220420.xlsx]Plots'!$E$104:$M$104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'[WHO country models_graphs 220420.xlsx]Plots'!$E$106:$M$106</c:f>
              <c:numCache>
                <c:formatCode>0.0%</c:formatCode>
                <c:ptCount val="9"/>
                <c:pt idx="0">
                  <c:v>3.4982794566599897E-2</c:v>
                </c:pt>
                <c:pt idx="1">
                  <c:v>4.0900964321050101E-2</c:v>
                </c:pt>
                <c:pt idx="2">
                  <c:v>4.2682193042830101E-2</c:v>
                </c:pt>
                <c:pt idx="3">
                  <c:v>0.28900048605875001</c:v>
                </c:pt>
                <c:pt idx="4">
                  <c:v>0.60019221196535999</c:v>
                </c:pt>
                <c:pt idx="5">
                  <c:v>0.93377871609111995</c:v>
                </c:pt>
                <c:pt idx="6">
                  <c:v>0.33787543859833002</c:v>
                </c:pt>
                <c:pt idx="7">
                  <c:v>0.66067001168910999</c:v>
                </c:pt>
                <c:pt idx="8">
                  <c:v>1.0069921722595001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99-47C0-848B-F5FB6ACCBA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7389816"/>
        <c:axId val="1277391456"/>
      </c:barChart>
      <c:catAx>
        <c:axId val="127738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7391456"/>
        <c:crosses val="autoZero"/>
        <c:auto val="1"/>
        <c:lblAlgn val="ctr"/>
        <c:lblOffset val="100"/>
        <c:noMultiLvlLbl val="0"/>
      </c:catAx>
      <c:valAx>
        <c:axId val="12773914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7738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Rwanda </a:t>
            </a:r>
          </a:p>
        </c:rich>
      </c:tx>
      <c:layout>
        <c:manualLayout>
          <c:xMode val="edge"/>
          <c:yMode val="edge"/>
          <c:x val="2.874300087489064E-2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1075284733705788"/>
          <c:w val="0.95782473444979543"/>
          <c:h val="0.7028647474367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'[WHO country models_graphs 220420.xlsx]Plots'!$C$47</c:f>
              <c:strCache>
                <c:ptCount val="1"/>
                <c:pt idx="0">
                  <c:v>Cases</c:v>
                </c:pt>
              </c:strCache>
            </c:strRef>
          </c:tx>
          <c:spPr>
            <a:solidFill>
              <a:srgbClr val="5393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'[WHO country models_graphs 220420.xlsx]Plots'!$E$46:$M$46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'[WHO country models_graphs 220420.xlsx]Plots'!$E$47:$M$47</c:f>
              <c:numCache>
                <c:formatCode>0.0%</c:formatCode>
                <c:ptCount val="9"/>
                <c:pt idx="0">
                  <c:v>0.13254509480001</c:v>
                </c:pt>
                <c:pt idx="1">
                  <c:v>0.16118947322760999</c:v>
                </c:pt>
                <c:pt idx="2">
                  <c:v>0.14974540459135</c:v>
                </c:pt>
                <c:pt idx="3">
                  <c:v>5.2844945318269998E-2</c:v>
                </c:pt>
                <c:pt idx="4">
                  <c:v>0.10736264109882999</c:v>
                </c:pt>
                <c:pt idx="5">
                  <c:v>0.16352668486329</c:v>
                </c:pt>
                <c:pt idx="6">
                  <c:v>0.19091327250706</c:v>
                </c:pt>
                <c:pt idx="7">
                  <c:v>0.26601670313439002</c:v>
                </c:pt>
                <c:pt idx="8">
                  <c:v>0.33899503626778998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76-43B7-A99E-8FD47FA20450}"/>
            </c:ext>
          </c:extLst>
        </c:ser>
        <c:ser>
          <c:idx val="1"/>
          <c:order val="1"/>
          <c:tx>
            <c:strRef>
              <c:f>'[WHO country models_graphs 220420.xlsx]Plots'!$C$48</c:f>
              <c:strCache>
                <c:ptCount val="1"/>
                <c:pt idx="0">
                  <c:v>Deaths</c:v>
                </c:pt>
              </c:strCache>
            </c:strRef>
          </c:tx>
          <c:spPr>
            <a:solidFill>
              <a:srgbClr val="741B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'[WHO country models_graphs 220420.xlsx]Plots'!$E$46:$M$46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'[WHO country models_graphs 220420.xlsx]Plots'!$E$48:$M$48</c:f>
              <c:numCache>
                <c:formatCode>0.0%</c:formatCode>
                <c:ptCount val="9"/>
                <c:pt idx="0">
                  <c:v>0.13247298690268</c:v>
                </c:pt>
                <c:pt idx="1">
                  <c:v>0.14966589145426001</c:v>
                </c:pt>
                <c:pt idx="2">
                  <c:v>0.16110324825592001</c:v>
                </c:pt>
                <c:pt idx="3">
                  <c:v>0.22630319672197999</c:v>
                </c:pt>
                <c:pt idx="4">
                  <c:v>0.47224564499095001</c:v>
                </c:pt>
                <c:pt idx="5">
                  <c:v>0.73861509630233002</c:v>
                </c:pt>
                <c:pt idx="6">
                  <c:v>0.38706311053499998</c:v>
                </c:pt>
                <c:pt idx="7">
                  <c:v>0.68313549517063998</c:v>
                </c:pt>
                <c:pt idx="8">
                  <c:v>1.0007880143855501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76-43B7-A99E-8FD47FA204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7389816"/>
        <c:axId val="1277391456"/>
      </c:barChart>
      <c:catAx>
        <c:axId val="127738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7391456"/>
        <c:crosses val="autoZero"/>
        <c:auto val="1"/>
        <c:lblAlgn val="ctr"/>
        <c:lblOffset val="100"/>
        <c:noMultiLvlLbl val="0"/>
      </c:catAx>
      <c:valAx>
        <c:axId val="12773914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7738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4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Figure 2 a: sub Saharan Africa - percentage increase in deaths</a:t>
            </a:r>
          </a:p>
        </c:rich>
      </c:tx>
      <c:layout>
        <c:manualLayout>
          <c:xMode val="edge"/>
          <c:yMode val="edge"/>
          <c:x val="2.0192253439408593E-2"/>
          <c:y val="2.64334349650342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4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8590318875201871E-2"/>
          <c:y val="0.12255201285663998"/>
          <c:w val="0.9628193622495963"/>
          <c:h val="0.688867283082575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'SSA Tables'!$C$2</c:f>
              <c:strCache>
                <c:ptCount val="1"/>
                <c:pt idx="0">
                  <c:v>SSA - No campaigns scheduled in 2020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'SSA Tables'!$F$16:$F$24</c:f>
              <c:numCache>
                <c:formatCode>0%</c:formatCode>
                <c:ptCount val="9"/>
                <c:pt idx="0">
                  <c:v>1.0794142872767365E-2</c:v>
                </c:pt>
                <c:pt idx="1">
                  <c:v>2.0324521364076586E-2</c:v>
                </c:pt>
                <c:pt idx="2">
                  <c:v>2.5008396237140573E-2</c:v>
                </c:pt>
                <c:pt idx="3">
                  <c:v>0.24199226828697906</c:v>
                </c:pt>
                <c:pt idx="4">
                  <c:v>0.50067004867418907</c:v>
                </c:pt>
                <c:pt idx="5">
                  <c:v>0.77632564182488761</c:v>
                </c:pt>
                <c:pt idx="6">
                  <c:v>0.25989619929559971</c:v>
                </c:pt>
                <c:pt idx="7">
                  <c:v>0.52949850679612598</c:v>
                </c:pt>
                <c:pt idx="8">
                  <c:v>0.81711138556465768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F5-45E9-B069-300D212EF959}"/>
            </c:ext>
          </c:extLst>
        </c:ser>
        <c:ser>
          <c:idx val="1"/>
          <c:order val="1"/>
          <c:tx>
            <c:strRef>
              <c:f>'SSA Tables'!$D$2</c:f>
              <c:strCache>
                <c:ptCount val="1"/>
                <c:pt idx="0">
                  <c:v>SSA - Campaigns scheduled in 2020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9933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'SSA Tables'!$G$16:$G$24</c:f>
              <c:numCache>
                <c:formatCode>0%</c:formatCode>
                <c:ptCount val="9"/>
                <c:pt idx="0">
                  <c:v>7.5698618306615728E-2</c:v>
                </c:pt>
                <c:pt idx="1">
                  <c:v>8.571324492549115E-2</c:v>
                </c:pt>
                <c:pt idx="2">
                  <c:v>9.1188534179287517E-2</c:v>
                </c:pt>
                <c:pt idx="3">
                  <c:v>0.26646235998353607</c:v>
                </c:pt>
                <c:pt idx="4">
                  <c:v>0.55455112494162684</c:v>
                </c:pt>
                <c:pt idx="5">
                  <c:v>0.86486751488350122</c:v>
                </c:pt>
                <c:pt idx="6">
                  <c:v>0.36479331821849303</c:v>
                </c:pt>
                <c:pt idx="7">
                  <c:v>0.68076016137566353</c:v>
                </c:pt>
                <c:pt idx="8">
                  <c:v>1.0215899408992626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F5-45E9-B069-300D212EF959}"/>
            </c:ext>
          </c:extLst>
        </c:ser>
        <c:ser>
          <c:idx val="2"/>
          <c:order val="2"/>
          <c:tx>
            <c:strRef>
              <c:f>'SSA Tables'!$E$2</c:f>
              <c:strCache>
                <c:ptCount val="1"/>
                <c:pt idx="0">
                  <c:v>SSA</c:v>
                </c:pt>
              </c:strCache>
            </c:strRef>
          </c:tx>
          <c:spPr>
            <a:solidFill>
              <a:srgbClr val="4E726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'SSA Tables'!$H$16:$H$24</c:f>
              <c:numCache>
                <c:formatCode>0%</c:formatCode>
                <c:ptCount val="9"/>
                <c:pt idx="0">
                  <c:v>6.5315393664763244E-2</c:v>
                </c:pt>
                <c:pt idx="1">
                  <c:v>7.5252551710673465E-2</c:v>
                </c:pt>
                <c:pt idx="2">
                  <c:v>8.0601232849312865E-2</c:v>
                </c:pt>
                <c:pt idx="3">
                  <c:v>0.26254770760565749</c:v>
                </c:pt>
                <c:pt idx="4">
                  <c:v>0.54593139086181286</c:v>
                </c:pt>
                <c:pt idx="5">
                  <c:v>0.85070284978093857</c:v>
                </c:pt>
                <c:pt idx="6">
                  <c:v>0.34801218960172142</c:v>
                </c:pt>
                <c:pt idx="7">
                  <c:v>0.65656177245565162</c:v>
                </c:pt>
                <c:pt idx="8">
                  <c:v>0.98887807071945333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F5-45E9-B069-300D212EF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7310592"/>
        <c:axId val="547308952"/>
      </c:barChart>
      <c:catAx>
        <c:axId val="54731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308952"/>
        <c:crosses val="autoZero"/>
        <c:auto val="1"/>
        <c:lblAlgn val="ctr"/>
        <c:lblOffset val="100"/>
        <c:noMultiLvlLbl val="0"/>
      </c:catAx>
      <c:valAx>
        <c:axId val="54730895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47310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199150354560098"/>
          <c:y val="0.87485381608001023"/>
          <c:w val="0.63145992167807574"/>
          <c:h val="5.57584171367750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Sierra Leone </a:t>
            </a:r>
          </a:p>
        </c:rich>
      </c:tx>
      <c:layout>
        <c:manualLayout>
          <c:xMode val="edge"/>
          <c:yMode val="edge"/>
          <c:x val="2.874300087489064E-2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'[WHO country models_graphs 220420.xlsx]Plots'!$C$111</c:f>
              <c:strCache>
                <c:ptCount val="1"/>
                <c:pt idx="0">
                  <c:v>Cases</c:v>
                </c:pt>
              </c:strCache>
            </c:strRef>
          </c:tx>
          <c:spPr>
            <a:solidFill>
              <a:srgbClr val="5393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'[WHO country models_graphs 220420.xlsx]Plots'!$E$110:$M$110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'[WHO country models_graphs 220420.xlsx]Plots'!$E$111:$M$111</c:f>
              <c:numCache>
                <c:formatCode>0.0%</c:formatCode>
                <c:ptCount val="9"/>
                <c:pt idx="0">
                  <c:v>0.17589008585721</c:v>
                </c:pt>
                <c:pt idx="1">
                  <c:v>0.20986396409287</c:v>
                </c:pt>
                <c:pt idx="2">
                  <c:v>0.19551532241193001</c:v>
                </c:pt>
                <c:pt idx="3">
                  <c:v>3.1025850369420099E-2</c:v>
                </c:pt>
                <c:pt idx="4">
                  <c:v>6.2085862492590002E-2</c:v>
                </c:pt>
                <c:pt idx="5">
                  <c:v>9.3080342702510005E-2</c:v>
                </c:pt>
                <c:pt idx="6">
                  <c:v>0.20987381351803</c:v>
                </c:pt>
                <c:pt idx="7">
                  <c:v>0.25266646667415998</c:v>
                </c:pt>
                <c:pt idx="8">
                  <c:v>0.29337360328209999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1B-475A-856A-3FAECDF6A9E4}"/>
            </c:ext>
          </c:extLst>
        </c:ser>
        <c:ser>
          <c:idx val="1"/>
          <c:order val="1"/>
          <c:tx>
            <c:strRef>
              <c:f>'[WHO country models_graphs 220420.xlsx]Plots'!$C$112</c:f>
              <c:strCache>
                <c:ptCount val="1"/>
                <c:pt idx="0">
                  <c:v>Deaths</c:v>
                </c:pt>
              </c:strCache>
            </c:strRef>
          </c:tx>
          <c:spPr>
            <a:solidFill>
              <a:srgbClr val="741B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'[WHO country models_graphs 220420.xlsx]Plots'!$E$110:$M$110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'[WHO country models_graphs 220420.xlsx]Plots'!$E$112:$M$112</c:f>
              <c:numCache>
                <c:formatCode>0.0%</c:formatCode>
                <c:ptCount val="9"/>
                <c:pt idx="0">
                  <c:v>0.17595999353114999</c:v>
                </c:pt>
                <c:pt idx="1">
                  <c:v>0.19559760702303</c:v>
                </c:pt>
                <c:pt idx="2">
                  <c:v>0.20996306721852001</c:v>
                </c:pt>
                <c:pt idx="3">
                  <c:v>0.2177554015091</c:v>
                </c:pt>
                <c:pt idx="4">
                  <c:v>0.44678639096395001</c:v>
                </c:pt>
                <c:pt idx="5">
                  <c:v>0.68695586107189999</c:v>
                </c:pt>
                <c:pt idx="6">
                  <c:v>0.42906210968989</c:v>
                </c:pt>
                <c:pt idx="7">
                  <c:v>0.70647249240334997</c:v>
                </c:pt>
                <c:pt idx="8">
                  <c:v>0.99613894388085999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1B-475A-856A-3FAECDF6A9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7389816"/>
        <c:axId val="1277391456"/>
      </c:barChart>
      <c:catAx>
        <c:axId val="127738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7391456"/>
        <c:crosses val="autoZero"/>
        <c:auto val="1"/>
        <c:lblAlgn val="ctr"/>
        <c:lblOffset val="100"/>
        <c:noMultiLvlLbl val="0"/>
      </c:catAx>
      <c:valAx>
        <c:axId val="12773914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7738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Somalia </a:t>
            </a:r>
          </a:p>
        </c:rich>
      </c:tx>
      <c:layout>
        <c:manualLayout>
          <c:xMode val="edge"/>
          <c:yMode val="edge"/>
          <c:x val="2.874300087489064E-2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'[WHO country models_graphs 220420.xlsx]Plots'!$C$53</c:f>
              <c:strCache>
                <c:ptCount val="1"/>
                <c:pt idx="0">
                  <c:v>Cases</c:v>
                </c:pt>
              </c:strCache>
            </c:strRef>
          </c:tx>
          <c:spPr>
            <a:solidFill>
              <a:srgbClr val="5393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'[WHO country models_graphs 220420.xlsx]Plots'!$E$52:$M$52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'[WHO country models_graphs 220420.xlsx]Plots'!$E$53:$M$53</c:f>
              <c:numCache>
                <c:formatCode>0.0%</c:formatCode>
                <c:ptCount val="9"/>
                <c:pt idx="0">
                  <c:v>1.002298076893E-2</c:v>
                </c:pt>
                <c:pt idx="1">
                  <c:v>1.3656097453580001E-2</c:v>
                </c:pt>
                <c:pt idx="2">
                  <c:v>1.3757247285049999E-2</c:v>
                </c:pt>
                <c:pt idx="3">
                  <c:v>2.3316658379649999E-2</c:v>
                </c:pt>
                <c:pt idx="4">
                  <c:v>4.7050066491000103E-2</c:v>
                </c:pt>
                <c:pt idx="5">
                  <c:v>7.1206522310679907E-2</c:v>
                </c:pt>
                <c:pt idx="6">
                  <c:v>3.6692743577380102E-2</c:v>
                </c:pt>
                <c:pt idx="7">
                  <c:v>6.1268162748389997E-2</c:v>
                </c:pt>
                <c:pt idx="8">
                  <c:v>8.5552466545299993E-2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50-4940-804F-1C47A198F95E}"/>
            </c:ext>
          </c:extLst>
        </c:ser>
        <c:ser>
          <c:idx val="1"/>
          <c:order val="1"/>
          <c:tx>
            <c:strRef>
              <c:f>'[WHO country models_graphs 220420.xlsx]Plots'!$C$54</c:f>
              <c:strCache>
                <c:ptCount val="1"/>
                <c:pt idx="0">
                  <c:v>Deaths</c:v>
                </c:pt>
              </c:strCache>
            </c:strRef>
          </c:tx>
          <c:spPr>
            <a:solidFill>
              <a:srgbClr val="741B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'[WHO country models_graphs 220420.xlsx]Plots'!$E$52:$M$52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'[WHO country models_graphs 220420.xlsx]Plots'!$E$54:$M$54</c:f>
              <c:numCache>
                <c:formatCode>0.0%</c:formatCode>
                <c:ptCount val="9"/>
                <c:pt idx="0">
                  <c:v>1.00270701132299E-2</c:v>
                </c:pt>
                <c:pt idx="1">
                  <c:v>1.3759310665249999E-2</c:v>
                </c:pt>
                <c:pt idx="2">
                  <c:v>1.365812683865E-2</c:v>
                </c:pt>
                <c:pt idx="3">
                  <c:v>7.5583073501650097E-2</c:v>
                </c:pt>
                <c:pt idx="4">
                  <c:v>0.15401003214292</c:v>
                </c:pt>
                <c:pt idx="5">
                  <c:v>0.23535211930246</c:v>
                </c:pt>
                <c:pt idx="6">
                  <c:v>8.9643834255980007E-2</c:v>
                </c:pt>
                <c:pt idx="7">
                  <c:v>0.16968167908260001</c:v>
                </c:pt>
                <c:pt idx="8">
                  <c:v>0.25189692698339999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50-4940-804F-1C47A198F9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7389816"/>
        <c:axId val="1277391456"/>
      </c:barChart>
      <c:catAx>
        <c:axId val="127738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7391456"/>
        <c:crosses val="autoZero"/>
        <c:auto val="1"/>
        <c:lblAlgn val="ctr"/>
        <c:lblOffset val="100"/>
        <c:noMultiLvlLbl val="0"/>
      </c:catAx>
      <c:valAx>
        <c:axId val="12773914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7738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South Sudan </a:t>
            </a:r>
          </a:p>
        </c:rich>
      </c:tx>
      <c:layout>
        <c:manualLayout>
          <c:xMode val="edge"/>
          <c:yMode val="edge"/>
          <c:x val="2.874300087489064E-2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'[WHO country models_graphs 220420.xlsx]Plots'!$C$56</c:f>
              <c:strCache>
                <c:ptCount val="1"/>
                <c:pt idx="0">
                  <c:v>Cases</c:v>
                </c:pt>
              </c:strCache>
            </c:strRef>
          </c:tx>
          <c:spPr>
            <a:solidFill>
              <a:srgbClr val="5393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'[WHO country models_graphs 220420.xlsx]Plots'!$E$55:$M$55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'[WHO country models_graphs 220420.xlsx]Plots'!$E$56:$M$56</c:f>
              <c:numCache>
                <c:formatCode>0.0%</c:formatCode>
                <c:ptCount val="9"/>
                <c:pt idx="0">
                  <c:v>0.21711419813343999</c:v>
                </c:pt>
                <c:pt idx="1">
                  <c:v>0.23639773019336</c:v>
                </c:pt>
                <c:pt idx="2">
                  <c:v>0.22863510461844999</c:v>
                </c:pt>
                <c:pt idx="3">
                  <c:v>5.0121370432501004E-3</c:v>
                </c:pt>
                <c:pt idx="4">
                  <c:v>1.00370805035199E-2</c:v>
                </c:pt>
                <c:pt idx="5">
                  <c:v>1.507489769874E-2</c:v>
                </c:pt>
                <c:pt idx="6">
                  <c:v>0.22717480061681</c:v>
                </c:pt>
                <c:pt idx="7">
                  <c:v>0.23912892777798</c:v>
                </c:pt>
                <c:pt idx="8">
                  <c:v>0.25217752708962998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55-4A67-933E-91922FBCDBE0}"/>
            </c:ext>
          </c:extLst>
        </c:ser>
        <c:ser>
          <c:idx val="1"/>
          <c:order val="1"/>
          <c:tx>
            <c:strRef>
              <c:f>'[WHO country models_graphs 220420.xlsx]Plots'!$C$57</c:f>
              <c:strCache>
                <c:ptCount val="1"/>
                <c:pt idx="0">
                  <c:v>Deaths</c:v>
                </c:pt>
              </c:strCache>
            </c:strRef>
          </c:tx>
          <c:spPr>
            <a:solidFill>
              <a:srgbClr val="741B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'[WHO country models_graphs 220420.xlsx]Plots'!$E$55:$M$55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'[WHO country models_graphs 220420.xlsx]Plots'!$E$57:$M$57</c:f>
              <c:numCache>
                <c:formatCode>0.0%</c:formatCode>
                <c:ptCount val="9"/>
                <c:pt idx="0">
                  <c:v>0.21714014630711001</c:v>
                </c:pt>
                <c:pt idx="1">
                  <c:v>0.22866085299839001</c:v>
                </c:pt>
                <c:pt idx="2">
                  <c:v>0.23642275815467001</c:v>
                </c:pt>
                <c:pt idx="3">
                  <c:v>1.9522106039589999E-2</c:v>
                </c:pt>
                <c:pt idx="4">
                  <c:v>3.9202335918570003E-2</c:v>
                </c:pt>
                <c:pt idx="5">
                  <c:v>5.9041317692380101E-2</c:v>
                </c:pt>
                <c:pt idx="6">
                  <c:v>0.24491144051718</c:v>
                </c:pt>
                <c:pt idx="7">
                  <c:v>0.27492119177806001</c:v>
                </c:pt>
                <c:pt idx="8">
                  <c:v>0.30641846180249999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55-4A67-933E-91922FBCDB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7389816"/>
        <c:axId val="1277391456"/>
      </c:barChart>
      <c:catAx>
        <c:axId val="127738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7391456"/>
        <c:crosses val="autoZero"/>
        <c:auto val="1"/>
        <c:lblAlgn val="ctr"/>
        <c:lblOffset val="100"/>
        <c:noMultiLvlLbl val="0"/>
      </c:catAx>
      <c:valAx>
        <c:axId val="12773914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7738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Sudan </a:t>
            </a:r>
          </a:p>
        </c:rich>
      </c:tx>
      <c:layout>
        <c:manualLayout>
          <c:xMode val="edge"/>
          <c:yMode val="edge"/>
          <c:x val="2.874300087489064E-2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'[WHO country models_graphs 220420.xlsx]Plots'!$C$50</c:f>
              <c:strCache>
                <c:ptCount val="1"/>
                <c:pt idx="0">
                  <c:v>Cases</c:v>
                </c:pt>
              </c:strCache>
            </c:strRef>
          </c:tx>
          <c:spPr>
            <a:solidFill>
              <a:srgbClr val="5393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'[WHO country models_graphs 220420.xlsx]Plots'!$E$49:$M$49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'[WHO country models_graphs 220420.xlsx]Plots'!$E$50:$M$50</c:f>
              <c:numCache>
                <c:formatCode>0.0%</c:formatCode>
                <c:ptCount val="9"/>
                <c:pt idx="0">
                  <c:v>2.4041341819200901E-3</c:v>
                </c:pt>
                <c:pt idx="1">
                  <c:v>7.9108478173799401E-3</c:v>
                </c:pt>
                <c:pt idx="2">
                  <c:v>7.0261528928199403E-3</c:v>
                </c:pt>
                <c:pt idx="3">
                  <c:v>5.6544488411359901E-2</c:v>
                </c:pt>
                <c:pt idx="4">
                  <c:v>0.11565242210898</c:v>
                </c:pt>
                <c:pt idx="5">
                  <c:v>0.17738587995213001</c:v>
                </c:pt>
                <c:pt idx="6">
                  <c:v>6.2208061917059999E-2</c:v>
                </c:pt>
                <c:pt idx="7">
                  <c:v>0.12322513625176</c:v>
                </c:pt>
                <c:pt idx="8">
                  <c:v>0.18622326302139999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CA-4B09-A6CD-BDC9D8A5758B}"/>
            </c:ext>
          </c:extLst>
        </c:ser>
        <c:ser>
          <c:idx val="1"/>
          <c:order val="1"/>
          <c:tx>
            <c:strRef>
              <c:f>'[WHO country models_graphs 220420.xlsx]Plots'!$C$51</c:f>
              <c:strCache>
                <c:ptCount val="1"/>
                <c:pt idx="0">
                  <c:v>Deaths</c:v>
                </c:pt>
              </c:strCache>
            </c:strRef>
          </c:tx>
          <c:spPr>
            <a:solidFill>
              <a:srgbClr val="741B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'[WHO country models_graphs 220420.xlsx]Plots'!$E$49:$M$49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'[WHO country models_graphs 220420.xlsx]Plots'!$E$51:$M$51</c:f>
              <c:numCache>
                <c:formatCode>0.0%</c:formatCode>
                <c:ptCount val="9"/>
                <c:pt idx="0">
                  <c:v>2.3983021754601101E-3</c:v>
                </c:pt>
                <c:pt idx="1">
                  <c:v>7.0198124828200203E-3</c:v>
                </c:pt>
                <c:pt idx="2">
                  <c:v>7.9041601832901005E-3</c:v>
                </c:pt>
                <c:pt idx="3">
                  <c:v>0.22116917295586</c:v>
                </c:pt>
                <c:pt idx="4">
                  <c:v>0.46333703803474002</c:v>
                </c:pt>
                <c:pt idx="5">
                  <c:v>0.72779493080021995</c:v>
                </c:pt>
                <c:pt idx="6">
                  <c:v>0.22771166810457999</c:v>
                </c:pt>
                <c:pt idx="7">
                  <c:v>0.47326690541156002</c:v>
                </c:pt>
                <c:pt idx="8">
                  <c:v>0.74076272867337001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CA-4B09-A6CD-BDC9D8A575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7389816"/>
        <c:axId val="1277391456"/>
      </c:barChart>
      <c:catAx>
        <c:axId val="127738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7391456"/>
        <c:crosses val="autoZero"/>
        <c:auto val="1"/>
        <c:lblAlgn val="ctr"/>
        <c:lblOffset val="100"/>
        <c:noMultiLvlLbl val="0"/>
      </c:catAx>
      <c:valAx>
        <c:axId val="12773914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7738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Tanzania </a:t>
            </a:r>
          </a:p>
        </c:rich>
      </c:tx>
      <c:layout>
        <c:manualLayout>
          <c:xMode val="edge"/>
          <c:yMode val="edge"/>
          <c:x val="2.874300087489064E-2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'[WHO country models_graphs 220420.xlsx]Plots'!$C$59</c:f>
              <c:strCache>
                <c:ptCount val="1"/>
                <c:pt idx="0">
                  <c:v>Cases</c:v>
                </c:pt>
              </c:strCache>
            </c:strRef>
          </c:tx>
          <c:spPr>
            <a:solidFill>
              <a:srgbClr val="5393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'[WHO country models_graphs 220420.xlsx]Plots'!$E$58:$M$58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'[WHO country models_graphs 220420.xlsx]Plots'!$E$59:$M$59</c:f>
              <c:numCache>
                <c:formatCode>0.0%</c:formatCode>
                <c:ptCount val="9"/>
                <c:pt idx="0">
                  <c:v>2.90805047849001E-2</c:v>
                </c:pt>
                <c:pt idx="1">
                  <c:v>5.9776627102160002E-2</c:v>
                </c:pt>
                <c:pt idx="2">
                  <c:v>4.4050607557879901E-2</c:v>
                </c:pt>
                <c:pt idx="3">
                  <c:v>6.6541677664680096E-2</c:v>
                </c:pt>
                <c:pt idx="4">
                  <c:v>0.13595230941434999</c:v>
                </c:pt>
                <c:pt idx="5">
                  <c:v>0.20822484024398999</c:v>
                </c:pt>
                <c:pt idx="6">
                  <c:v>9.9469016166819899E-2</c:v>
                </c:pt>
                <c:pt idx="7">
                  <c:v>0.18365927389771</c:v>
                </c:pt>
                <c:pt idx="8">
                  <c:v>0.27539010576429002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AF-4319-9D3D-F1E5EA9EFA4D}"/>
            </c:ext>
          </c:extLst>
        </c:ser>
        <c:ser>
          <c:idx val="1"/>
          <c:order val="1"/>
          <c:tx>
            <c:strRef>
              <c:f>'[WHO country models_graphs 220420.xlsx]Plots'!$C$60</c:f>
              <c:strCache>
                <c:ptCount val="1"/>
                <c:pt idx="0">
                  <c:v>Deaths</c:v>
                </c:pt>
              </c:strCache>
            </c:strRef>
          </c:tx>
          <c:spPr>
            <a:solidFill>
              <a:srgbClr val="741B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'[WHO country models_graphs 220420.xlsx]Plots'!$E$58:$M$58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'[WHO country models_graphs 220420.xlsx]Plots'!$E$60:$M$60</c:f>
              <c:numCache>
                <c:formatCode>0.0%</c:formatCode>
                <c:ptCount val="9"/>
                <c:pt idx="0">
                  <c:v>2.90755715272999E-2</c:v>
                </c:pt>
                <c:pt idx="1">
                  <c:v>4.4045139931430097E-2</c:v>
                </c:pt>
                <c:pt idx="2">
                  <c:v>5.9758777922140002E-2</c:v>
                </c:pt>
                <c:pt idx="3">
                  <c:v>0.35970917681930997</c:v>
                </c:pt>
                <c:pt idx="4">
                  <c:v>0.76044801379135996</c:v>
                </c:pt>
                <c:pt idx="5">
                  <c:v>1.20456967891582</c:v>
                </c:pt>
                <c:pt idx="6">
                  <c:v>0.40168299810840002</c:v>
                </c:pt>
                <c:pt idx="7">
                  <c:v>0.83437837706342</c:v>
                </c:pt>
                <c:pt idx="8">
                  <c:v>1.32711519367758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AF-4319-9D3D-F1E5EA9EFA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7389816"/>
        <c:axId val="1277391456"/>
      </c:barChart>
      <c:catAx>
        <c:axId val="127738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7391456"/>
        <c:crosses val="autoZero"/>
        <c:auto val="1"/>
        <c:lblAlgn val="ctr"/>
        <c:lblOffset val="100"/>
        <c:noMultiLvlLbl val="0"/>
      </c:catAx>
      <c:valAx>
        <c:axId val="12773914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7738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Togo </a:t>
            </a:r>
          </a:p>
        </c:rich>
      </c:tx>
      <c:layout>
        <c:manualLayout>
          <c:xMode val="edge"/>
          <c:yMode val="edge"/>
          <c:x val="2.874300087489064E-2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'[WHO country models_graphs 220420.xlsx]Plots'!$C$114</c:f>
              <c:strCache>
                <c:ptCount val="1"/>
                <c:pt idx="0">
                  <c:v>Cases</c:v>
                </c:pt>
              </c:strCache>
            </c:strRef>
          </c:tx>
          <c:spPr>
            <a:solidFill>
              <a:srgbClr val="5393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'[WHO country models_graphs 220420.xlsx]Plots'!$E$113:$M$113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'[WHO country models_graphs 220420.xlsx]Plots'!$E$114:$M$114</c:f>
              <c:numCache>
                <c:formatCode>0%</c:formatCode>
                <c:ptCount val="9"/>
                <c:pt idx="0">
                  <c:v>0.21902421499999991</c:v>
                </c:pt>
                <c:pt idx="1">
                  <c:v>0.21733446300000003</c:v>
                </c:pt>
                <c:pt idx="2">
                  <c:v>0.21982663100000011</c:v>
                </c:pt>
                <c:pt idx="3">
                  <c:v>4.7661106000000064E-2</c:v>
                </c:pt>
                <c:pt idx="4">
                  <c:v>9.6645117000000003E-2</c:v>
                </c:pt>
                <c:pt idx="5">
                  <c:v>0.14694154300000006</c:v>
                </c:pt>
                <c:pt idx="6">
                  <c:v>0.2722812859999999</c:v>
                </c:pt>
                <c:pt idx="7">
                  <c:v>0.32502103800000004</c:v>
                </c:pt>
                <c:pt idx="8">
                  <c:v>0.38337826600000002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20-4951-A7CF-E609E459D552}"/>
            </c:ext>
          </c:extLst>
        </c:ser>
        <c:ser>
          <c:idx val="1"/>
          <c:order val="1"/>
          <c:tx>
            <c:strRef>
              <c:f>'[WHO country models_graphs 220420.xlsx]Plots'!$C$115</c:f>
              <c:strCache>
                <c:ptCount val="1"/>
                <c:pt idx="0">
                  <c:v>Deaths</c:v>
                </c:pt>
              </c:strCache>
            </c:strRef>
          </c:tx>
          <c:spPr>
            <a:solidFill>
              <a:srgbClr val="741B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'[WHO country models_graphs 220420.xlsx]Plots'!$E$113:$M$113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'[WHO country models_graphs 220420.xlsx]Plots'!$E$115:$M$115</c:f>
              <c:numCache>
                <c:formatCode>0%</c:formatCode>
                <c:ptCount val="9"/>
                <c:pt idx="0">
                  <c:v>0.1611569610000001</c:v>
                </c:pt>
                <c:pt idx="1">
                  <c:v>0.17994165900000003</c:v>
                </c:pt>
                <c:pt idx="2">
                  <c:v>0.19804779100000003</c:v>
                </c:pt>
                <c:pt idx="3">
                  <c:v>0.78176847099999991</c:v>
                </c:pt>
                <c:pt idx="4">
                  <c:v>1.6566969720000002</c:v>
                </c:pt>
                <c:pt idx="5">
                  <c:v>2.6294658210000001</c:v>
                </c:pt>
                <c:pt idx="6">
                  <c:v>1.058645227</c:v>
                </c:pt>
                <c:pt idx="7">
                  <c:v>2.101355614</c:v>
                </c:pt>
                <c:pt idx="8">
                  <c:v>3.2742119069999998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20-4951-A7CF-E609E459D55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7389816"/>
        <c:axId val="1277391456"/>
      </c:barChart>
      <c:catAx>
        <c:axId val="127738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7391456"/>
        <c:crosses val="autoZero"/>
        <c:auto val="1"/>
        <c:lblAlgn val="ctr"/>
        <c:lblOffset val="100"/>
        <c:noMultiLvlLbl val="0"/>
      </c:catAx>
      <c:valAx>
        <c:axId val="12773914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7738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Uganda </a:t>
            </a:r>
          </a:p>
        </c:rich>
      </c:tx>
      <c:layout>
        <c:manualLayout>
          <c:xMode val="edge"/>
          <c:yMode val="edge"/>
          <c:x val="2.874300087489064E-2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013914679163364E-2"/>
          <c:y val="0.11634344767405443"/>
          <c:w val="0.95961564617640105"/>
          <c:h val="0.71546396874115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'[WHO country models_graphs 220420.xlsx]Plots'!$C$62</c:f>
              <c:strCache>
                <c:ptCount val="1"/>
                <c:pt idx="0">
                  <c:v>Cases</c:v>
                </c:pt>
              </c:strCache>
            </c:strRef>
          </c:tx>
          <c:spPr>
            <a:solidFill>
              <a:srgbClr val="5393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'[WHO country models_graphs 220420.xlsx]Plots'!$E$61:$M$61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'[WHO country models_graphs 220420.xlsx]Plots'!$E$62:$M$62</c:f>
              <c:numCache>
                <c:formatCode>0.0%</c:formatCode>
                <c:ptCount val="9"/>
                <c:pt idx="0">
                  <c:v>0.24304225941943</c:v>
                </c:pt>
                <c:pt idx="1">
                  <c:v>0.28563375489159998</c:v>
                </c:pt>
                <c:pt idx="2">
                  <c:v>0.26927550250075</c:v>
                </c:pt>
                <c:pt idx="3">
                  <c:v>7.0683620958430102E-2</c:v>
                </c:pt>
                <c:pt idx="4">
                  <c:v>0.14429972717871001</c:v>
                </c:pt>
                <c:pt idx="5">
                  <c:v>0.22072291661558999</c:v>
                </c:pt>
                <c:pt idx="6">
                  <c:v>0.32543109581523</c:v>
                </c:pt>
                <c:pt idx="7">
                  <c:v>0.43042226292567998</c:v>
                </c:pt>
                <c:pt idx="8">
                  <c:v>0.53147610929362998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61-4D28-BA46-C617EB359194}"/>
            </c:ext>
          </c:extLst>
        </c:ser>
        <c:ser>
          <c:idx val="1"/>
          <c:order val="1"/>
          <c:tx>
            <c:strRef>
              <c:f>'[WHO country models_graphs 220420.xlsx]Plots'!$C$63</c:f>
              <c:strCache>
                <c:ptCount val="1"/>
                <c:pt idx="0">
                  <c:v>Deaths</c:v>
                </c:pt>
              </c:strCache>
            </c:strRef>
          </c:tx>
          <c:spPr>
            <a:solidFill>
              <a:srgbClr val="741B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'[WHO country models_graphs 220420.xlsx]Plots'!$E$61:$M$61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'[WHO country models_graphs 220420.xlsx]Plots'!$E$63:$M$63</c:f>
              <c:numCache>
                <c:formatCode>0.0%</c:formatCode>
                <c:ptCount val="9"/>
                <c:pt idx="0">
                  <c:v>0.24303479903174999</c:v>
                </c:pt>
                <c:pt idx="1">
                  <c:v>0.26926376261453</c:v>
                </c:pt>
                <c:pt idx="2">
                  <c:v>0.28561881689207003</c:v>
                </c:pt>
                <c:pt idx="3">
                  <c:v>0.49480345871005998</c:v>
                </c:pt>
                <c:pt idx="4">
                  <c:v>1.0508665348119</c:v>
                </c:pt>
                <c:pt idx="5">
                  <c:v>1.6714007653656899</c:v>
                </c:pt>
                <c:pt idx="6">
                  <c:v>0.85045184621984005</c:v>
                </c:pt>
                <c:pt idx="7">
                  <c:v>1.56365450993212</c:v>
                </c:pt>
                <c:pt idx="8">
                  <c:v>2.35143148369179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61-4D28-BA46-C617EB3591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7389816"/>
        <c:axId val="1277391456"/>
      </c:barChart>
      <c:catAx>
        <c:axId val="127738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7391456"/>
        <c:crosses val="autoZero"/>
        <c:auto val="1"/>
        <c:lblAlgn val="ctr"/>
        <c:lblOffset val="100"/>
        <c:noMultiLvlLbl val="0"/>
      </c:catAx>
      <c:valAx>
        <c:axId val="12773914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7738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Zambia </a:t>
            </a:r>
          </a:p>
        </c:rich>
      </c:tx>
      <c:layout>
        <c:manualLayout>
          <c:xMode val="edge"/>
          <c:yMode val="edge"/>
          <c:x val="2.874300087489064E-2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056804614898303E-2"/>
          <c:y val="0.12477642531108907"/>
          <c:w val="0.95886390770203389"/>
          <c:h val="0.719629425368820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'[WHO country models_graphs 220420.xlsx]Plots'!$C$65</c:f>
              <c:strCache>
                <c:ptCount val="1"/>
                <c:pt idx="0">
                  <c:v>Cases</c:v>
                </c:pt>
              </c:strCache>
            </c:strRef>
          </c:tx>
          <c:spPr>
            <a:solidFill>
              <a:srgbClr val="5393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'[WHO country models_graphs 220420.xlsx]Plots'!$E$64:$M$64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'[WHO country models_graphs 220420.xlsx]Plots'!$E$65:$M$65</c:f>
              <c:numCache>
                <c:formatCode>0%</c:formatCode>
                <c:ptCount val="9"/>
                <c:pt idx="0">
                  <c:v>0.16090227699999993</c:v>
                </c:pt>
                <c:pt idx="1">
                  <c:v>0.17969858400000005</c:v>
                </c:pt>
                <c:pt idx="2">
                  <c:v>0.19782943300000011</c:v>
                </c:pt>
                <c:pt idx="3">
                  <c:v>6.4931735000000046E-2</c:v>
                </c:pt>
                <c:pt idx="4">
                  <c:v>0.1322700779999999</c:v>
                </c:pt>
                <c:pt idx="5">
                  <c:v>0.20194945299999989</c:v>
                </c:pt>
                <c:pt idx="6">
                  <c:v>0.23030428599999997</c:v>
                </c:pt>
                <c:pt idx="7">
                  <c:v>0.32173610899999994</c:v>
                </c:pt>
                <c:pt idx="8">
                  <c:v>0.41545887400000003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0F-47BE-92BE-AB3929EA0B29}"/>
            </c:ext>
          </c:extLst>
        </c:ser>
        <c:ser>
          <c:idx val="1"/>
          <c:order val="1"/>
          <c:tx>
            <c:strRef>
              <c:f>'[WHO country models_graphs 220420.xlsx]Plots'!$C$66</c:f>
              <c:strCache>
                <c:ptCount val="1"/>
                <c:pt idx="0">
                  <c:v>Deaths</c:v>
                </c:pt>
              </c:strCache>
            </c:strRef>
          </c:tx>
          <c:spPr>
            <a:solidFill>
              <a:srgbClr val="741B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'[WHO country models_graphs 220420.xlsx]Plots'!$E$64:$M$64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'[WHO country models_graphs 220420.xlsx]Plots'!$E$66:$M$66</c:f>
              <c:numCache>
                <c:formatCode>0%</c:formatCode>
                <c:ptCount val="9"/>
                <c:pt idx="0">
                  <c:v>8.5602629999999014E-3</c:v>
                </c:pt>
                <c:pt idx="1">
                  <c:v>1.7248778999999992E-2</c:v>
                </c:pt>
                <c:pt idx="2">
                  <c:v>2.4293788000000038E-2</c:v>
                </c:pt>
                <c:pt idx="3">
                  <c:v>0.38414788600000005</c:v>
                </c:pt>
                <c:pt idx="4">
                  <c:v>0.78268560900000006</c:v>
                </c:pt>
                <c:pt idx="5">
                  <c:v>1.1943055459999998</c:v>
                </c:pt>
                <c:pt idx="6">
                  <c:v>0.39543509500000007</c:v>
                </c:pt>
                <c:pt idx="7">
                  <c:v>0.81023100700000006</c:v>
                </c:pt>
                <c:pt idx="8">
                  <c:v>1.2391462099999999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0F-47BE-92BE-AB3929EA0B2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7389816"/>
        <c:axId val="1277391456"/>
      </c:barChart>
      <c:catAx>
        <c:axId val="127738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7391456"/>
        <c:crosses val="autoZero"/>
        <c:auto val="1"/>
        <c:lblAlgn val="ctr"/>
        <c:lblOffset val="100"/>
        <c:noMultiLvlLbl val="0"/>
      </c:catAx>
      <c:valAx>
        <c:axId val="12773914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7738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Zimbabwe </a:t>
            </a:r>
          </a:p>
        </c:rich>
      </c:tx>
      <c:layout>
        <c:manualLayout>
          <c:xMode val="edge"/>
          <c:yMode val="edge"/>
          <c:x val="2.874300087489064E-2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'[WHO country models_graphs 220420.xlsx]Plots'!$C$68</c:f>
              <c:strCache>
                <c:ptCount val="1"/>
                <c:pt idx="0">
                  <c:v>Cases</c:v>
                </c:pt>
              </c:strCache>
            </c:strRef>
          </c:tx>
          <c:spPr>
            <a:solidFill>
              <a:srgbClr val="5393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'[WHO country models_graphs 220420.xlsx]Plots'!$E$67:$M$67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'[WHO country models_graphs 220420.xlsx]Plots'!$E$68:$M$68</c:f>
              <c:numCache>
                <c:formatCode>0.0%</c:formatCode>
                <c:ptCount val="9"/>
                <c:pt idx="0">
                  <c:v>0</c:v>
                </c:pt>
                <c:pt idx="1">
                  <c:v>1.97885611503001E-3</c:v>
                </c:pt>
                <c:pt idx="2">
                  <c:v>9.5720349840999796E-4</c:v>
                </c:pt>
                <c:pt idx="3">
                  <c:v>7.2569928364319997E-2</c:v>
                </c:pt>
                <c:pt idx="4">
                  <c:v>0.14912199694059999</c:v>
                </c:pt>
                <c:pt idx="5">
                  <c:v>0.22974724357672999</c:v>
                </c:pt>
                <c:pt idx="6">
                  <c:v>7.3303014488510093E-2</c:v>
                </c:pt>
                <c:pt idx="7">
                  <c:v>0.15017395789651</c:v>
                </c:pt>
                <c:pt idx="8">
                  <c:v>0.23202232768527001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CF-4635-9755-F6F9296DE662}"/>
            </c:ext>
          </c:extLst>
        </c:ser>
        <c:ser>
          <c:idx val="1"/>
          <c:order val="1"/>
          <c:tx>
            <c:strRef>
              <c:f>'[WHO country models_graphs 220420.xlsx]Plots'!$C$69</c:f>
              <c:strCache>
                <c:ptCount val="1"/>
                <c:pt idx="0">
                  <c:v>Deaths</c:v>
                </c:pt>
              </c:strCache>
            </c:strRef>
          </c:tx>
          <c:spPr>
            <a:solidFill>
              <a:srgbClr val="741B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'[WHO country models_graphs 220420.xlsx]Plots'!$E$67:$M$67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'[WHO country models_graphs 220420.xlsx]Plots'!$E$69:$M$69</c:f>
              <c:numCache>
                <c:formatCode>0.0%</c:formatCode>
                <c:ptCount val="9"/>
                <c:pt idx="0">
                  <c:v>0</c:v>
                </c:pt>
                <c:pt idx="1">
                  <c:v>9.5476100464009196E-4</c:v>
                </c:pt>
                <c:pt idx="2">
                  <c:v>1.9739757570300699E-3</c:v>
                </c:pt>
                <c:pt idx="3">
                  <c:v>0.32860578635038001</c:v>
                </c:pt>
                <c:pt idx="4">
                  <c:v>0.69773909234479004</c:v>
                </c:pt>
                <c:pt idx="5">
                  <c:v>1.1104071018994299</c:v>
                </c:pt>
                <c:pt idx="6">
                  <c:v>0.32951248401192001</c:v>
                </c:pt>
                <c:pt idx="7">
                  <c:v>0.69929206414572997</c:v>
                </c:pt>
                <c:pt idx="8">
                  <c:v>1.1143104197159901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CF-4635-9755-F6F9296DE6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7389816"/>
        <c:axId val="1277391456"/>
      </c:barChart>
      <c:catAx>
        <c:axId val="127738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7391456"/>
        <c:crosses val="autoZero"/>
        <c:auto val="1"/>
        <c:lblAlgn val="ctr"/>
        <c:lblOffset val="100"/>
        <c:noMultiLvlLbl val="0"/>
      </c:catAx>
      <c:valAx>
        <c:axId val="12773914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7738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Angola </a:t>
            </a:r>
          </a:p>
        </c:rich>
      </c:tx>
      <c:layout>
        <c:manualLayout>
          <c:xMode val="edge"/>
          <c:yMode val="edge"/>
          <c:x val="2.874300087489064E-2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Plots!$C$4</c:f>
              <c:strCache>
                <c:ptCount val="1"/>
                <c:pt idx="0">
                  <c:v>Cases</c:v>
                </c:pt>
              </c:strCache>
            </c:strRef>
          </c:tx>
          <c:spPr>
            <a:solidFill>
              <a:srgbClr val="5393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extLst>
                <c:ext xmlns:c15="http://schemas.microsoft.com/office/drawing/2012/chart" uri="{02D57815-91ED-43cb-92C2-25804820EDAC}">
                  <c15:fullRef>
                    <c15:sqref>Plots!$E$3:$M$3</c15:sqref>
                  </c15:fullRef>
                </c:ext>
              </c:extLst>
              <c:f>Plots!$H$3:$M$3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Plots!$E$4:$M$4</c15:sqref>
                  </c15:fullRef>
                </c:ext>
              </c:extLst>
              <c:f>Plots!$H$4:$M$4</c:f>
              <c:numCache>
                <c:formatCode>0.0%</c:formatCode>
                <c:ptCount val="6"/>
                <c:pt idx="0">
                  <c:v>4.1458355173110001E-2</c:v>
                </c:pt>
                <c:pt idx="1">
                  <c:v>8.3363274124170106E-2</c:v>
                </c:pt>
                <c:pt idx="2">
                  <c:v>0.12564417378973</c:v>
                </c:pt>
                <c:pt idx="3">
                  <c:v>5.1154818260610101E-2</c:v>
                </c:pt>
                <c:pt idx="4">
                  <c:v>0.10422974818649999</c:v>
                </c:pt>
                <c:pt idx="5">
                  <c:v>0.15417167011373001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6A-4086-97CD-18EE821A7AF0}"/>
            </c:ext>
          </c:extLst>
        </c:ser>
        <c:ser>
          <c:idx val="1"/>
          <c:order val="1"/>
          <c:tx>
            <c:strRef>
              <c:f>Plots!$C$5</c:f>
              <c:strCache>
                <c:ptCount val="1"/>
                <c:pt idx="0">
                  <c:v>Deaths</c:v>
                </c:pt>
              </c:strCache>
            </c:strRef>
          </c:tx>
          <c:spPr>
            <a:solidFill>
              <a:srgbClr val="741B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extLst>
                <c:ext xmlns:c15="http://schemas.microsoft.com/office/drawing/2012/chart" uri="{02D57815-91ED-43cb-92C2-25804820EDAC}">
                  <c15:fullRef>
                    <c15:sqref>Plots!$E$3:$M$3</c15:sqref>
                  </c15:fullRef>
                </c:ext>
              </c:extLst>
              <c:f>Plots!$H$3:$M$3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Plots!$E$5:$M$5</c15:sqref>
                  </c15:fullRef>
                </c:ext>
              </c:extLst>
              <c:f>Plots!$H$5:$M$5</c:f>
              <c:numCache>
                <c:formatCode>0.0%</c:formatCode>
                <c:ptCount val="6"/>
                <c:pt idx="0">
                  <c:v>0.30704914699899</c:v>
                </c:pt>
                <c:pt idx="1">
                  <c:v>0.63588567368412996</c:v>
                </c:pt>
                <c:pt idx="2">
                  <c:v>0.98672073742197997</c:v>
                </c:pt>
                <c:pt idx="3">
                  <c:v>0.31923538427856002</c:v>
                </c:pt>
                <c:pt idx="4">
                  <c:v>0.66742248586787001</c:v>
                </c:pt>
                <c:pt idx="5">
                  <c:v>1.03709366000308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6A-4086-97CD-18EE821A7A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7389816"/>
        <c:axId val="1277391456"/>
      </c:barChart>
      <c:catAx>
        <c:axId val="127738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7391456"/>
        <c:crosses val="autoZero"/>
        <c:auto val="1"/>
        <c:lblAlgn val="ctr"/>
        <c:lblOffset val="100"/>
        <c:noMultiLvlLbl val="0"/>
      </c:catAx>
      <c:valAx>
        <c:axId val="12773914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7738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Benin </a:t>
            </a:r>
          </a:p>
        </c:rich>
      </c:tx>
      <c:layout>
        <c:manualLayout>
          <c:xMode val="edge"/>
          <c:yMode val="edge"/>
          <c:x val="2.874300087489064E-2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Plots!$C$72</c:f>
              <c:strCache>
                <c:ptCount val="1"/>
                <c:pt idx="0">
                  <c:v>Cases</c:v>
                </c:pt>
              </c:strCache>
            </c:strRef>
          </c:tx>
          <c:spPr>
            <a:solidFill>
              <a:srgbClr val="5393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Plots!$E$71:$M$71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Plots!$E$72:$M$72</c:f>
              <c:numCache>
                <c:formatCode>0.0%</c:formatCode>
                <c:ptCount val="9"/>
                <c:pt idx="0">
                  <c:v>0.21830156240782</c:v>
                </c:pt>
                <c:pt idx="1">
                  <c:v>0.24035273099365001</c:v>
                </c:pt>
                <c:pt idx="2">
                  <c:v>0.2336300730153</c:v>
                </c:pt>
                <c:pt idx="3">
                  <c:v>3.44645070940299E-2</c:v>
                </c:pt>
                <c:pt idx="4">
                  <c:v>6.9324214180839894E-2</c:v>
                </c:pt>
                <c:pt idx="5">
                  <c:v>0.10445717869254</c:v>
                </c:pt>
                <c:pt idx="6">
                  <c:v>0.25641147678590998</c:v>
                </c:pt>
                <c:pt idx="7">
                  <c:v>0.29741868547069999</c:v>
                </c:pt>
                <c:pt idx="8">
                  <c:v>0.33396271416641998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2E-4DB5-BB5D-20C9E398CF62}"/>
            </c:ext>
          </c:extLst>
        </c:ser>
        <c:ser>
          <c:idx val="1"/>
          <c:order val="1"/>
          <c:tx>
            <c:strRef>
              <c:f>Plots!$C$73</c:f>
              <c:strCache>
                <c:ptCount val="1"/>
                <c:pt idx="0">
                  <c:v>Deaths</c:v>
                </c:pt>
              </c:strCache>
            </c:strRef>
          </c:tx>
          <c:spPr>
            <a:solidFill>
              <a:srgbClr val="741B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Plots!$E$71:$M$71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Plots!$E$73:$M$73</c:f>
              <c:numCache>
                <c:formatCode>0.0%</c:formatCode>
                <c:ptCount val="9"/>
                <c:pt idx="0">
                  <c:v>0.21834804485859</c:v>
                </c:pt>
                <c:pt idx="1">
                  <c:v>0.23367865491541001</c:v>
                </c:pt>
                <c:pt idx="2">
                  <c:v>0.24040249140865</c:v>
                </c:pt>
                <c:pt idx="3">
                  <c:v>0.20224058480884</c:v>
                </c:pt>
                <c:pt idx="4">
                  <c:v>0.41618377580758997</c:v>
                </c:pt>
                <c:pt idx="5">
                  <c:v>0.64184057229711999</c:v>
                </c:pt>
                <c:pt idx="6">
                  <c:v>0.46021953569390001</c:v>
                </c:pt>
                <c:pt idx="7">
                  <c:v>0.71829015515325001</c:v>
                </c:pt>
                <c:pt idx="8">
                  <c:v>0.98302650075758002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2E-4DB5-BB5D-20C9E398CF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7389816"/>
        <c:axId val="1277391456"/>
      </c:barChart>
      <c:catAx>
        <c:axId val="127738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7391456"/>
        <c:crosses val="autoZero"/>
        <c:auto val="1"/>
        <c:lblAlgn val="ctr"/>
        <c:lblOffset val="100"/>
        <c:noMultiLvlLbl val="0"/>
      </c:catAx>
      <c:valAx>
        <c:axId val="12773914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7738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Burundi</a:t>
            </a:r>
          </a:p>
        </c:rich>
      </c:tx>
      <c:layout>
        <c:manualLayout>
          <c:xMode val="edge"/>
          <c:yMode val="edge"/>
          <c:x val="2.874300087489064E-2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8311786944652787E-2"/>
          <c:y val="0.15134274036888901"/>
          <c:w val="0.96337642611069441"/>
          <c:h val="0.549995689721343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Plots!$C$7</c:f>
              <c:strCache>
                <c:ptCount val="1"/>
                <c:pt idx="0">
                  <c:v>Cases</c:v>
                </c:pt>
              </c:strCache>
            </c:strRef>
          </c:tx>
          <c:spPr>
            <a:solidFill>
              <a:srgbClr val="5393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extLst>
                <c:ext xmlns:c15="http://schemas.microsoft.com/office/drawing/2012/chart" uri="{02D57815-91ED-43cb-92C2-25804820EDAC}">
                  <c15:fullRef>
                    <c15:sqref>Plots!$E$6:$M$6</c15:sqref>
                  </c15:fullRef>
                </c:ext>
              </c:extLst>
              <c:f>Plots!$H$6:$M$6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Plots!$E$7:$M$7</c15:sqref>
                  </c15:fullRef>
                </c:ext>
              </c:extLst>
              <c:f>Plots!$H$7:$M$7</c:f>
              <c:numCache>
                <c:formatCode>0.0%</c:formatCode>
                <c:ptCount val="6"/>
                <c:pt idx="0">
                  <c:v>3.758923040368E-2</c:v>
                </c:pt>
                <c:pt idx="1">
                  <c:v>7.5185531744119904E-2</c:v>
                </c:pt>
                <c:pt idx="2">
                  <c:v>0.11263594567882999</c:v>
                </c:pt>
                <c:pt idx="3">
                  <c:v>0.15326389027581</c:v>
                </c:pt>
                <c:pt idx="4">
                  <c:v>0.19541537384811</c:v>
                </c:pt>
                <c:pt idx="5">
                  <c:v>0.23282506586766999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03-4A08-82B6-E4B64C423562}"/>
            </c:ext>
          </c:extLst>
        </c:ser>
        <c:ser>
          <c:idx val="1"/>
          <c:order val="1"/>
          <c:tx>
            <c:strRef>
              <c:f>Plots!$C$8</c:f>
              <c:strCache>
                <c:ptCount val="1"/>
                <c:pt idx="0">
                  <c:v>Deaths</c:v>
                </c:pt>
              </c:strCache>
            </c:strRef>
          </c:tx>
          <c:spPr>
            <a:solidFill>
              <a:srgbClr val="741B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extLst>
                <c:ext xmlns:c15="http://schemas.microsoft.com/office/drawing/2012/chart" uri="{02D57815-91ED-43cb-92C2-25804820EDAC}">
                  <c15:fullRef>
                    <c15:sqref>Plots!$E$6:$M$6</c15:sqref>
                  </c15:fullRef>
                </c:ext>
              </c:extLst>
              <c:f>Plots!$H$6:$M$6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Plots!$E$8:$M$8</c15:sqref>
                  </c15:fullRef>
                </c:ext>
              </c:extLst>
              <c:f>Plots!$H$8:$M$8</c:f>
              <c:numCache>
                <c:formatCode>0.0%</c:formatCode>
                <c:ptCount val="6"/>
                <c:pt idx="0">
                  <c:v>0.25230783326766998</c:v>
                </c:pt>
                <c:pt idx="1">
                  <c:v>0.52019173580370004</c:v>
                </c:pt>
                <c:pt idx="2">
                  <c:v>0.80340985209339999</c:v>
                </c:pt>
                <c:pt idx="3">
                  <c:v>0.39188566263377</c:v>
                </c:pt>
                <c:pt idx="4">
                  <c:v>0.69015286091728001</c:v>
                </c:pt>
                <c:pt idx="5">
                  <c:v>0.99819743236337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03-4A08-82B6-E4B64C4235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7389816"/>
        <c:axId val="1277391456"/>
      </c:barChart>
      <c:catAx>
        <c:axId val="127738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7391456"/>
        <c:crosses val="autoZero"/>
        <c:auto val="1"/>
        <c:lblAlgn val="ctr"/>
        <c:lblOffset val="100"/>
        <c:noMultiLvlLbl val="0"/>
      </c:catAx>
      <c:valAx>
        <c:axId val="12773914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7738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Burkina Faso </a:t>
            </a:r>
          </a:p>
        </c:rich>
      </c:tx>
      <c:layout>
        <c:manualLayout>
          <c:xMode val="edge"/>
          <c:yMode val="edge"/>
          <c:x val="2.874300087489064E-2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Plots!$C$75</c:f>
              <c:strCache>
                <c:ptCount val="1"/>
                <c:pt idx="0">
                  <c:v>Cases</c:v>
                </c:pt>
              </c:strCache>
            </c:strRef>
          </c:tx>
          <c:spPr>
            <a:solidFill>
              <a:srgbClr val="5393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Plots!$H$74:$M$74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</c:numCache>
            </c:numRef>
          </c:cat>
          <c:val>
            <c:numRef>
              <c:f>Plots!$H$75:$M$75</c:f>
              <c:numCache>
                <c:formatCode>0.0%</c:formatCode>
                <c:ptCount val="6"/>
                <c:pt idx="0">
                  <c:v>2.986293623146E-2</c:v>
                </c:pt>
                <c:pt idx="1">
                  <c:v>5.951776522202E-2</c:v>
                </c:pt>
                <c:pt idx="2">
                  <c:v>8.8863745178229897E-2</c:v>
                </c:pt>
                <c:pt idx="3">
                  <c:v>3.48740752753001E-2</c:v>
                </c:pt>
                <c:pt idx="4">
                  <c:v>6.8579457462109902E-2</c:v>
                </c:pt>
                <c:pt idx="5">
                  <c:v>0.10276369446595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CA-405D-AA3F-901A7443BF66}"/>
            </c:ext>
          </c:extLst>
        </c:ser>
        <c:ser>
          <c:idx val="1"/>
          <c:order val="1"/>
          <c:tx>
            <c:strRef>
              <c:f>Plots!$C$76</c:f>
              <c:strCache>
                <c:ptCount val="1"/>
                <c:pt idx="0">
                  <c:v>Deaths</c:v>
                </c:pt>
              </c:strCache>
            </c:strRef>
          </c:tx>
          <c:spPr>
            <a:solidFill>
              <a:srgbClr val="741B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Plots!$H$74:$M$74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</c:numCache>
            </c:numRef>
          </c:cat>
          <c:val>
            <c:numRef>
              <c:f>Plots!$H$76:$M$76</c:f>
              <c:numCache>
                <c:formatCode>0.0%</c:formatCode>
                <c:ptCount val="6"/>
                <c:pt idx="0">
                  <c:v>0.22804225042861001</c:v>
                </c:pt>
                <c:pt idx="1">
                  <c:v>0.46728754504220998</c:v>
                </c:pt>
                <c:pt idx="2">
                  <c:v>0.71745646630120996</c:v>
                </c:pt>
                <c:pt idx="3">
                  <c:v>0.23401822516473</c:v>
                </c:pt>
                <c:pt idx="4">
                  <c:v>0.47983773342287001</c:v>
                </c:pt>
                <c:pt idx="5">
                  <c:v>0.73938213405297004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CA-405D-AA3F-901A7443BF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7389816"/>
        <c:axId val="1277391456"/>
      </c:barChart>
      <c:catAx>
        <c:axId val="127738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7391456"/>
        <c:crosses val="autoZero"/>
        <c:auto val="1"/>
        <c:lblAlgn val="ctr"/>
        <c:lblOffset val="100"/>
        <c:noMultiLvlLbl val="0"/>
      </c:catAx>
      <c:valAx>
        <c:axId val="12773914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7738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Congo</a:t>
            </a:r>
          </a:p>
        </c:rich>
      </c:tx>
      <c:layout>
        <c:manualLayout>
          <c:xMode val="edge"/>
          <c:yMode val="edge"/>
          <c:x val="2.874300087489064E-2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Plots!$C$19</c:f>
              <c:strCache>
                <c:ptCount val="1"/>
                <c:pt idx="0">
                  <c:v>Cases</c:v>
                </c:pt>
              </c:strCache>
            </c:strRef>
          </c:tx>
          <c:spPr>
            <a:solidFill>
              <a:srgbClr val="5393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extLst>
                <c:ext xmlns:c15="http://schemas.microsoft.com/office/drawing/2012/chart" uri="{02D57815-91ED-43cb-92C2-25804820EDAC}">
                  <c15:fullRef>
                    <c15:sqref>Plots!$E$18:$M$18</c15:sqref>
                  </c15:fullRef>
                </c:ext>
              </c:extLst>
              <c:f>Plots!$H$18:$M$18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Plots!$E$19:$M$19</c15:sqref>
                  </c15:fullRef>
                </c:ext>
              </c:extLst>
              <c:f>Plots!$H$19:$M$19</c:f>
              <c:numCache>
                <c:formatCode>0.0%</c:formatCode>
                <c:ptCount val="6"/>
                <c:pt idx="0">
                  <c:v>3.397342607803E-2</c:v>
                </c:pt>
                <c:pt idx="1">
                  <c:v>6.8346745032369996E-2</c:v>
                </c:pt>
                <c:pt idx="2">
                  <c:v>0.10301120379914</c:v>
                </c:pt>
                <c:pt idx="3">
                  <c:v>3.3970269988200102E-2</c:v>
                </c:pt>
                <c:pt idx="4">
                  <c:v>6.9307020460070104E-2</c:v>
                </c:pt>
                <c:pt idx="5">
                  <c:v>0.10335813431330999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D5-4560-9C4D-9ECB85DDD958}"/>
            </c:ext>
          </c:extLst>
        </c:ser>
        <c:ser>
          <c:idx val="1"/>
          <c:order val="1"/>
          <c:tx>
            <c:strRef>
              <c:f>Plots!$C$20</c:f>
              <c:strCache>
                <c:ptCount val="1"/>
                <c:pt idx="0">
                  <c:v>Deaths</c:v>
                </c:pt>
              </c:strCache>
            </c:strRef>
          </c:tx>
          <c:spPr>
            <a:solidFill>
              <a:srgbClr val="741B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extLst>
                <c:ext xmlns:c15="http://schemas.microsoft.com/office/drawing/2012/chart" uri="{02D57815-91ED-43cb-92C2-25804820EDAC}">
                  <c15:fullRef>
                    <c15:sqref>Plots!$E$18:$M$18</c15:sqref>
                  </c15:fullRef>
                </c:ext>
              </c:extLst>
              <c:f>Plots!$H$18:$M$18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Plots!$E$20:$M$20</c15:sqref>
                  </c15:fullRef>
                </c:ext>
              </c:extLst>
              <c:f>Plots!$H$20:$M$20</c:f>
              <c:numCache>
                <c:formatCode>0.0%</c:formatCode>
                <c:ptCount val="6"/>
                <c:pt idx="0">
                  <c:v>0.19341463458062</c:v>
                </c:pt>
                <c:pt idx="1">
                  <c:v>0.39786438191055001</c:v>
                </c:pt>
                <c:pt idx="2">
                  <c:v>0.61337643373135997</c:v>
                </c:pt>
                <c:pt idx="3">
                  <c:v>0.19340756768298001</c:v>
                </c:pt>
                <c:pt idx="4">
                  <c:v>0.39912233210332998</c:v>
                </c:pt>
                <c:pt idx="5">
                  <c:v>0.61388294722067005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D5-4560-9C4D-9ECB85DDD9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7389816"/>
        <c:axId val="1277391456"/>
      </c:barChart>
      <c:catAx>
        <c:axId val="127738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7391456"/>
        <c:crosses val="autoZero"/>
        <c:auto val="1"/>
        <c:lblAlgn val="ctr"/>
        <c:lblOffset val="100"/>
        <c:noMultiLvlLbl val="0"/>
      </c:catAx>
      <c:valAx>
        <c:axId val="12773914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7738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Equatorial Guinea</a:t>
            </a:r>
          </a:p>
        </c:rich>
      </c:tx>
      <c:layout>
        <c:manualLayout>
          <c:xMode val="edge"/>
          <c:yMode val="edge"/>
          <c:x val="2.874300087489064E-2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Plots!$C$25</c:f>
              <c:strCache>
                <c:ptCount val="1"/>
                <c:pt idx="0">
                  <c:v>Cases</c:v>
                </c:pt>
              </c:strCache>
            </c:strRef>
          </c:tx>
          <c:spPr>
            <a:solidFill>
              <a:srgbClr val="5393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extLst>
                <c:ext xmlns:c15="http://schemas.microsoft.com/office/drawing/2012/chart" uri="{02D57815-91ED-43cb-92C2-25804820EDAC}">
                  <c15:fullRef>
                    <c15:sqref>Plots!$E$24:$M$24</c15:sqref>
                  </c15:fullRef>
                </c:ext>
              </c:extLst>
              <c:f>Plots!$H$24:$M$24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Plots!$E$25:$M$25</c15:sqref>
                  </c15:fullRef>
                </c:ext>
              </c:extLst>
              <c:f>Plots!$H$25:$M$25</c:f>
              <c:numCache>
                <c:formatCode>0.0%</c:formatCode>
                <c:ptCount val="6"/>
                <c:pt idx="0">
                  <c:v>1.145120113457E-2</c:v>
                </c:pt>
                <c:pt idx="1">
                  <c:v>2.27215631664901E-2</c:v>
                </c:pt>
                <c:pt idx="2">
                  <c:v>3.3788114711410099E-2</c:v>
                </c:pt>
                <c:pt idx="3">
                  <c:v>1.20879856720399E-2</c:v>
                </c:pt>
                <c:pt idx="4">
                  <c:v>2.3725663237820001E-2</c:v>
                </c:pt>
                <c:pt idx="5">
                  <c:v>3.7653022628850098E-2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A4-4076-AD56-F87311C43B05}"/>
            </c:ext>
          </c:extLst>
        </c:ser>
        <c:ser>
          <c:idx val="1"/>
          <c:order val="1"/>
          <c:tx>
            <c:strRef>
              <c:f>Plots!$C$26</c:f>
              <c:strCache>
                <c:ptCount val="1"/>
                <c:pt idx="0">
                  <c:v>Deaths</c:v>
                </c:pt>
              </c:strCache>
            </c:strRef>
          </c:tx>
          <c:spPr>
            <a:solidFill>
              <a:srgbClr val="741B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extLst>
                <c:ext xmlns:c15="http://schemas.microsoft.com/office/drawing/2012/chart" uri="{02D57815-91ED-43cb-92C2-25804820EDAC}">
                  <c15:fullRef>
                    <c15:sqref>Plots!$E$24:$M$24</c15:sqref>
                  </c15:fullRef>
                </c:ext>
              </c:extLst>
              <c:f>Plots!$H$24:$M$24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Plots!$E$26:$M$26</c15:sqref>
                  </c15:fullRef>
                </c:ext>
              </c:extLst>
              <c:f>Plots!$H$26:$M$26</c:f>
              <c:numCache>
                <c:formatCode>0.0%</c:formatCode>
                <c:ptCount val="6"/>
                <c:pt idx="0">
                  <c:v>9.9442558882969906E-2</c:v>
                </c:pt>
                <c:pt idx="1">
                  <c:v>0.20066579486135</c:v>
                </c:pt>
                <c:pt idx="2">
                  <c:v>0.30359356374113999</c:v>
                </c:pt>
                <c:pt idx="3">
                  <c:v>0.10013461184896</c:v>
                </c:pt>
                <c:pt idx="4">
                  <c:v>0.20184449940009</c:v>
                </c:pt>
                <c:pt idx="5">
                  <c:v>0.30846690340487998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A4-4076-AD56-F87311C43B0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7389816"/>
        <c:axId val="1277391456"/>
      </c:barChart>
      <c:catAx>
        <c:axId val="127738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7391456"/>
        <c:crosses val="autoZero"/>
        <c:auto val="1"/>
        <c:lblAlgn val="ctr"/>
        <c:lblOffset val="100"/>
        <c:noMultiLvlLbl val="0"/>
      </c:catAx>
      <c:valAx>
        <c:axId val="12773914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7738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Gabon</a:t>
            </a:r>
          </a:p>
        </c:rich>
      </c:tx>
      <c:layout>
        <c:manualLayout>
          <c:xMode val="edge"/>
          <c:yMode val="edge"/>
          <c:x val="2.874300087489064E-2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Plots!$C$22</c:f>
              <c:strCache>
                <c:ptCount val="1"/>
                <c:pt idx="0">
                  <c:v>Cases</c:v>
                </c:pt>
              </c:strCache>
            </c:strRef>
          </c:tx>
          <c:spPr>
            <a:solidFill>
              <a:srgbClr val="5393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extLst>
                <c:ext xmlns:c15="http://schemas.microsoft.com/office/drawing/2012/chart" uri="{02D57815-91ED-43cb-92C2-25804820EDAC}">
                  <c15:fullRef>
                    <c15:sqref>Plots!$E$21:$M$21</c15:sqref>
                  </c15:fullRef>
                </c:ext>
              </c:extLst>
              <c:f>Plots!$H$21:$M$21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Plots!$E$22:$M$22</c15:sqref>
                  </c15:fullRef>
                </c:ext>
              </c:extLst>
              <c:f>Plots!$H$22:$M$22</c:f>
              <c:numCache>
                <c:formatCode>0.0%</c:formatCode>
                <c:ptCount val="6"/>
                <c:pt idx="0">
                  <c:v>4.8032872272870002E-2</c:v>
                </c:pt>
                <c:pt idx="1">
                  <c:v>9.6944275473870106E-2</c:v>
                </c:pt>
                <c:pt idx="2">
                  <c:v>0.14658908849960001</c:v>
                </c:pt>
                <c:pt idx="3">
                  <c:v>5.1217292070460101E-2</c:v>
                </c:pt>
                <c:pt idx="4">
                  <c:v>9.8469845282429996E-2</c:v>
                </c:pt>
                <c:pt idx="5">
                  <c:v>0.14972136593902999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D8-4272-851A-8D7B33E41663}"/>
            </c:ext>
          </c:extLst>
        </c:ser>
        <c:ser>
          <c:idx val="1"/>
          <c:order val="1"/>
          <c:tx>
            <c:strRef>
              <c:f>Plots!$C$23</c:f>
              <c:strCache>
                <c:ptCount val="1"/>
                <c:pt idx="0">
                  <c:v>Deaths</c:v>
                </c:pt>
              </c:strCache>
            </c:strRef>
          </c:tx>
          <c:spPr>
            <a:solidFill>
              <a:srgbClr val="741B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extLst>
                <c:ext xmlns:c15="http://schemas.microsoft.com/office/drawing/2012/chart" uri="{02D57815-91ED-43cb-92C2-25804820EDAC}">
                  <c15:fullRef>
                    <c15:sqref>Plots!$E$21:$M$21</c15:sqref>
                  </c15:fullRef>
                </c:ext>
              </c:extLst>
              <c:f>Plots!$H$21:$M$21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Plots!$E$23:$M$23</c15:sqref>
                  </c15:fullRef>
                </c:ext>
              </c:extLst>
              <c:f>Plots!$H$23:$M$23</c:f>
              <c:numCache>
                <c:formatCode>0.0%</c:formatCode>
                <c:ptCount val="6"/>
                <c:pt idx="0">
                  <c:v>0.35790634792274001</c:v>
                </c:pt>
                <c:pt idx="1">
                  <c:v>0.74563003542758</c:v>
                </c:pt>
                <c:pt idx="2">
                  <c:v>1.16367777748062</c:v>
                </c:pt>
                <c:pt idx="3">
                  <c:v>0.36202764864718001</c:v>
                </c:pt>
                <c:pt idx="4">
                  <c:v>0.74805623176186997</c:v>
                </c:pt>
                <c:pt idx="5">
                  <c:v>1.1695864669740801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D8-4272-851A-8D7B33E416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7389816"/>
        <c:axId val="1277391456"/>
      </c:barChart>
      <c:catAx>
        <c:axId val="127738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7391456"/>
        <c:crosses val="autoZero"/>
        <c:auto val="1"/>
        <c:lblAlgn val="ctr"/>
        <c:lblOffset val="100"/>
        <c:noMultiLvlLbl val="0"/>
      </c:catAx>
      <c:valAx>
        <c:axId val="12773914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7738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Gambia</a:t>
            </a:r>
          </a:p>
        </c:rich>
      </c:tx>
      <c:layout>
        <c:manualLayout>
          <c:xMode val="edge"/>
          <c:yMode val="edge"/>
          <c:x val="2.874300087489064E-2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Plots!$C$87</c:f>
              <c:strCache>
                <c:ptCount val="1"/>
                <c:pt idx="0">
                  <c:v>Cases</c:v>
                </c:pt>
              </c:strCache>
            </c:strRef>
          </c:tx>
          <c:spPr>
            <a:solidFill>
              <a:srgbClr val="5393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Plots!$E$86:$M$86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</c:numCache>
            </c:numRef>
          </c:cat>
          <c:val>
            <c:numRef>
              <c:f>Plots!$E$87:$M$87</c:f>
              <c:numCache>
                <c:formatCode>0.0%</c:formatCode>
                <c:ptCount val="6"/>
                <c:pt idx="0">
                  <c:v>9.0140818089579994E-2</c:v>
                </c:pt>
                <c:pt idx="1">
                  <c:v>0.18695228926664001</c:v>
                </c:pt>
                <c:pt idx="2">
                  <c:v>0.29066020926914998</c:v>
                </c:pt>
                <c:pt idx="3">
                  <c:v>9.7125800916899999E-2</c:v>
                </c:pt>
                <c:pt idx="4">
                  <c:v>0.20201898995556</c:v>
                </c:pt>
                <c:pt idx="5">
                  <c:v>0.31210354559602999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36-4A70-ADFF-D2554221C9F7}"/>
            </c:ext>
          </c:extLst>
        </c:ser>
        <c:ser>
          <c:idx val="1"/>
          <c:order val="1"/>
          <c:tx>
            <c:strRef>
              <c:f>Plots!$C$88</c:f>
              <c:strCache>
                <c:ptCount val="1"/>
                <c:pt idx="0">
                  <c:v>Deaths</c:v>
                </c:pt>
              </c:strCache>
            </c:strRef>
          </c:tx>
          <c:spPr>
            <a:solidFill>
              <a:srgbClr val="741B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Plots!$E$86:$M$86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</c:numCache>
            </c:numRef>
          </c:cat>
          <c:val>
            <c:numRef>
              <c:f>Plots!$E$88:$M$88</c:f>
              <c:numCache>
                <c:formatCode>0.0%</c:formatCode>
                <c:ptCount val="6"/>
                <c:pt idx="0">
                  <c:v>0.41407619799186002</c:v>
                </c:pt>
                <c:pt idx="1">
                  <c:v>0.89236017748197005</c:v>
                </c:pt>
                <c:pt idx="2">
                  <c:v>1.44122625304269</c:v>
                </c:pt>
                <c:pt idx="3">
                  <c:v>0.42313989058447998</c:v>
                </c:pt>
                <c:pt idx="4">
                  <c:v>0.91638521414434004</c:v>
                </c:pt>
                <c:pt idx="5">
                  <c:v>1.48178731471977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36-4A70-ADFF-D2554221C9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7389816"/>
        <c:axId val="1277391456"/>
      </c:barChart>
      <c:catAx>
        <c:axId val="127738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7391456"/>
        <c:crosses val="autoZero"/>
        <c:auto val="1"/>
        <c:lblAlgn val="ctr"/>
        <c:lblOffset val="100"/>
        <c:noMultiLvlLbl val="0"/>
      </c:catAx>
      <c:valAx>
        <c:axId val="12773914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7738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Guinea (GIN)</a:t>
            </a:r>
          </a:p>
        </c:rich>
      </c:tx>
      <c:layout>
        <c:manualLayout>
          <c:xMode val="edge"/>
          <c:yMode val="edge"/>
          <c:x val="2.874300087489064E-2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'[WHO country models_graphs 220420.xlsx]Plots'!$C$84</c:f>
              <c:strCache>
                <c:ptCount val="1"/>
                <c:pt idx="0">
                  <c:v>Cases</c:v>
                </c:pt>
              </c:strCache>
            </c:strRef>
          </c:tx>
          <c:spPr>
            <a:solidFill>
              <a:srgbClr val="5393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'[WHO country models_graphs 220420.xlsx]Plots'!$E$83:$M$83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'[WHO country models_graphs 220420.xlsx]Plots'!$E$84:$M$84</c:f>
              <c:numCache>
                <c:formatCode>0.0%</c:formatCode>
                <c:ptCount val="9"/>
                <c:pt idx="0">
                  <c:v>0</c:v>
                </c:pt>
                <c:pt idx="1">
                  <c:v>5.6069292976799199E-3</c:v>
                </c:pt>
                <c:pt idx="2">
                  <c:v>4.7858854634099703E-3</c:v>
                </c:pt>
                <c:pt idx="3">
                  <c:v>1.87597171898699E-2</c:v>
                </c:pt>
                <c:pt idx="4">
                  <c:v>3.7590362150160102E-2</c:v>
                </c:pt>
                <c:pt idx="5">
                  <c:v>5.6482290159370001E-2</c:v>
                </c:pt>
                <c:pt idx="6">
                  <c:v>2.2030055853239999E-2</c:v>
                </c:pt>
                <c:pt idx="7">
                  <c:v>4.2385322499189901E-2</c:v>
                </c:pt>
                <c:pt idx="8">
                  <c:v>6.2102669657740001E-2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18-420B-9753-686C68A6EC00}"/>
            </c:ext>
          </c:extLst>
        </c:ser>
        <c:ser>
          <c:idx val="1"/>
          <c:order val="1"/>
          <c:tx>
            <c:strRef>
              <c:f>'[WHO country models_graphs 220420.xlsx]Plots'!$C$85</c:f>
              <c:strCache>
                <c:ptCount val="1"/>
                <c:pt idx="0">
                  <c:v>Deaths</c:v>
                </c:pt>
              </c:strCache>
            </c:strRef>
          </c:tx>
          <c:spPr>
            <a:solidFill>
              <a:srgbClr val="741B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'[WHO country models_graphs 220420.xlsx]Plots'!$E$83:$M$83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'[WHO country models_graphs 220420.xlsx]Plots'!$E$85:$M$85</c:f>
              <c:numCache>
                <c:formatCode>0.0%</c:formatCode>
                <c:ptCount val="9"/>
                <c:pt idx="0">
                  <c:v>0</c:v>
                </c:pt>
                <c:pt idx="1">
                  <c:v>4.7823375287900901E-3</c:v>
                </c:pt>
                <c:pt idx="2">
                  <c:v>5.6027696856300003E-3</c:v>
                </c:pt>
                <c:pt idx="3">
                  <c:v>9.7838671350389997E-2</c:v>
                </c:pt>
                <c:pt idx="4">
                  <c:v>0.19867580489982001</c:v>
                </c:pt>
                <c:pt idx="5">
                  <c:v>0.30251620264033002</c:v>
                </c:pt>
                <c:pt idx="6">
                  <c:v>0.10136069649215999</c:v>
                </c:pt>
                <c:pt idx="7">
                  <c:v>0.20421341412998001</c:v>
                </c:pt>
                <c:pt idx="8">
                  <c:v>0.30944444595932002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18-420B-9753-686C68A6EC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7389816"/>
        <c:axId val="1277391456"/>
      </c:barChart>
      <c:catAx>
        <c:axId val="127738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7391456"/>
        <c:crosses val="autoZero"/>
        <c:auto val="1"/>
        <c:lblAlgn val="ctr"/>
        <c:lblOffset val="100"/>
        <c:noMultiLvlLbl val="0"/>
      </c:catAx>
      <c:valAx>
        <c:axId val="12773914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7738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Liberia</a:t>
            </a:r>
          </a:p>
        </c:rich>
      </c:tx>
      <c:layout>
        <c:manualLayout>
          <c:xMode val="edge"/>
          <c:yMode val="edge"/>
          <c:x val="2.874300087489064E-2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Plots!$C$93</c:f>
              <c:strCache>
                <c:ptCount val="1"/>
                <c:pt idx="0">
                  <c:v>Cases</c:v>
                </c:pt>
              </c:strCache>
            </c:strRef>
          </c:tx>
          <c:spPr>
            <a:solidFill>
              <a:srgbClr val="5393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Plots!$E$92:$M$92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</c:numCache>
            </c:numRef>
          </c:cat>
          <c:val>
            <c:numRef>
              <c:f>Plots!$E$93:$M$93</c:f>
              <c:numCache>
                <c:formatCode>0.0%</c:formatCode>
                <c:ptCount val="6"/>
                <c:pt idx="0">
                  <c:v>2.1570557444479999E-2</c:v>
                </c:pt>
                <c:pt idx="1">
                  <c:v>4.2011850075260003E-2</c:v>
                </c:pt>
                <c:pt idx="2">
                  <c:v>6.1272995506070002E-2</c:v>
                </c:pt>
                <c:pt idx="3">
                  <c:v>2.7546330481579999E-2</c:v>
                </c:pt>
                <c:pt idx="4">
                  <c:v>5.2187935480449997E-2</c:v>
                </c:pt>
                <c:pt idx="5">
                  <c:v>7.5290106226119993E-2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BD-4B23-9C2D-11C255E24EF8}"/>
            </c:ext>
          </c:extLst>
        </c:ser>
        <c:ser>
          <c:idx val="1"/>
          <c:order val="1"/>
          <c:tx>
            <c:strRef>
              <c:f>Plots!$C$94</c:f>
              <c:strCache>
                <c:ptCount val="1"/>
                <c:pt idx="0">
                  <c:v>Deaths</c:v>
                </c:pt>
              </c:strCache>
            </c:strRef>
          </c:tx>
          <c:spPr>
            <a:solidFill>
              <a:srgbClr val="741B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Plots!$E$92:$M$92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</c:numCache>
            </c:numRef>
          </c:cat>
          <c:val>
            <c:numRef>
              <c:f>Plots!$E$94:$M$94</c:f>
              <c:numCache>
                <c:formatCode>0.0%</c:formatCode>
                <c:ptCount val="6"/>
                <c:pt idx="0">
                  <c:v>0.32735700364054998</c:v>
                </c:pt>
                <c:pt idx="1">
                  <c:v>0.66582198707457996</c:v>
                </c:pt>
                <c:pt idx="2">
                  <c:v>1.0142845450628</c:v>
                </c:pt>
                <c:pt idx="3">
                  <c:v>0.33512888737648</c:v>
                </c:pt>
                <c:pt idx="4">
                  <c:v>0.68209492595298005</c:v>
                </c:pt>
                <c:pt idx="5">
                  <c:v>1.04089108920929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BD-4B23-9C2D-11C255E24E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7389816"/>
        <c:axId val="1277391456"/>
      </c:barChart>
      <c:catAx>
        <c:axId val="127738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7391456"/>
        <c:crosses val="autoZero"/>
        <c:auto val="1"/>
        <c:lblAlgn val="ctr"/>
        <c:lblOffset val="100"/>
        <c:noMultiLvlLbl val="0"/>
      </c:catAx>
      <c:valAx>
        <c:axId val="12773914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7738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Madagascar (MDG)</a:t>
            </a:r>
          </a:p>
        </c:rich>
      </c:tx>
      <c:layout>
        <c:manualLayout>
          <c:xMode val="edge"/>
          <c:yMode val="edge"/>
          <c:x val="2.874300087489064E-2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'[WHO country models_graphs 220420.xlsx]Plots'!$C$38</c:f>
              <c:strCache>
                <c:ptCount val="1"/>
                <c:pt idx="0">
                  <c:v>Cases</c:v>
                </c:pt>
              </c:strCache>
            </c:strRef>
          </c:tx>
          <c:spPr>
            <a:solidFill>
              <a:srgbClr val="5393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'[WHO country models_graphs 220420.xlsx]Plots'!$E$37:$M$37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'[WHO country models_graphs 220420.xlsx]Plots'!$E$38:$M$38</c:f>
              <c:numCache>
                <c:formatCode>0.0%</c:formatCode>
                <c:ptCount val="9"/>
                <c:pt idx="0">
                  <c:v>0</c:v>
                </c:pt>
                <c:pt idx="1">
                  <c:v>8.4011928017400095E-3</c:v>
                </c:pt>
                <c:pt idx="2">
                  <c:v>3.1756939069400602E-3</c:v>
                </c:pt>
                <c:pt idx="3">
                  <c:v>5.7769243318700002E-2</c:v>
                </c:pt>
                <c:pt idx="4">
                  <c:v>0.11792517395464</c:v>
                </c:pt>
                <c:pt idx="5">
                  <c:v>0.18049276567774999</c:v>
                </c:pt>
                <c:pt idx="6">
                  <c:v>5.852102197846E-2</c:v>
                </c:pt>
                <c:pt idx="7">
                  <c:v>0.12134762930683</c:v>
                </c:pt>
                <c:pt idx="8">
                  <c:v>0.18987504152231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08-49B1-AA53-66C26D0AEDA3}"/>
            </c:ext>
          </c:extLst>
        </c:ser>
        <c:ser>
          <c:idx val="1"/>
          <c:order val="1"/>
          <c:tx>
            <c:strRef>
              <c:f>'[WHO country models_graphs 220420.xlsx]Plots'!$C$39</c:f>
              <c:strCache>
                <c:ptCount val="1"/>
                <c:pt idx="0">
                  <c:v>Deaths</c:v>
                </c:pt>
              </c:strCache>
            </c:strRef>
          </c:tx>
          <c:spPr>
            <a:solidFill>
              <a:srgbClr val="741B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'[WHO country models_graphs 220420.xlsx]Plots'!$E$37:$M$37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'[WHO country models_graphs 220420.xlsx]Plots'!$E$39:$M$39</c:f>
              <c:numCache>
                <c:formatCode>0.0%</c:formatCode>
                <c:ptCount val="9"/>
                <c:pt idx="0">
                  <c:v>0</c:v>
                </c:pt>
                <c:pt idx="1">
                  <c:v>3.15591091150003E-3</c:v>
                </c:pt>
                <c:pt idx="2">
                  <c:v>8.3486563546899505E-3</c:v>
                </c:pt>
                <c:pt idx="3">
                  <c:v>0.24067431387686</c:v>
                </c:pt>
                <c:pt idx="4">
                  <c:v>0.50455217790617002</c:v>
                </c:pt>
                <c:pt idx="5">
                  <c:v>0.79291055328208004</c:v>
                </c:pt>
                <c:pt idx="6">
                  <c:v>0.24155375274366001</c:v>
                </c:pt>
                <c:pt idx="7">
                  <c:v>0.50914787904602998</c:v>
                </c:pt>
                <c:pt idx="8">
                  <c:v>0.80714687387941997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08-49B1-AA53-66C26D0AEDA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7389816"/>
        <c:axId val="1277391456"/>
      </c:barChart>
      <c:catAx>
        <c:axId val="127738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7391456"/>
        <c:crosses val="autoZero"/>
        <c:auto val="1"/>
        <c:lblAlgn val="ctr"/>
        <c:lblOffset val="100"/>
        <c:noMultiLvlLbl val="0"/>
      </c:catAx>
      <c:valAx>
        <c:axId val="12773914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7738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Malawi </a:t>
            </a:r>
          </a:p>
        </c:rich>
      </c:tx>
      <c:layout>
        <c:manualLayout>
          <c:xMode val="edge"/>
          <c:yMode val="edge"/>
          <c:x val="2.874300087489064E-2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Plots!$C$44</c:f>
              <c:strCache>
                <c:ptCount val="1"/>
                <c:pt idx="0">
                  <c:v>Cases</c:v>
                </c:pt>
              </c:strCache>
            </c:strRef>
          </c:tx>
          <c:spPr>
            <a:solidFill>
              <a:srgbClr val="5393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extLst>
                <c:ext xmlns:c15="http://schemas.microsoft.com/office/drawing/2012/chart" uri="{02D57815-91ED-43cb-92C2-25804820EDAC}">
                  <c15:fullRef>
                    <c15:sqref>Plots!$E$43:$M$43</c15:sqref>
                  </c15:fullRef>
                </c:ext>
              </c:extLst>
              <c:f>Plots!$H$43:$M$43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Plots!$E$44:$M$44</c15:sqref>
                  </c15:fullRef>
                </c:ext>
              </c:extLst>
              <c:f>Plots!$H$44:$M$44</c:f>
              <c:numCache>
                <c:formatCode>0.0%</c:formatCode>
                <c:ptCount val="6"/>
                <c:pt idx="0">
                  <c:v>4.8099234716120001E-2</c:v>
                </c:pt>
                <c:pt idx="1">
                  <c:v>9.7375856761620097E-2</c:v>
                </c:pt>
                <c:pt idx="2">
                  <c:v>0.14779522774291001</c:v>
                </c:pt>
                <c:pt idx="3">
                  <c:v>5.68034381761999E-2</c:v>
                </c:pt>
                <c:pt idx="4">
                  <c:v>0.1138195218711</c:v>
                </c:pt>
                <c:pt idx="5">
                  <c:v>0.17082906356138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66-4DD9-A412-C93FD0CDA31C}"/>
            </c:ext>
          </c:extLst>
        </c:ser>
        <c:ser>
          <c:idx val="1"/>
          <c:order val="1"/>
          <c:tx>
            <c:strRef>
              <c:f>Plots!$C$45</c:f>
              <c:strCache>
                <c:ptCount val="1"/>
                <c:pt idx="0">
                  <c:v>Deaths</c:v>
                </c:pt>
              </c:strCache>
            </c:strRef>
          </c:tx>
          <c:spPr>
            <a:solidFill>
              <a:srgbClr val="741B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extLst>
                <c:ext xmlns:c15="http://schemas.microsoft.com/office/drawing/2012/chart" uri="{02D57815-91ED-43cb-92C2-25804820EDAC}">
                  <c15:fullRef>
                    <c15:sqref>Plots!$E$43:$M$43</c15:sqref>
                  </c15:fullRef>
                </c:ext>
              </c:extLst>
              <c:f>Plots!$H$43:$M$43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Plots!$E$45:$M$45</c15:sqref>
                  </c15:fullRef>
                </c:ext>
              </c:extLst>
              <c:f>Plots!$H$45:$M$45</c:f>
              <c:numCache>
                <c:formatCode>0.0%</c:formatCode>
                <c:ptCount val="6"/>
                <c:pt idx="0">
                  <c:v>0.28274860133592999</c:v>
                </c:pt>
                <c:pt idx="1">
                  <c:v>0.58873810422012995</c:v>
                </c:pt>
                <c:pt idx="2">
                  <c:v>0.91870133184141001</c:v>
                </c:pt>
                <c:pt idx="3">
                  <c:v>0.29339933682031999</c:v>
                </c:pt>
                <c:pt idx="4">
                  <c:v>0.61254159354541005</c:v>
                </c:pt>
                <c:pt idx="5">
                  <c:v>0.95720330112939001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66-4DD9-A412-C93FD0CDA3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7389816"/>
        <c:axId val="1277391456"/>
      </c:barChart>
      <c:catAx>
        <c:axId val="127738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7391456"/>
        <c:crosses val="autoZero"/>
        <c:auto val="1"/>
        <c:lblAlgn val="ctr"/>
        <c:lblOffset val="100"/>
        <c:noMultiLvlLbl val="0"/>
      </c:catAx>
      <c:valAx>
        <c:axId val="12773914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7738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Cameroon</a:t>
            </a:r>
          </a:p>
        </c:rich>
      </c:tx>
      <c:layout>
        <c:manualLayout>
          <c:xMode val="edge"/>
          <c:yMode val="edge"/>
          <c:x val="2.874300087489064E-2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Plots!$C$13</c:f>
              <c:strCache>
                <c:ptCount val="1"/>
                <c:pt idx="0">
                  <c:v>Cases</c:v>
                </c:pt>
              </c:strCache>
            </c:strRef>
          </c:tx>
          <c:spPr>
            <a:solidFill>
              <a:srgbClr val="5393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Plots!$E$12:$M$12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Plots!$E$13:$M$13</c:f>
              <c:numCache>
                <c:formatCode>0.0%</c:formatCode>
                <c:ptCount val="9"/>
                <c:pt idx="0">
                  <c:v>1.8784927021939998E-2</c:v>
                </c:pt>
                <c:pt idx="1">
                  <c:v>2.3273238008630001E-2</c:v>
                </c:pt>
                <c:pt idx="2">
                  <c:v>2.2346259562099999E-2</c:v>
                </c:pt>
                <c:pt idx="3">
                  <c:v>3.6239295775160101E-2</c:v>
                </c:pt>
                <c:pt idx="4">
                  <c:v>7.2995153528880002E-2</c:v>
                </c:pt>
                <c:pt idx="5">
                  <c:v>0.11021475222178</c:v>
                </c:pt>
                <c:pt idx="6">
                  <c:v>5.854483113318E-2</c:v>
                </c:pt>
                <c:pt idx="7">
                  <c:v>9.5806015569779995E-2</c:v>
                </c:pt>
                <c:pt idx="8">
                  <c:v>0.13412053027807999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9F-4007-8494-DA9F9F0F1852}"/>
            </c:ext>
          </c:extLst>
        </c:ser>
        <c:ser>
          <c:idx val="1"/>
          <c:order val="1"/>
          <c:tx>
            <c:strRef>
              <c:f>Plots!$C$14</c:f>
              <c:strCache>
                <c:ptCount val="1"/>
                <c:pt idx="0">
                  <c:v>Deaths</c:v>
                </c:pt>
              </c:strCache>
            </c:strRef>
          </c:tx>
          <c:spPr>
            <a:solidFill>
              <a:srgbClr val="741B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Plots!$E$12:$M$12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Plots!$E$14:$M$14</c:f>
              <c:numCache>
                <c:formatCode>0.0%</c:formatCode>
                <c:ptCount val="9"/>
                <c:pt idx="0">
                  <c:v>1.8898606351130099E-2</c:v>
                </c:pt>
                <c:pt idx="1">
                  <c:v>2.2463329365800099E-2</c:v>
                </c:pt>
                <c:pt idx="2">
                  <c:v>2.339089364053E-2</c:v>
                </c:pt>
                <c:pt idx="3">
                  <c:v>0.22255968921368</c:v>
                </c:pt>
                <c:pt idx="4">
                  <c:v>0.45885104235502</c:v>
                </c:pt>
                <c:pt idx="5">
                  <c:v>0.70907071484372997</c:v>
                </c:pt>
                <c:pt idx="6">
                  <c:v>0.24896304693102</c:v>
                </c:pt>
                <c:pt idx="7">
                  <c:v>0.48992719762855003</c:v>
                </c:pt>
                <c:pt idx="8">
                  <c:v>0.74590440447170003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9F-4007-8494-DA9F9F0F18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7389816"/>
        <c:axId val="1277391456"/>
      </c:barChart>
      <c:catAx>
        <c:axId val="127738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7391456"/>
        <c:crosses val="autoZero"/>
        <c:auto val="1"/>
        <c:lblAlgn val="ctr"/>
        <c:lblOffset val="100"/>
        <c:noMultiLvlLbl val="0"/>
      </c:catAx>
      <c:valAx>
        <c:axId val="12773914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7738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Namibia </a:t>
            </a:r>
          </a:p>
        </c:rich>
      </c:tx>
      <c:layout>
        <c:manualLayout>
          <c:xMode val="edge"/>
          <c:yMode val="edge"/>
          <c:x val="2.874300087489064E-2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Plots!$C$124</c:f>
              <c:strCache>
                <c:ptCount val="1"/>
                <c:pt idx="0">
                  <c:v>Cases</c:v>
                </c:pt>
              </c:strCache>
            </c:strRef>
          </c:tx>
          <c:spPr>
            <a:solidFill>
              <a:srgbClr val="5393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Plots!$E$123:$M$123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</c:numCache>
            </c:numRef>
          </c:cat>
          <c:val>
            <c:numRef>
              <c:f>Plots!$E$124:$M$124</c:f>
              <c:numCache>
                <c:formatCode>0.0%</c:formatCode>
                <c:ptCount val="6"/>
                <c:pt idx="0">
                  <c:v>7.4376654304199902E-2</c:v>
                </c:pt>
                <c:pt idx="1">
                  <c:v>0.15219148201169</c:v>
                </c:pt>
                <c:pt idx="2">
                  <c:v>0.23342820717228999</c:v>
                </c:pt>
                <c:pt idx="3">
                  <c:v>7.4378169393009896E-2</c:v>
                </c:pt>
                <c:pt idx="4">
                  <c:v>0.15219494293833999</c:v>
                </c:pt>
                <c:pt idx="5">
                  <c:v>0.23343317808003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37-47A3-A269-0208352A3C80}"/>
            </c:ext>
          </c:extLst>
        </c:ser>
        <c:ser>
          <c:idx val="1"/>
          <c:order val="1"/>
          <c:tx>
            <c:strRef>
              <c:f>Plots!$C$125</c:f>
              <c:strCache>
                <c:ptCount val="1"/>
                <c:pt idx="0">
                  <c:v>Deaths</c:v>
                </c:pt>
              </c:strCache>
            </c:strRef>
          </c:tx>
          <c:spPr>
            <a:solidFill>
              <a:srgbClr val="741B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Plots!$E$123:$M$123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</c:numCache>
            </c:numRef>
          </c:cat>
          <c:val>
            <c:numRef>
              <c:f>Plots!$E$125:$M$125</c:f>
              <c:numCache>
                <c:formatCode>0.0%</c:formatCode>
                <c:ptCount val="6"/>
                <c:pt idx="0">
                  <c:v>0.47823660007301999</c:v>
                </c:pt>
                <c:pt idx="1">
                  <c:v>1.01841718097581</c:v>
                </c:pt>
                <c:pt idx="2">
                  <c:v>1.62438510179915</c:v>
                </c:pt>
                <c:pt idx="3">
                  <c:v>0.47823869159320997</c:v>
                </c:pt>
                <c:pt idx="4">
                  <c:v>1.0184232538943601</c:v>
                </c:pt>
                <c:pt idx="5">
                  <c:v>1.62439568472975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37-47A3-A269-0208352A3C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7389816"/>
        <c:axId val="1277391456"/>
      </c:barChart>
      <c:catAx>
        <c:axId val="127738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7391456"/>
        <c:crosses val="autoZero"/>
        <c:auto val="1"/>
        <c:lblAlgn val="ctr"/>
        <c:lblOffset val="100"/>
        <c:noMultiLvlLbl val="0"/>
      </c:catAx>
      <c:valAx>
        <c:axId val="12773914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7738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Senegal</a:t>
            </a:r>
          </a:p>
        </c:rich>
      </c:tx>
      <c:layout>
        <c:manualLayout>
          <c:xMode val="edge"/>
          <c:yMode val="edge"/>
          <c:x val="2.874300087489064E-2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'[WHO country models_graphs 220420.xlsx]Plots'!$C$108</c:f>
              <c:strCache>
                <c:ptCount val="1"/>
                <c:pt idx="0">
                  <c:v>Cases</c:v>
                </c:pt>
              </c:strCache>
            </c:strRef>
          </c:tx>
          <c:spPr>
            <a:solidFill>
              <a:srgbClr val="5393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'[WHO country models_graphs 220420.xlsx]Plots'!$H$107:$M$107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</c:numCache>
            </c:numRef>
          </c:cat>
          <c:val>
            <c:numRef>
              <c:f>'[WHO country models_graphs 220420.xlsx]Plots'!$H$108:$M$108</c:f>
              <c:numCache>
                <c:formatCode>0.0%</c:formatCode>
                <c:ptCount val="6"/>
                <c:pt idx="0">
                  <c:v>5.78681851727001E-2</c:v>
                </c:pt>
                <c:pt idx="1">
                  <c:v>0.11804387053734</c:v>
                </c:pt>
                <c:pt idx="2">
                  <c:v>0.18053998070546001</c:v>
                </c:pt>
                <c:pt idx="3">
                  <c:v>6.2797684627660097E-2</c:v>
                </c:pt>
                <c:pt idx="4">
                  <c:v>0.12662069474436</c:v>
                </c:pt>
                <c:pt idx="5">
                  <c:v>0.19510949757661999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C3-4742-BA4F-6FE5215C7794}"/>
            </c:ext>
          </c:extLst>
        </c:ser>
        <c:ser>
          <c:idx val="1"/>
          <c:order val="1"/>
          <c:tx>
            <c:strRef>
              <c:f>'[WHO country models_graphs 220420.xlsx]Plots'!$C$109</c:f>
              <c:strCache>
                <c:ptCount val="1"/>
                <c:pt idx="0">
                  <c:v>Deaths</c:v>
                </c:pt>
              </c:strCache>
            </c:strRef>
          </c:tx>
          <c:spPr>
            <a:solidFill>
              <a:srgbClr val="741B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'[WHO country models_graphs 220420.xlsx]Plots'!$H$107:$M$107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</c:numCache>
            </c:numRef>
          </c:cat>
          <c:val>
            <c:numRef>
              <c:f>'[WHO country models_graphs 220420.xlsx]Plots'!$H$109:$M$109</c:f>
              <c:numCache>
                <c:formatCode>0.0%</c:formatCode>
                <c:ptCount val="6"/>
                <c:pt idx="0">
                  <c:v>0.23594500877774</c:v>
                </c:pt>
                <c:pt idx="1">
                  <c:v>0.49445636004956001</c:v>
                </c:pt>
                <c:pt idx="2">
                  <c:v>0.77671869752894995</c:v>
                </c:pt>
                <c:pt idx="3">
                  <c:v>0.24170553278914</c:v>
                </c:pt>
                <c:pt idx="4">
                  <c:v>0.50592223173140005</c:v>
                </c:pt>
                <c:pt idx="5">
                  <c:v>0.79864709064316997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C3-4742-BA4F-6FE5215C77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7389816"/>
        <c:axId val="1277391456"/>
      </c:barChart>
      <c:catAx>
        <c:axId val="127738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7391456"/>
        <c:crosses val="autoZero"/>
        <c:auto val="1"/>
        <c:lblAlgn val="ctr"/>
        <c:lblOffset val="100"/>
        <c:noMultiLvlLbl val="0"/>
      </c:catAx>
      <c:valAx>
        <c:axId val="12773914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7738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South Africa</a:t>
            </a:r>
          </a:p>
        </c:rich>
      </c:tx>
      <c:layout>
        <c:manualLayout>
          <c:xMode val="edge"/>
          <c:yMode val="edge"/>
          <c:x val="2.874300087489064E-2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Plots!$C$130</c:f>
              <c:strCache>
                <c:ptCount val="1"/>
                <c:pt idx="0">
                  <c:v>Cases</c:v>
                </c:pt>
              </c:strCache>
            </c:strRef>
          </c:tx>
          <c:spPr>
            <a:solidFill>
              <a:srgbClr val="5393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Plots!$E$129:$M$129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</c:numCache>
            </c:numRef>
          </c:cat>
          <c:val>
            <c:numRef>
              <c:f>Plots!$E$130:$M$130</c:f>
              <c:numCache>
                <c:formatCode>0.0%</c:formatCode>
                <c:ptCount val="6"/>
                <c:pt idx="0">
                  <c:v>6.5962211800500103E-2</c:v>
                </c:pt>
                <c:pt idx="1">
                  <c:v>0.13457762242863999</c:v>
                </c:pt>
                <c:pt idx="2">
                  <c:v>0.20579814467724</c:v>
                </c:pt>
                <c:pt idx="3">
                  <c:v>6.6065951902699996E-2</c:v>
                </c:pt>
                <c:pt idx="4">
                  <c:v>0.13469062520321001</c:v>
                </c:pt>
                <c:pt idx="5">
                  <c:v>0.20592020331633001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92-460C-9A40-645810491A1A}"/>
            </c:ext>
          </c:extLst>
        </c:ser>
        <c:ser>
          <c:idx val="1"/>
          <c:order val="1"/>
          <c:tx>
            <c:strRef>
              <c:f>Plots!$C$131</c:f>
              <c:strCache>
                <c:ptCount val="1"/>
                <c:pt idx="0">
                  <c:v>Deaths</c:v>
                </c:pt>
              </c:strCache>
            </c:strRef>
          </c:tx>
          <c:spPr>
            <a:solidFill>
              <a:srgbClr val="741B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Plots!$E$129:$M$129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</c:numCache>
            </c:numRef>
          </c:cat>
          <c:val>
            <c:numRef>
              <c:f>Plots!$E$131:$M$131</c:f>
              <c:numCache>
                <c:formatCode>0.0%</c:formatCode>
                <c:ptCount val="6"/>
                <c:pt idx="0">
                  <c:v>0.40321310073376998</c:v>
                </c:pt>
                <c:pt idx="1">
                  <c:v>0.85252619355977</c:v>
                </c:pt>
                <c:pt idx="2">
                  <c:v>1.3503681870408</c:v>
                </c:pt>
                <c:pt idx="3">
                  <c:v>0.40335004348916997</c:v>
                </c:pt>
                <c:pt idx="4">
                  <c:v>0.85271097403332996</c:v>
                </c:pt>
                <c:pt idx="5">
                  <c:v>1.35060624129324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92-460C-9A40-645810491A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7389816"/>
        <c:axId val="1277391456"/>
      </c:barChart>
      <c:catAx>
        <c:axId val="127738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7391456"/>
        <c:crosses val="autoZero"/>
        <c:auto val="1"/>
        <c:lblAlgn val="ctr"/>
        <c:lblOffset val="100"/>
        <c:noMultiLvlLbl val="0"/>
      </c:catAx>
      <c:valAx>
        <c:axId val="12773914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7738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Chad</a:t>
            </a:r>
          </a:p>
        </c:rich>
      </c:tx>
      <c:layout>
        <c:manualLayout>
          <c:xMode val="edge"/>
          <c:yMode val="edge"/>
          <c:x val="2.874300087489064E-2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Plots!$C$28</c:f>
              <c:strCache>
                <c:ptCount val="1"/>
                <c:pt idx="0">
                  <c:v>Cases</c:v>
                </c:pt>
              </c:strCache>
            </c:strRef>
          </c:tx>
          <c:spPr>
            <a:solidFill>
              <a:srgbClr val="5393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Plots!$E$27:$M$27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Plots!$E$28:$M$28</c:f>
              <c:numCache>
                <c:formatCode>0.0%</c:formatCode>
                <c:ptCount val="9"/>
                <c:pt idx="0">
                  <c:v>0.13803238848527999</c:v>
                </c:pt>
                <c:pt idx="1">
                  <c:v>0.14960260629138999</c:v>
                </c:pt>
                <c:pt idx="2">
                  <c:v>0.14808750879693</c:v>
                </c:pt>
                <c:pt idx="3">
                  <c:v>1.99125337616901E-2</c:v>
                </c:pt>
                <c:pt idx="4">
                  <c:v>4.0088618866130001E-2</c:v>
                </c:pt>
                <c:pt idx="5">
                  <c:v>6.0523320550860002E-2</c:v>
                </c:pt>
                <c:pt idx="6">
                  <c:v>0.16444278224382999</c:v>
                </c:pt>
                <c:pt idx="7">
                  <c:v>0.19130501785473999</c:v>
                </c:pt>
                <c:pt idx="8">
                  <c:v>0.21482643042599001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D6-41D7-B970-58374451DAFC}"/>
            </c:ext>
          </c:extLst>
        </c:ser>
        <c:ser>
          <c:idx val="1"/>
          <c:order val="1"/>
          <c:tx>
            <c:strRef>
              <c:f>Plots!$C$29</c:f>
              <c:strCache>
                <c:ptCount val="1"/>
                <c:pt idx="0">
                  <c:v>Deaths</c:v>
                </c:pt>
              </c:strCache>
            </c:strRef>
          </c:tx>
          <c:spPr>
            <a:solidFill>
              <a:srgbClr val="741B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Plots!$E$27:$M$27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Plots!$E$29:$M$29</c:f>
              <c:numCache>
                <c:formatCode>0.0%</c:formatCode>
                <c:ptCount val="9"/>
                <c:pt idx="0">
                  <c:v>0.13811089247218999</c:v>
                </c:pt>
                <c:pt idx="1">
                  <c:v>0.14816784691115001</c:v>
                </c:pt>
                <c:pt idx="2">
                  <c:v>0.14968480095942999</c:v>
                </c:pt>
                <c:pt idx="3">
                  <c:v>7.041391740755E-2</c:v>
                </c:pt>
                <c:pt idx="4">
                  <c:v>0.14310026530933001</c:v>
                </c:pt>
                <c:pt idx="5">
                  <c:v>0.21809298115288001</c:v>
                </c:pt>
                <c:pt idx="6">
                  <c:v>0.22216430278431001</c:v>
                </c:pt>
                <c:pt idx="7">
                  <c:v>0.30934596305628997</c:v>
                </c:pt>
                <c:pt idx="8">
                  <c:v>0.39535968738395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D6-41D7-B970-58374451DA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7389816"/>
        <c:axId val="1277391456"/>
      </c:barChart>
      <c:catAx>
        <c:axId val="127738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7391456"/>
        <c:crosses val="autoZero"/>
        <c:auto val="1"/>
        <c:lblAlgn val="ctr"/>
        <c:lblOffset val="100"/>
        <c:noMultiLvlLbl val="0"/>
      </c:catAx>
      <c:valAx>
        <c:axId val="12773914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7738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Central African Republic</a:t>
            </a:r>
          </a:p>
        </c:rich>
      </c:tx>
      <c:layout>
        <c:manualLayout>
          <c:xMode val="edge"/>
          <c:yMode val="edge"/>
          <c:x val="2.874300087489064E-2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Plots!$C$10</c:f>
              <c:strCache>
                <c:ptCount val="1"/>
                <c:pt idx="0">
                  <c:v>Cases</c:v>
                </c:pt>
              </c:strCache>
            </c:strRef>
          </c:tx>
          <c:spPr>
            <a:solidFill>
              <a:srgbClr val="5393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Plots!$E$9:$M$9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Plots!$E$10:$M$10</c:f>
              <c:numCache>
                <c:formatCode>0.0%</c:formatCode>
                <c:ptCount val="9"/>
                <c:pt idx="0">
                  <c:v>5.6338070938019902E-2</c:v>
                </c:pt>
                <c:pt idx="1">
                  <c:v>5.9139770425120003E-2</c:v>
                </c:pt>
                <c:pt idx="2">
                  <c:v>6.3460610830980105E-2</c:v>
                </c:pt>
                <c:pt idx="3">
                  <c:v>1.8306567936080102E-2</c:v>
                </c:pt>
                <c:pt idx="4">
                  <c:v>3.6530448470390102E-2</c:v>
                </c:pt>
                <c:pt idx="5">
                  <c:v>5.4666775801170103E-2</c:v>
                </c:pt>
                <c:pt idx="6">
                  <c:v>7.8030801175460004E-2</c:v>
                </c:pt>
                <c:pt idx="7">
                  <c:v>9.8924069306209894E-2</c:v>
                </c:pt>
                <c:pt idx="8">
                  <c:v>0.11225129990641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6-40EC-8EF1-D865D7C62812}"/>
            </c:ext>
          </c:extLst>
        </c:ser>
        <c:ser>
          <c:idx val="1"/>
          <c:order val="1"/>
          <c:tx>
            <c:strRef>
              <c:f>Plots!$C$11</c:f>
              <c:strCache>
                <c:ptCount val="1"/>
                <c:pt idx="0">
                  <c:v>Deaths</c:v>
                </c:pt>
              </c:strCache>
            </c:strRef>
          </c:tx>
          <c:spPr>
            <a:solidFill>
              <a:srgbClr val="741B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Plots!$E$9:$M$9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Plots!$E$11:$M$11</c:f>
              <c:numCache>
                <c:formatCode>0.0%</c:formatCode>
                <c:ptCount val="9"/>
                <c:pt idx="0">
                  <c:v>5.6337019434749898E-2</c:v>
                </c:pt>
                <c:pt idx="1">
                  <c:v>6.3459188205410105E-2</c:v>
                </c:pt>
                <c:pt idx="2">
                  <c:v>5.9138513817980097E-2</c:v>
                </c:pt>
                <c:pt idx="3">
                  <c:v>0.11185603180792</c:v>
                </c:pt>
                <c:pt idx="4">
                  <c:v>0.22697887915250001</c:v>
                </c:pt>
                <c:pt idx="5">
                  <c:v>0.34533964881016999</c:v>
                </c:pt>
                <c:pt idx="6">
                  <c:v>0.17706598456524</c:v>
                </c:pt>
                <c:pt idx="7">
                  <c:v>0.30083583569616001</c:v>
                </c:pt>
                <c:pt idx="8">
                  <c:v>0.41879476000798999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66-40EC-8EF1-D865D7C628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7389816"/>
        <c:axId val="1277391456"/>
      </c:barChart>
      <c:catAx>
        <c:axId val="127738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7391456"/>
        <c:crosses val="autoZero"/>
        <c:auto val="1"/>
        <c:lblAlgn val="ctr"/>
        <c:lblOffset val="100"/>
        <c:noMultiLvlLbl val="0"/>
      </c:catAx>
      <c:valAx>
        <c:axId val="12773914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7738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Côte d'Ivoire</a:t>
            </a:r>
          </a:p>
        </c:rich>
      </c:tx>
      <c:layout>
        <c:manualLayout>
          <c:xMode val="edge"/>
          <c:yMode val="edge"/>
          <c:x val="2.874300087489064E-2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'[WHO country models_graphs 220420.xlsx]Plots'!$C$78</c:f>
              <c:strCache>
                <c:ptCount val="1"/>
                <c:pt idx="0">
                  <c:v>Cases</c:v>
                </c:pt>
              </c:strCache>
            </c:strRef>
          </c:tx>
          <c:spPr>
            <a:solidFill>
              <a:srgbClr val="5393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'[WHO country models_graphs 220420.xlsx]Plots'!$E$77:$M$77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'[WHO country models_graphs 220420.xlsx]Plots'!$E$78:$M$78</c:f>
              <c:numCache>
                <c:formatCode>0.0%</c:formatCode>
                <c:ptCount val="9"/>
                <c:pt idx="0">
                  <c:v>0.23742514828142</c:v>
                </c:pt>
                <c:pt idx="1">
                  <c:v>0.29244546781073</c:v>
                </c:pt>
                <c:pt idx="2">
                  <c:v>0.26547978682001</c:v>
                </c:pt>
                <c:pt idx="3">
                  <c:v>3.3057904701180099E-2</c:v>
                </c:pt>
                <c:pt idx="4">
                  <c:v>6.6361736342130107E-2</c:v>
                </c:pt>
                <c:pt idx="5">
                  <c:v>9.9821491037519902E-2</c:v>
                </c:pt>
                <c:pt idx="6">
                  <c:v>0.27560044867415001</c:v>
                </c:pt>
                <c:pt idx="7">
                  <c:v>0.33277682166196998</c:v>
                </c:pt>
                <c:pt idx="8">
                  <c:v>0.39279638204737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0B-4B2A-AF78-CA0DFE797D6E}"/>
            </c:ext>
          </c:extLst>
        </c:ser>
        <c:ser>
          <c:idx val="1"/>
          <c:order val="1"/>
          <c:tx>
            <c:strRef>
              <c:f>'[WHO country models_graphs 220420.xlsx]Plots'!$C$79</c:f>
              <c:strCache>
                <c:ptCount val="1"/>
                <c:pt idx="0">
                  <c:v>Deaths</c:v>
                </c:pt>
              </c:strCache>
            </c:strRef>
          </c:tx>
          <c:spPr>
            <a:solidFill>
              <a:srgbClr val="741B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'[WHO country models_graphs 220420.xlsx]Plots'!$E$77:$M$77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'[WHO country models_graphs 220420.xlsx]Plots'!$E$79:$M$79</c:f>
              <c:numCache>
                <c:formatCode>0.0%</c:formatCode>
                <c:ptCount val="9"/>
                <c:pt idx="0">
                  <c:v>0.23747095372659</c:v>
                </c:pt>
                <c:pt idx="1">
                  <c:v>0.26553702152080999</c:v>
                </c:pt>
                <c:pt idx="2">
                  <c:v>0.29252110413650001</c:v>
                </c:pt>
                <c:pt idx="3">
                  <c:v>0.21201669389669001</c:v>
                </c:pt>
                <c:pt idx="4">
                  <c:v>0.43581332703261999</c:v>
                </c:pt>
                <c:pt idx="5">
                  <c:v>0.67138064130770003</c:v>
                </c:pt>
                <c:pt idx="6">
                  <c:v>0.49661923879078002</c:v>
                </c:pt>
                <c:pt idx="7">
                  <c:v>0.79458333306439</c:v>
                </c:pt>
                <c:pt idx="8">
                  <c:v>1.11666774286396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0B-4B2A-AF78-CA0DFE797D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7389816"/>
        <c:axId val="1277391456"/>
      </c:barChart>
      <c:catAx>
        <c:axId val="127738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7391456"/>
        <c:crosses val="autoZero"/>
        <c:auto val="1"/>
        <c:lblAlgn val="ctr"/>
        <c:lblOffset val="100"/>
        <c:noMultiLvlLbl val="0"/>
      </c:catAx>
      <c:valAx>
        <c:axId val="12773914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7738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Democratic Republic of the Congo </a:t>
            </a:r>
          </a:p>
        </c:rich>
      </c:tx>
      <c:layout>
        <c:manualLayout>
          <c:xMode val="edge"/>
          <c:yMode val="edge"/>
          <c:x val="2.874300087489064E-2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Plots!$C$16</c:f>
              <c:strCache>
                <c:ptCount val="1"/>
                <c:pt idx="0">
                  <c:v>Cases</c:v>
                </c:pt>
              </c:strCache>
            </c:strRef>
          </c:tx>
          <c:spPr>
            <a:solidFill>
              <a:srgbClr val="5393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Plots!$E$15:$M$15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Plots!$E$16:$M$16</c:f>
              <c:numCache>
                <c:formatCode>0.0%</c:formatCode>
                <c:ptCount val="9"/>
                <c:pt idx="0">
                  <c:v>5.1748522994180098E-2</c:v>
                </c:pt>
                <c:pt idx="1">
                  <c:v>6.3332680293380003E-2</c:v>
                </c:pt>
                <c:pt idx="2">
                  <c:v>6.0082098107900002E-2</c:v>
                </c:pt>
                <c:pt idx="3">
                  <c:v>2.8435015004180102E-2</c:v>
                </c:pt>
                <c:pt idx="4">
                  <c:v>5.640247128834E-2</c:v>
                </c:pt>
                <c:pt idx="5">
                  <c:v>8.3819455136339996E-2</c:v>
                </c:pt>
                <c:pt idx="6">
                  <c:v>8.2689773633650002E-2</c:v>
                </c:pt>
                <c:pt idx="7">
                  <c:v>0.11327190981302999</c:v>
                </c:pt>
                <c:pt idx="8">
                  <c:v>0.14185709958473999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69-46A5-9F93-3D348F1E8FC7}"/>
            </c:ext>
          </c:extLst>
        </c:ser>
        <c:ser>
          <c:idx val="1"/>
          <c:order val="1"/>
          <c:tx>
            <c:strRef>
              <c:f>Plots!$C$17</c:f>
              <c:strCache>
                <c:ptCount val="1"/>
                <c:pt idx="0">
                  <c:v>Deaths</c:v>
                </c:pt>
              </c:strCache>
            </c:strRef>
          </c:tx>
          <c:spPr>
            <a:solidFill>
              <a:srgbClr val="741B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Plots!$E$15:$M$15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Plots!$E$17:$M$17</c:f>
              <c:numCache>
                <c:formatCode>0.0%</c:formatCode>
                <c:ptCount val="9"/>
                <c:pt idx="0">
                  <c:v>5.1516598662359997E-2</c:v>
                </c:pt>
                <c:pt idx="1">
                  <c:v>5.9835785002380099E-2</c:v>
                </c:pt>
                <c:pt idx="2">
                  <c:v>6.3065174668649901E-2</c:v>
                </c:pt>
                <c:pt idx="3">
                  <c:v>0.28050811959234001</c:v>
                </c:pt>
                <c:pt idx="4">
                  <c:v>0.57434027286418998</c:v>
                </c:pt>
                <c:pt idx="5">
                  <c:v>0.88101119672011996</c:v>
                </c:pt>
                <c:pt idx="6">
                  <c:v>0.34789123301531</c:v>
                </c:pt>
                <c:pt idx="7">
                  <c:v>0.65896444357971995</c:v>
                </c:pt>
                <c:pt idx="8">
                  <c:v>0.98165955150339002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69-46A5-9F93-3D348F1E8F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7389816"/>
        <c:axId val="1277391456"/>
      </c:barChart>
      <c:catAx>
        <c:axId val="127738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7391456"/>
        <c:crosses val="autoZero"/>
        <c:auto val="1"/>
        <c:lblAlgn val="ctr"/>
        <c:lblOffset val="100"/>
        <c:noMultiLvlLbl val="0"/>
      </c:catAx>
      <c:valAx>
        <c:axId val="12773914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7738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Eritrea </a:t>
            </a:r>
          </a:p>
        </c:rich>
      </c:tx>
      <c:layout>
        <c:manualLayout>
          <c:xMode val="edge"/>
          <c:yMode val="edge"/>
          <c:x val="2.874300087489064E-2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'[WHO country models_graphs 220420.xlsx]Plots'!$C$121</c:f>
              <c:strCache>
                <c:ptCount val="1"/>
                <c:pt idx="0">
                  <c:v>Cases</c:v>
                </c:pt>
              </c:strCache>
            </c:strRef>
          </c:tx>
          <c:spPr>
            <a:solidFill>
              <a:srgbClr val="5393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'[WHO country models_graphs 220420.xlsx]Plots'!$E$120:$M$120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'[WHO country models_graphs 220420.xlsx]Plots'!$E$121:$M$121</c:f>
              <c:numCache>
                <c:formatCode>0.0%</c:formatCode>
                <c:ptCount val="9"/>
                <c:pt idx="0">
                  <c:v>5.6829735571099996E-3</c:v>
                </c:pt>
                <c:pt idx="1">
                  <c:v>8.0979574353299295E-3</c:v>
                </c:pt>
                <c:pt idx="2">
                  <c:v>7.7845377939200801E-3</c:v>
                </c:pt>
                <c:pt idx="3">
                  <c:v>1.9720587326989902E-2</c:v>
                </c:pt>
                <c:pt idx="4">
                  <c:v>3.9759994025420103E-2</c:v>
                </c:pt>
                <c:pt idx="5">
                  <c:v>6.0122709138709998E-2</c:v>
                </c:pt>
                <c:pt idx="6">
                  <c:v>2.761252725459E-2</c:v>
                </c:pt>
                <c:pt idx="7">
                  <c:v>4.7776045433010103E-2</c:v>
                </c:pt>
                <c:pt idx="8">
                  <c:v>6.8583528191070095E-2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15-43CC-B71E-ED883F8BCCD2}"/>
            </c:ext>
          </c:extLst>
        </c:ser>
        <c:ser>
          <c:idx val="1"/>
          <c:order val="1"/>
          <c:tx>
            <c:strRef>
              <c:f>'[WHO country models_graphs 220420.xlsx]Plots'!$C$122</c:f>
              <c:strCache>
                <c:ptCount val="1"/>
                <c:pt idx="0">
                  <c:v>Deaths</c:v>
                </c:pt>
              </c:strCache>
            </c:strRef>
          </c:tx>
          <c:spPr>
            <a:solidFill>
              <a:srgbClr val="741B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'[WHO country models_graphs 220420.xlsx]Plots'!$E$120:$M$120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'[WHO country models_graphs 220420.xlsx]Plots'!$E$122:$M$122</c:f>
              <c:numCache>
                <c:formatCode>0.0%</c:formatCode>
                <c:ptCount val="9"/>
                <c:pt idx="0">
                  <c:v>5.67875031578002E-3</c:v>
                </c:pt>
                <c:pt idx="1">
                  <c:v>7.7815582640698997E-3</c:v>
                </c:pt>
                <c:pt idx="2">
                  <c:v>8.0949054249399594E-3</c:v>
                </c:pt>
                <c:pt idx="3">
                  <c:v>6.0907921415480001E-2</c:v>
                </c:pt>
                <c:pt idx="4">
                  <c:v>0.12377902741687</c:v>
                </c:pt>
                <c:pt idx="5">
                  <c:v>0.18865844186891001</c:v>
                </c:pt>
                <c:pt idx="6">
                  <c:v>6.9117030762869902E-2</c:v>
                </c:pt>
                <c:pt idx="7">
                  <c:v>0.13244264021315</c:v>
                </c:pt>
                <c:pt idx="8">
                  <c:v>0.19814628191927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15-43CC-B71E-ED883F8BCC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7389816"/>
        <c:axId val="1277391456"/>
      </c:barChart>
      <c:catAx>
        <c:axId val="127738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7391456"/>
        <c:crosses val="autoZero"/>
        <c:auto val="1"/>
        <c:lblAlgn val="ctr"/>
        <c:lblOffset val="100"/>
        <c:noMultiLvlLbl val="0"/>
      </c:catAx>
      <c:valAx>
        <c:axId val="12773914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7738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42018-B92A-4872-B90A-3AB086E44761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7776A-EAB5-4C10-A04C-DD148686D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64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776A-EAB5-4C10-A04C-DD148686D96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278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LLIN mass campaign planned in the fourth quarter of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776A-EAB5-4C10-A04C-DD148686D96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022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Fifteen million LLINs planned for distribution through rolling campaigns in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quarter of 2020.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776A-EAB5-4C10-A04C-DD148686D96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756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LLIN campaigns are planned for 2021. IRS is planned in 2020 in non-LLIN areas.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776A-EAB5-4C10-A04C-DD148686D96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812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LLIN mass campaign is planned in the second quarter of 2020.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776A-EAB5-4C10-A04C-DD148686D96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372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About 16 million LLINs planned for distribution through mass campaign in second quarter of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776A-EAB5-4C10-A04C-DD148686D96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307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LLIN mass campaign of over 8 million nets planned in the second quarter of 2020.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776A-EAB5-4C10-A04C-DD148686D96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853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LLIN mass campaigns were planned in the third quarter of 2020 in the highest burden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proviunces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Zambezia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Sofala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Manica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Tete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Niassa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Gaza,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Inhambane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776A-EAB5-4C10-A04C-DD148686D96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147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LLIN mass campaign planned in the third quarter of 2020.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776A-EAB5-4C10-A04C-DD148686D96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563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LLIN mass campaign planned from the second quarter of 2020 in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Dosso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Tillaberi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Maradi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Tahoua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Zinder.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776A-EAB5-4C10-A04C-DD148686D96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034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LLIN mass campaign planned in the following states: Osun, Adamawa, </a:t>
            </a:r>
            <a:r>
              <a:rPr lang="en-US" dirty="0" err="1"/>
              <a:t>Kwara</a:t>
            </a:r>
            <a:r>
              <a:rPr lang="en-US" dirty="0"/>
              <a:t>, Zamfara, Benue, Oyo.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776A-EAB5-4C10-A04C-DD148686D96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194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776A-EAB5-4C10-A04C-DD148686D96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4509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LLIN campaigns were planned in second quarter of 2020 as well IRS in selected districts. About 7.5 million LLINs were planned for distribution through mass campaigns in 2020.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776A-EAB5-4C10-A04C-DD148686D96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824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Universal LLIN mass campaign planned in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quarter of 2020.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776A-EAB5-4C10-A04C-DD148686D96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6222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LLIN mass campaign is planned for 2020.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776A-EAB5-4C10-A04C-DD148686D96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1673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LLIN mass campaigns (except for three states where distribution took place Q4 2019) are planned from the second quarter of 2020 through to the end of the year.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776A-EAB5-4C10-A04C-DD148686D96B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6597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Rolling mass campaigns were planned in the second quarter of  2020  in West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Dafur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South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Dafur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East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Dafur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Dafur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North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Dafur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South Kordofan,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Kassala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Blue Nile,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Gadarif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West Kordofan, North Kordofan, White Nile and Khartoum. </a:t>
            </a:r>
            <a:r>
              <a:rPr lang="en-US" dirty="0"/>
              <a:t>About 5.6 million LLINs planned for distribution through these mass campaigns.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776A-EAB5-4C10-A04C-DD148686D96B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1073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LLINs through schools and  mass campaigns in 10 regions in 50 councils in moderate to low transmission strata was planned: Mbeya,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Rukwa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Songwe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Njombe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Dodoma,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Singida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Iringa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Tanga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Kilimanjaro and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Manyara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776A-EAB5-4C10-A04C-DD148686D96B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7283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LLIN mass campaigns planned in the third quarter of 2020.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776A-EAB5-4C10-A04C-DD148686D96B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5580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National mass campaign is planned in the second quarter of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776A-EAB5-4C10-A04C-DD148686D96B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1125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the third quarter of 2020 all areas in the country are to be targeted with LLINs or IRS.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776A-EAB5-4C10-A04C-DD148686D96B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9526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Rolling campaigns and IRS in selected areas planned in 2020.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776A-EAB5-4C10-A04C-DD148686D96B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017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Universal  coverage campaign of LLIN ongoing from April 2020.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776A-EAB5-4C10-A04C-DD148686D96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3781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LLIN campaign planned in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776A-EAB5-4C10-A04C-DD148686D96B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9680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Universal LLIN campaigns completed in 2019.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776A-EAB5-4C10-A04C-DD148686D96B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5392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Universal coverage campaign completed in 2019  and the next campaign is planned to be conducted in the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seconf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quarter of 2022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776A-EAB5-4C10-A04C-DD148686D96B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9189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IRS used in Djibouti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ville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since 2019. Targeted campaign for LLINs was spread over 2019 and 2020. IRS and limited LLIN campaign due in 2020.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776A-EAB5-4C10-A04C-DD148686D96B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4119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universal coverage campaign since 2010. Sporadic distributions of LLINs have been conducted at times.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776A-EAB5-4C10-A04C-DD148686D96B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1390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LLINs discontinued in 2017. IRS done annually in the fourth quarter of each year.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776A-EAB5-4C10-A04C-DD148686D96B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0643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Universal LLIN campaigns have not been conducted since 2010 due to lack of funding.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776A-EAB5-4C10-A04C-DD148686D96B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9207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LLIN mass campaign is planned for implementation in 2022. IRS in selected areas is planned in 2020.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776A-EAB5-4C10-A04C-DD148686D96B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2999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LLIN mass campaign planned in 2022.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776A-EAB5-4C10-A04C-DD148686D96B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0238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next mass campaign is planned for 2021.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776A-EAB5-4C10-A04C-DD148686D96B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837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than 8 million LLINs distributed during the 2019 mass campaign. About 3 million LLIN planned for campaign distribution.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Mass campaign still needs to be conducted in 3 regions (Center and Sud-Ouest, financed by the Government of Cameroon, and Nord-Ouest, financed by the GFATM). Phase 3 of the campaign in Littoral is almost finalized with funding from GFATM.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776A-EAB5-4C10-A04C-DD148686D96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4756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 mass LLIN campaign was conducted in 2018 and the next one planned in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776A-EAB5-4C10-A04C-DD148686D96B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3588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Last mass LLIN campaign was conducted in 2018 and the next one planned in 2021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776A-EAB5-4C10-A04C-DD148686D96B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5162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LLINs overlap with IRS and is mostly target vulnerable groups; IRS is planned in quarter 4 of 2020.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776A-EAB5-4C10-A04C-DD148686D96B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4906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Universal mass campaign completed in 2019.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776A-EAB5-4C10-A04C-DD148686D96B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9068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LLIN distributions. IRS implemented in the fourth quarter each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776A-EAB5-4C10-A04C-DD148686D96B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9892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LLIN distributions. IRS implemented in the fourth quarter each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776A-EAB5-4C10-A04C-DD148686D96B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507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LLIN campaigns in 2020 are targeted in 13 provinces: 8 provinces targeted for July (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Moyen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Chari, Salamat;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Mandoul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Logone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Occidental;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Logone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Oriental,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Tandjilé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Mayo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Kébi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Ouest, Mayo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Kébi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Est);  5 provinces for October-December (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Guéra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Ndjaména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Lac,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Hadjer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lamis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Bahr el Ghazal)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776A-EAB5-4C10-A04C-DD148686D96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7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Universal coverage LLIN campaign completed in the first quarter of 2020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776A-EAB5-4C10-A04C-DD148686D96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868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LLIN campaign was due in 2020 but was already pushed to Q1 2021. IRS distribution in selected areas due in 2020.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776A-EAB5-4C10-A04C-DD148686D96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660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LLIN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ampaign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due in 2020 but was already pushed to Q1 2021. IRS distribution in selected areas due in 2020.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776A-EAB5-4C10-A04C-DD148686D96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198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LLIN campaigns were planned in second quarter of 2020 in these provinces: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Haut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Katanga, Sud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Ubangui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Tanganyika,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Haut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Lomami, Kinshasa, Kongo central,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Tschopo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Haut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Uele,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Ituri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776A-EAB5-4C10-A04C-DD148686D96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529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12192000" cy="6885384"/>
          </a:xfrm>
          <a:prstGeom prst="rect">
            <a:avLst/>
          </a:prstGeom>
          <a:solidFill>
            <a:srgbClr val="04A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4" name="Picture 3"/>
          <p:cNvPicPr preferRelativeResize="0"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513" y="2996964"/>
            <a:ext cx="723634" cy="72454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D15173D-F34B-4760-8E62-296B86897CD3}"/>
              </a:ext>
            </a:extLst>
          </p:cNvPr>
          <p:cNvGrpSpPr/>
          <p:nvPr userDrawn="1"/>
        </p:nvGrpSpPr>
        <p:grpSpPr>
          <a:xfrm>
            <a:off x="2135560" y="5524500"/>
            <a:ext cx="6826393" cy="1112609"/>
            <a:chOff x="2496839" y="5524500"/>
            <a:chExt cx="7402457" cy="12065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4152" y="5658709"/>
              <a:ext cx="2435144" cy="745329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6744072" y="5524500"/>
              <a:ext cx="0" cy="12065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6839" y="5909652"/>
              <a:ext cx="3527153" cy="31382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15028" y="620688"/>
            <a:ext cx="10363200" cy="1030312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GB" sz="3600" b="1" kern="1200" dirty="0">
                <a:solidFill>
                  <a:schemeClr val="bg1"/>
                </a:solidFill>
                <a:latin typeface="+mj-lt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80004" y="4521200"/>
            <a:ext cx="11233248" cy="508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31371" y="1844676"/>
            <a:ext cx="11330516" cy="43219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5" name="Picture 4"/>
          <p:cNvPicPr preferRelativeResize="0"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984" y="3006062"/>
            <a:ext cx="723634" cy="724545"/>
          </a:xfrm>
          <a:prstGeom prst="rect">
            <a:avLst/>
          </a:prstGeom>
        </p:spPr>
      </p:pic>
      <p:pic>
        <p:nvPicPr>
          <p:cNvPr id="6" name="Picture 5"/>
          <p:cNvPicPr preferRelativeResize="0"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53" y="3006062"/>
            <a:ext cx="723634" cy="724545"/>
          </a:xfrm>
          <a:prstGeom prst="rect">
            <a:avLst/>
          </a:prstGeom>
        </p:spPr>
      </p:pic>
      <p:pic>
        <p:nvPicPr>
          <p:cNvPr id="7" name="Picture 6"/>
          <p:cNvPicPr preferRelativeResize="0"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734" y="3006062"/>
            <a:ext cx="723634" cy="724545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46" y="3006062"/>
            <a:ext cx="723634" cy="724545"/>
          </a:xfrm>
          <a:prstGeom prst="rect">
            <a:avLst/>
          </a:prstGeom>
        </p:spPr>
      </p:pic>
      <p:pic>
        <p:nvPicPr>
          <p:cNvPr id="9" name="Picture 8"/>
          <p:cNvPicPr preferRelativeResize="0"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424" y="3006062"/>
            <a:ext cx="723634" cy="724545"/>
          </a:xfrm>
          <a:prstGeom prst="rect">
            <a:avLst/>
          </a:prstGeom>
        </p:spPr>
      </p:pic>
      <p:pic>
        <p:nvPicPr>
          <p:cNvPr id="10" name="Picture 9"/>
          <p:cNvPicPr preferRelativeResize="0"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204" y="3006062"/>
            <a:ext cx="723634" cy="724545"/>
          </a:xfrm>
          <a:prstGeom prst="rect">
            <a:avLst/>
          </a:prstGeom>
        </p:spPr>
      </p:pic>
      <p:pic>
        <p:nvPicPr>
          <p:cNvPr id="11" name="Picture 10"/>
          <p:cNvPicPr preferRelativeResize="0"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94" y="3006062"/>
            <a:ext cx="723634" cy="724545"/>
          </a:xfrm>
          <a:prstGeom prst="rect">
            <a:avLst/>
          </a:prstGeom>
        </p:spPr>
      </p:pic>
      <p:pic>
        <p:nvPicPr>
          <p:cNvPr id="16" name="Picture 15"/>
          <p:cNvPicPr preferRelativeResize="0"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764" y="3006062"/>
            <a:ext cx="723634" cy="724545"/>
          </a:xfrm>
          <a:prstGeom prst="rect">
            <a:avLst/>
          </a:prstGeom>
        </p:spPr>
      </p:pic>
      <p:pic>
        <p:nvPicPr>
          <p:cNvPr id="17" name="Picture 16"/>
          <p:cNvPicPr preferRelativeResize="0"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174" y="3006062"/>
            <a:ext cx="723634" cy="72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53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49188"/>
            <a:ext cx="10972800" cy="643508"/>
          </a:xfrm>
          <a:prstGeom prst="rect">
            <a:avLst/>
          </a:prstGeom>
        </p:spPr>
        <p:txBody>
          <a:bodyPr anchor="ctr" anchorCtr="0"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GB" sz="32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5345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237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839964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title &amp; singl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98724" y="1700809"/>
            <a:ext cx="10285841" cy="4474021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98723" y="1124744"/>
            <a:ext cx="10285843" cy="576064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49188"/>
            <a:ext cx="10972800" cy="643508"/>
          </a:xfrm>
          <a:prstGeom prst="rect">
            <a:avLst/>
          </a:prstGeom>
        </p:spPr>
        <p:txBody>
          <a:bodyPr anchor="ctr" anchorCtr="0"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GB" sz="32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0078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49188"/>
            <a:ext cx="10972800" cy="643508"/>
          </a:xfrm>
          <a:prstGeom prst="rect">
            <a:avLst/>
          </a:prstGeom>
        </p:spPr>
        <p:txBody>
          <a:bodyPr anchor="ctr" anchorCtr="0"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GB" sz="32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98724" y="1124745"/>
            <a:ext cx="10285841" cy="5050085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42854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b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462472"/>
            <a:ext cx="12192000" cy="1462472"/>
          </a:xfrm>
          <a:prstGeom prst="rect">
            <a:avLst/>
          </a:prstGeom>
          <a:solidFill>
            <a:srgbClr val="04A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1425" y="1556793"/>
            <a:ext cx="10414860" cy="1350913"/>
          </a:xfrm>
          <a:prstGeom prst="rect">
            <a:avLst/>
          </a:prstGeom>
        </p:spPr>
        <p:txBody>
          <a:bodyPr anchor="b" anchorCtr="0"/>
          <a:lstStyle>
            <a:lvl1pPr algn="l">
              <a:defRPr sz="32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1425" y="2906714"/>
            <a:ext cx="10414860" cy="2610519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5" name="Immagine 9"/>
          <p:cNvPicPr>
            <a:picLocks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-3" y="-29320"/>
            <a:ext cx="12192001" cy="158611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9165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44624"/>
            <a:ext cx="10972800" cy="643508"/>
          </a:xfrm>
          <a:prstGeom prst="rect">
            <a:avLst/>
          </a:prstGeom>
        </p:spPr>
        <p:txBody>
          <a:bodyPr anchor="ctr" anchorCtr="0"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GB" sz="32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98724" y="1124745"/>
            <a:ext cx="10285841" cy="5050085"/>
          </a:xfrm>
        </p:spPr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7993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49188"/>
            <a:ext cx="10972800" cy="643508"/>
          </a:xfrm>
          <a:prstGeom prst="rect">
            <a:avLst/>
          </a:prstGeom>
        </p:spPr>
        <p:txBody>
          <a:bodyPr anchor="ctr" anchorCtr="0"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GB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98724" y="1700809"/>
            <a:ext cx="10285841" cy="4474021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98723" y="1124744"/>
            <a:ext cx="10285843" cy="576064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9884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03035" y="1112350"/>
            <a:ext cx="5091365" cy="5072550"/>
          </a:xfrm>
        </p:spPr>
        <p:txBody>
          <a:bodyPr>
            <a:noAutofit/>
          </a:bodyPr>
          <a:lstStyle>
            <a:lvl1pPr marL="342900" indent="-342900">
              <a:buClr>
                <a:srgbClr val="04A4EC"/>
              </a:buClr>
              <a:buFont typeface="Arial" panose="020B0604020202020204" pitchFamily="34" charset="0"/>
              <a:buChar char="•"/>
              <a:defRPr sz="2400"/>
            </a:lvl1pPr>
            <a:lvl2pPr>
              <a:defRPr sz="2000"/>
            </a:lvl2pPr>
            <a:lvl3pPr marL="1143000" indent="-228600">
              <a:buClr>
                <a:srgbClr val="04A4EC"/>
              </a:buClr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1" y="1112350"/>
            <a:ext cx="4995615" cy="5072550"/>
          </a:xfrm>
        </p:spPr>
        <p:txBody>
          <a:bodyPr>
            <a:noAutofit/>
          </a:bodyPr>
          <a:lstStyle>
            <a:lvl1pPr marL="342900" indent="-342900">
              <a:buClr>
                <a:srgbClr val="50B5BA"/>
              </a:buClr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000"/>
            </a:lvl2pPr>
            <a:lvl3pPr marL="1143000" indent="-228600">
              <a:buClr>
                <a:srgbClr val="50B5BA"/>
              </a:buClr>
              <a:buFont typeface="Courier New" panose="02070309020205020404" pitchFamily="49" charset="0"/>
              <a:buChar char="o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04A4EC"/>
              </a:buClr>
              <a:buFont typeface="Arial" panose="020B0604020202020204" pitchFamily="34" charset="0"/>
              <a:buChar char="•"/>
            </a:pPr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rgbClr val="04A4EC"/>
              </a:buClr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49188"/>
            <a:ext cx="10972800" cy="643508"/>
          </a:xfrm>
          <a:prstGeom prst="rect">
            <a:avLst/>
          </a:prstGeom>
        </p:spPr>
        <p:txBody>
          <a:bodyPr anchor="ctr" anchorCtr="0"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GB" sz="32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28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itles &amp;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03034" y="1112350"/>
            <a:ext cx="5093483" cy="444443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1112350"/>
            <a:ext cx="4991199" cy="444443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49188"/>
            <a:ext cx="10972800" cy="643508"/>
          </a:xfrm>
          <a:prstGeom prst="rect">
            <a:avLst/>
          </a:prstGeom>
        </p:spPr>
        <p:txBody>
          <a:bodyPr anchor="ctr" anchorCtr="0"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GB" sz="32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903035" y="1556792"/>
            <a:ext cx="5091365" cy="4628108"/>
          </a:xfrm>
        </p:spPr>
        <p:txBody>
          <a:bodyPr>
            <a:noAutofit/>
          </a:bodyPr>
          <a:lstStyle>
            <a:lvl1pPr marL="342900" indent="-342900">
              <a:buClr>
                <a:srgbClr val="04A4EC"/>
              </a:buClr>
              <a:buFont typeface="Arial" panose="020B0604020202020204" pitchFamily="34" charset="0"/>
              <a:buChar char="•"/>
              <a:defRPr sz="2400"/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rgbClr val="04A4EC"/>
              </a:buClr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1" y="1556792"/>
            <a:ext cx="4995615" cy="4628108"/>
          </a:xfrm>
        </p:spPr>
        <p:txBody>
          <a:bodyPr>
            <a:noAutofit/>
          </a:bodyPr>
          <a:lstStyle>
            <a:lvl1pPr marL="342900" indent="-342900">
              <a:buClr>
                <a:srgbClr val="50B5BA"/>
              </a:buClr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rgbClr val="50B5BA"/>
              </a:buClr>
              <a:buFont typeface="Courier New" panose="02070309020205020404" pitchFamily="49" charset="0"/>
              <a:buChar char="o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04A4EC"/>
              </a:buClr>
              <a:buFont typeface="Arial" panose="020B0604020202020204" pitchFamily="34" charset="0"/>
              <a:buChar char="•"/>
            </a:pPr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rgbClr val="04A4EC"/>
              </a:buClr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11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903818" y="1112838"/>
            <a:ext cx="10280649" cy="5072062"/>
          </a:xfrm>
        </p:spPr>
        <p:txBody>
          <a:bodyPr>
            <a:noAutofit/>
          </a:bodyPr>
          <a:lstStyle/>
          <a:p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49188"/>
            <a:ext cx="10972800" cy="643508"/>
          </a:xfrm>
          <a:prstGeom prst="rect">
            <a:avLst/>
          </a:prstGeom>
        </p:spPr>
        <p:txBody>
          <a:bodyPr anchor="ctr" anchorCtr="0"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GB" sz="32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1802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rt Placeholder 12"/>
          <p:cNvSpPr>
            <a:spLocks noGrp="1"/>
          </p:cNvSpPr>
          <p:nvPr>
            <p:ph type="chart" sz="quarter" idx="10"/>
          </p:nvPr>
        </p:nvSpPr>
        <p:spPr/>
        <p:txBody>
          <a:bodyPr>
            <a:noAutofit/>
          </a:bodyPr>
          <a:lstStyle/>
          <a:p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49188"/>
            <a:ext cx="10972800" cy="643508"/>
          </a:xfrm>
          <a:prstGeom prst="rect">
            <a:avLst/>
          </a:prstGeom>
        </p:spPr>
        <p:txBody>
          <a:bodyPr anchor="ctr" anchorCtr="0"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GB" sz="32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860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sz="quarter" idx="11"/>
          </p:nvPr>
        </p:nvSpPr>
        <p:spPr>
          <a:xfrm>
            <a:off x="912285" y="1125538"/>
            <a:ext cx="10272183" cy="504031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49188"/>
            <a:ext cx="10972800" cy="643508"/>
          </a:xfrm>
          <a:prstGeom prst="rect">
            <a:avLst/>
          </a:prstGeom>
        </p:spPr>
        <p:txBody>
          <a:bodyPr anchor="ctr" anchorCtr="0"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GB" sz="32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80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2000" cy="719999"/>
          </a:xfrm>
          <a:prstGeom prst="rect">
            <a:avLst/>
          </a:prstGeom>
          <a:solidFill>
            <a:srgbClr val="04A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3035" y="1112350"/>
            <a:ext cx="10290180" cy="5072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4264" y="6350580"/>
            <a:ext cx="1346352" cy="4183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9" y="6502937"/>
            <a:ext cx="2058501" cy="18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1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7" r:id="rId4"/>
    <p:sldLayoutId id="2147483652" r:id="rId5"/>
    <p:sldLayoutId id="2147483653" r:id="rId6"/>
    <p:sldLayoutId id="2147483654" r:id="rId7"/>
    <p:sldLayoutId id="2147483655" r:id="rId8"/>
    <p:sldLayoutId id="2147483659" r:id="rId9"/>
    <p:sldLayoutId id="2147483656" r:id="rId10"/>
    <p:sldLayoutId id="2147483658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4A4EC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4A4EC"/>
        </a:buClr>
        <a:buFont typeface="Courier New" panose="02070309020205020404" pitchFamily="49" charset="0"/>
        <a:buChar char="o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potential impact on the burden of malaria due to service disruptions: a modelling analysis for countries </a:t>
            </a:r>
            <a:br>
              <a:rPr lang="en-US" dirty="0"/>
            </a:b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888054" y="2336801"/>
            <a:ext cx="8497887" cy="432197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1688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128F5-43D8-45C8-B6B1-8794622C5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Côte d'Ivoire </a:t>
            </a:r>
            <a:endParaRPr lang="en-GB" dirty="0"/>
          </a:p>
        </p:txBody>
      </p:sp>
      <p:graphicFrame>
        <p:nvGraphicFramePr>
          <p:cNvPr id="5" name="Table 13">
            <a:extLst>
              <a:ext uri="{FF2B5EF4-FFF2-40B4-BE49-F238E27FC236}">
                <a16:creationId xmlns:a16="http://schemas.microsoft.com/office/drawing/2014/main" id="{F7F6C481-BE8F-4535-A1F6-60BFE7A359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419428"/>
              </p:ext>
            </p:extLst>
          </p:nvPr>
        </p:nvGraphicFramePr>
        <p:xfrm>
          <a:off x="191344" y="5425140"/>
          <a:ext cx="11596118" cy="874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6118">
                  <a:extLst>
                    <a:ext uri="{9D8B030D-6E8A-4147-A177-3AD203B41FA5}">
                      <a16:colId xmlns:a16="http://schemas.microsoft.com/office/drawing/2014/main" val="918355664"/>
                    </a:ext>
                  </a:extLst>
                </a:gridCol>
              </a:tblGrid>
              <a:tr h="643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Scenarios: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No LLIN campaigns in all scenarios. Change is compared with ‘business as usual’ scenario. CD = Continuous Distribution, AM = Anti-Malarial. 1: CD -25%, 2: CD-50%, 3: CD -75%, 4: AM -25%, 5: AM -50%, 6: AM -75%, 7: CD &amp; AM -25%, 8: CD &amp; AM -50%, 9: CD &amp; AM -75%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4527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8AAA457-5A6A-4312-8FF8-91BC16A48CE3}"/>
              </a:ext>
            </a:extLst>
          </p:cNvPr>
          <p:cNvSpPr txBox="1"/>
          <p:nvPr/>
        </p:nvSpPr>
        <p:spPr>
          <a:xfrm>
            <a:off x="146106" y="4941168"/>
            <a:ext cx="7606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Note: </a:t>
            </a:r>
            <a:r>
              <a:rPr lang="en-US" sz="1200" dirty="0"/>
              <a:t>LLIN campaign was due in 2020 but was already pushed to Q1 2021. IRS distribution in selected areas due in 2020.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6CFCA21-6B47-4877-901D-A8331AEBA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773204"/>
              </p:ext>
            </p:extLst>
          </p:nvPr>
        </p:nvGraphicFramePr>
        <p:xfrm>
          <a:off x="7749354" y="857250"/>
          <a:ext cx="4038108" cy="336384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987506">
                  <a:extLst>
                    <a:ext uri="{9D8B030D-6E8A-4147-A177-3AD203B41FA5}">
                      <a16:colId xmlns:a16="http://schemas.microsoft.com/office/drawing/2014/main" val="3776545899"/>
                    </a:ext>
                  </a:extLst>
                </a:gridCol>
                <a:gridCol w="2050602">
                  <a:extLst>
                    <a:ext uri="{9D8B030D-6E8A-4147-A177-3AD203B41FA5}">
                      <a16:colId xmlns:a16="http://schemas.microsoft.com/office/drawing/2014/main" val="2256270379"/>
                    </a:ext>
                  </a:extLst>
                </a:gridCol>
              </a:tblGrid>
              <a:tr h="4263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Deaths (count)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3365499"/>
                  </a:ext>
                </a:extLst>
              </a:tr>
              <a:tr h="633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2018 Baseline (WMR 2019)</a:t>
                      </a:r>
                      <a:endParaRPr lang="en-US" sz="1400" b="0" i="1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9,297</a:t>
                      </a:r>
                      <a:endParaRPr lang="en-US" sz="1400" b="0" i="1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9656622"/>
                  </a:ext>
                </a:extLst>
              </a:tr>
              <a:tr h="255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11,505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3843591"/>
                  </a:ext>
                </a:extLst>
              </a:tr>
              <a:tr h="255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11,766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235828"/>
                  </a:ext>
                </a:extLst>
              </a:tr>
              <a:tr h="255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12,017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1022595"/>
                  </a:ext>
                </a:extLst>
              </a:tr>
              <a:tr h="255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Scenario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11,268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0059305"/>
                  </a:ext>
                </a:extLst>
              </a:tr>
              <a:tr h="255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13,349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5495220"/>
                  </a:ext>
                </a:extLst>
              </a:tr>
              <a:tr h="255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15,539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7413801"/>
                  </a:ext>
                </a:extLst>
              </a:tr>
              <a:tr h="255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13,914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8704417"/>
                  </a:ext>
                </a:extLst>
              </a:tr>
              <a:tr h="255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16,684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6694067"/>
                  </a:ext>
                </a:extLst>
              </a:tr>
              <a:tr h="255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19,679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3510756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429CEE5-368F-4607-9C4A-0A7CA2A3EFDD}"/>
              </a:ext>
            </a:extLst>
          </p:cNvPr>
          <p:cNvSpPr txBox="1"/>
          <p:nvPr/>
        </p:nvSpPr>
        <p:spPr>
          <a:xfrm>
            <a:off x="7749354" y="4365104"/>
            <a:ext cx="4038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55% of deaths in children under the age of five years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D989C5D-E921-4E1A-B88E-3C1AD33143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122731"/>
              </p:ext>
            </p:extLst>
          </p:nvPr>
        </p:nvGraphicFramePr>
        <p:xfrm>
          <a:off x="404538" y="1105310"/>
          <a:ext cx="6771582" cy="3475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029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128F5-43D8-45C8-B6B1-8794622C5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49188"/>
            <a:ext cx="10972800" cy="643508"/>
          </a:xfrm>
        </p:spPr>
        <p:txBody>
          <a:bodyPr/>
          <a:lstStyle/>
          <a:p>
            <a:r>
              <a:rPr lang="en-US" dirty="0"/>
              <a:t>Comoros</a:t>
            </a:r>
            <a:endParaRPr lang="en-GB" dirty="0"/>
          </a:p>
        </p:txBody>
      </p:sp>
      <p:graphicFrame>
        <p:nvGraphicFramePr>
          <p:cNvPr id="5" name="Table 13">
            <a:extLst>
              <a:ext uri="{FF2B5EF4-FFF2-40B4-BE49-F238E27FC236}">
                <a16:creationId xmlns:a16="http://schemas.microsoft.com/office/drawing/2014/main" id="{F7F6C481-BE8F-4535-A1F6-60BFE7A3597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1344" y="5425140"/>
          <a:ext cx="11596118" cy="874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6118">
                  <a:extLst>
                    <a:ext uri="{9D8B030D-6E8A-4147-A177-3AD203B41FA5}">
                      <a16:colId xmlns:a16="http://schemas.microsoft.com/office/drawing/2014/main" val="918355664"/>
                    </a:ext>
                  </a:extLst>
                </a:gridCol>
              </a:tblGrid>
              <a:tr h="643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Scenarios: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No LLIN campaigns in all scenarios. Change is compared with ‘business as usual’ scenario. CD = Continuous Distribution, AM = Anti-Malarial. 1: CD -25%, 2: CD-50%, 3: CD -75%, 4: AM -25%, 5: AM -50%, 6: AM -75%, 7: CD &amp; AM -25%, 8: CD &amp; AM -50%, 9: CD &amp; AM -75%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4527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93C600A-B587-4154-82B1-CDD22EF4CA60}"/>
              </a:ext>
            </a:extLst>
          </p:cNvPr>
          <p:cNvSpPr txBox="1"/>
          <p:nvPr/>
        </p:nvSpPr>
        <p:spPr>
          <a:xfrm>
            <a:off x="911424" y="1628800"/>
            <a:ext cx="102251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Analysis not done due very low baseline case and death counts</a:t>
            </a:r>
          </a:p>
        </p:txBody>
      </p:sp>
    </p:spTree>
    <p:extLst>
      <p:ext uri="{BB962C8B-B14F-4D97-AF65-F5344CB8AC3E}">
        <p14:creationId xmlns:p14="http://schemas.microsoft.com/office/powerpoint/2010/main" val="2017966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1C9BB-E476-4A49-B8BB-6878F2AB3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44624"/>
            <a:ext cx="10972800" cy="643508"/>
          </a:xfrm>
        </p:spPr>
        <p:txBody>
          <a:bodyPr/>
          <a:lstStyle/>
          <a:p>
            <a:br>
              <a:rPr lang="en-US" b="1" dirty="0">
                <a:latin typeface="Arial Nova Light" panose="020B0304020202020204" pitchFamily="34" charset="0"/>
              </a:rPr>
            </a:br>
            <a:r>
              <a:rPr lang="en-US" b="1" dirty="0">
                <a:latin typeface="Arial Nova Light" panose="020B0304020202020204" pitchFamily="34" charset="0"/>
              </a:rPr>
              <a:t>Democratic Republic of the Congo</a:t>
            </a:r>
            <a:br>
              <a:rPr lang="en-US" b="1" dirty="0">
                <a:latin typeface="Arial Nova Light" panose="020B0304020202020204" pitchFamily="34" charset="0"/>
              </a:rPr>
            </a:br>
            <a:endParaRPr lang="en-GB" b="1" dirty="0"/>
          </a:p>
        </p:txBody>
      </p:sp>
      <p:graphicFrame>
        <p:nvGraphicFramePr>
          <p:cNvPr id="5" name="Table 13">
            <a:extLst>
              <a:ext uri="{FF2B5EF4-FFF2-40B4-BE49-F238E27FC236}">
                <a16:creationId xmlns:a16="http://schemas.microsoft.com/office/drawing/2014/main" id="{9147030C-A876-40C8-9D9C-AC142B6310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540395"/>
              </p:ext>
            </p:extLst>
          </p:nvPr>
        </p:nvGraphicFramePr>
        <p:xfrm>
          <a:off x="191344" y="5425140"/>
          <a:ext cx="11596118" cy="874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6118">
                  <a:extLst>
                    <a:ext uri="{9D8B030D-6E8A-4147-A177-3AD203B41FA5}">
                      <a16:colId xmlns:a16="http://schemas.microsoft.com/office/drawing/2014/main" val="918355664"/>
                    </a:ext>
                  </a:extLst>
                </a:gridCol>
              </a:tblGrid>
              <a:tr h="643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Scenarios: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No LLIN campaigns in all scenarios. Change is compared with ‘business as usual’ scenario. CD = Continuous Distribution, AM = Anti-Malarial. 1: CD -25%, 2: CD-50%, 3: CD -75%, 4: AM -25%, 5: AM -50%, 6: AM -75%, 7: CD &amp; AM -25%, 8: CD &amp; AM -50%, 9: CD &amp; AM -75%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4527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C096742-425B-4674-B7CA-A32B77B96729}"/>
              </a:ext>
            </a:extLst>
          </p:cNvPr>
          <p:cNvSpPr txBox="1"/>
          <p:nvPr/>
        </p:nvSpPr>
        <p:spPr>
          <a:xfrm>
            <a:off x="191340" y="4839543"/>
            <a:ext cx="7272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Note: </a:t>
            </a:r>
            <a:r>
              <a:rPr lang="en-US" sz="1200" dirty="0"/>
              <a:t>LLIN campaigns were planned in second quarter of 2020 in these provinces: </a:t>
            </a:r>
            <a:r>
              <a:rPr lang="en-US" sz="1200" dirty="0" err="1"/>
              <a:t>Haut</a:t>
            </a:r>
            <a:r>
              <a:rPr lang="en-US" sz="1200" dirty="0"/>
              <a:t> Katanga, Sud </a:t>
            </a:r>
            <a:r>
              <a:rPr lang="en-US" sz="1200" dirty="0" err="1"/>
              <a:t>Ubangui</a:t>
            </a:r>
            <a:r>
              <a:rPr lang="en-US" sz="1200" dirty="0"/>
              <a:t>, Tanganyika, </a:t>
            </a:r>
            <a:r>
              <a:rPr lang="en-US" sz="1200" dirty="0" err="1"/>
              <a:t>Haut</a:t>
            </a:r>
            <a:r>
              <a:rPr lang="en-US" sz="1200" dirty="0"/>
              <a:t> Lomami, Kinshasa, Kongo central, </a:t>
            </a:r>
            <a:r>
              <a:rPr lang="en-US" sz="1200" dirty="0" err="1"/>
              <a:t>Tschopo</a:t>
            </a:r>
            <a:r>
              <a:rPr lang="en-US" sz="1200" dirty="0"/>
              <a:t>, </a:t>
            </a:r>
            <a:r>
              <a:rPr lang="en-US" sz="1200" dirty="0" err="1"/>
              <a:t>Haut</a:t>
            </a:r>
            <a:r>
              <a:rPr lang="en-US" sz="1200" dirty="0"/>
              <a:t> Uele, </a:t>
            </a:r>
            <a:r>
              <a:rPr lang="en-US" sz="1200" dirty="0" err="1"/>
              <a:t>Ituri</a:t>
            </a:r>
            <a:r>
              <a:rPr lang="en-US" sz="12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B5C02A-D1A2-445B-B9F7-5EA51D7F1D0E}"/>
              </a:ext>
            </a:extLst>
          </p:cNvPr>
          <p:cNvSpPr txBox="1"/>
          <p:nvPr/>
        </p:nvSpPr>
        <p:spPr>
          <a:xfrm>
            <a:off x="7896200" y="4090487"/>
            <a:ext cx="3807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89% of deaths in children under the age of five years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0B9C1AA-8475-4CA1-A6BD-0BF2BC1C5C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476913"/>
              </p:ext>
            </p:extLst>
          </p:nvPr>
        </p:nvGraphicFramePr>
        <p:xfrm>
          <a:off x="7896200" y="884071"/>
          <a:ext cx="3891262" cy="3082484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3643749326"/>
                    </a:ext>
                  </a:extLst>
                </a:gridCol>
                <a:gridCol w="1731022">
                  <a:extLst>
                    <a:ext uri="{9D8B030D-6E8A-4147-A177-3AD203B41FA5}">
                      <a16:colId xmlns:a16="http://schemas.microsoft.com/office/drawing/2014/main" val="4016535987"/>
                    </a:ext>
                  </a:extLst>
                </a:gridCol>
              </a:tblGrid>
              <a:tr h="2462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en-US" sz="1400" u="none" strike="noStrike" dirty="0">
                          <a:effectLst/>
                        </a:rPr>
                        <a:t>Deaths (count)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92999133"/>
                  </a:ext>
                </a:extLst>
              </a:tr>
              <a:tr h="482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2018 Baseline (WMR 2019)</a:t>
                      </a:r>
                      <a:endParaRPr lang="en-US" sz="1400" b="0" i="1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44,615</a:t>
                      </a:r>
                      <a:endParaRPr lang="en-US" sz="1400" b="0" i="1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3812410"/>
                  </a:ext>
                </a:extLst>
              </a:tr>
              <a:tr h="261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46,913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4898254"/>
                  </a:ext>
                </a:extLst>
              </a:tr>
              <a:tr h="261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47,285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4381368"/>
                  </a:ext>
                </a:extLst>
              </a:tr>
              <a:tr h="261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47,429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183867"/>
                  </a:ext>
                </a:extLst>
              </a:tr>
              <a:tr h="261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57,130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0049460"/>
                  </a:ext>
                </a:extLst>
              </a:tr>
              <a:tr h="261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70,239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0937870"/>
                  </a:ext>
                </a:extLst>
              </a:tr>
              <a:tr h="261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83,921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9589091"/>
                  </a:ext>
                </a:extLst>
              </a:tr>
              <a:tr h="261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60,136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7070102"/>
                  </a:ext>
                </a:extLst>
              </a:tr>
              <a:tr h="261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74,015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1550984"/>
                  </a:ext>
                </a:extLst>
              </a:tr>
              <a:tr h="261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Scenario 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88,412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9616090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DAAE2D5-E03E-4C5F-8C8E-E61EBEA7CA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1243886"/>
              </p:ext>
            </p:extLst>
          </p:nvPr>
        </p:nvGraphicFramePr>
        <p:xfrm>
          <a:off x="404538" y="884071"/>
          <a:ext cx="6627566" cy="3697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1374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A84B1-9D1B-4DC5-A1ED-9EE17C6CA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Eritrea</a:t>
            </a:r>
            <a:endParaRPr lang="en-GB" dirty="0"/>
          </a:p>
        </p:txBody>
      </p:sp>
      <p:graphicFrame>
        <p:nvGraphicFramePr>
          <p:cNvPr id="5" name="Table 13">
            <a:extLst>
              <a:ext uri="{FF2B5EF4-FFF2-40B4-BE49-F238E27FC236}">
                <a16:creationId xmlns:a16="http://schemas.microsoft.com/office/drawing/2014/main" id="{E3F69E67-8FFE-44D9-8BCC-15407333B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166758"/>
              </p:ext>
            </p:extLst>
          </p:nvPr>
        </p:nvGraphicFramePr>
        <p:xfrm>
          <a:off x="191344" y="5425140"/>
          <a:ext cx="11596118" cy="874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6118">
                  <a:extLst>
                    <a:ext uri="{9D8B030D-6E8A-4147-A177-3AD203B41FA5}">
                      <a16:colId xmlns:a16="http://schemas.microsoft.com/office/drawing/2014/main" val="918355664"/>
                    </a:ext>
                  </a:extLst>
                </a:gridCol>
              </a:tblGrid>
              <a:tr h="643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Scenarios: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No LLIN campaigns in all scenarios. Change is compared with ‘business as usual’ scenario. CD = Continuous Distribution, AM = Anti-Malarial. 1: CD -25%, 2: CD-50%, 3: CD -75%, 4: AM -25%, 5: AM -50%, 6: AM -75%, 7: CD &amp; AM -25%, 8: CD &amp; AM -50%, 9: CD &amp; AM -75%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4527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E4CF82D9-C032-42CC-8272-AA78563FB360}"/>
              </a:ext>
            </a:extLst>
          </p:cNvPr>
          <p:cNvSpPr/>
          <p:nvPr/>
        </p:nvSpPr>
        <p:spPr>
          <a:xfrm>
            <a:off x="180522" y="5096217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Notes: LLIN mass campaign planned in the fourth quarter of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E68FE-6C01-406B-BD72-E036A50AB993}"/>
              </a:ext>
            </a:extLst>
          </p:cNvPr>
          <p:cNvSpPr txBox="1"/>
          <p:nvPr/>
        </p:nvSpPr>
        <p:spPr>
          <a:xfrm>
            <a:off x="7680176" y="4370394"/>
            <a:ext cx="4179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26% of deaths are in children under the age of five years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1864CF3-0C43-41BF-923A-C7DC2F9527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027945"/>
              </p:ext>
            </p:extLst>
          </p:nvPr>
        </p:nvGraphicFramePr>
        <p:xfrm>
          <a:off x="7752184" y="1146825"/>
          <a:ext cx="4035278" cy="309260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365508">
                  <a:extLst>
                    <a:ext uri="{9D8B030D-6E8A-4147-A177-3AD203B41FA5}">
                      <a16:colId xmlns:a16="http://schemas.microsoft.com/office/drawing/2014/main" val="2938637060"/>
                    </a:ext>
                  </a:extLst>
                </a:gridCol>
                <a:gridCol w="1669770">
                  <a:extLst>
                    <a:ext uri="{9D8B030D-6E8A-4147-A177-3AD203B41FA5}">
                      <a16:colId xmlns:a16="http://schemas.microsoft.com/office/drawing/2014/main" val="4235806473"/>
                    </a:ext>
                  </a:extLst>
                </a:gridCol>
              </a:tblGrid>
              <a:tr h="443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Scenario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Deaths (count)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5720849"/>
                  </a:ext>
                </a:extLst>
              </a:tr>
              <a:tr h="443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2018 Baseline (WMR 2019)</a:t>
                      </a:r>
                      <a:endParaRPr lang="en-US" sz="1400" b="0" i="1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196</a:t>
                      </a:r>
                      <a:endParaRPr lang="en-US" sz="1400" b="0" i="1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4118014"/>
                  </a:ext>
                </a:extLst>
              </a:tr>
              <a:tr h="245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197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7381951"/>
                  </a:ext>
                </a:extLst>
              </a:tr>
              <a:tr h="245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198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79923686"/>
                  </a:ext>
                </a:extLst>
              </a:tr>
              <a:tr h="245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198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3164997"/>
                  </a:ext>
                </a:extLst>
              </a:tr>
              <a:tr h="245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1729672"/>
                  </a:ext>
                </a:extLst>
              </a:tr>
              <a:tr h="245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6715149"/>
                  </a:ext>
                </a:extLst>
              </a:tr>
              <a:tr h="245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4798038"/>
                  </a:ext>
                </a:extLst>
              </a:tr>
              <a:tr h="245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7268398"/>
                  </a:ext>
                </a:extLst>
              </a:tr>
              <a:tr h="245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5794545"/>
                  </a:ext>
                </a:extLst>
              </a:tr>
              <a:tr h="245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9799576"/>
                  </a:ext>
                </a:extLst>
              </a:tr>
            </a:tbl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836BE77-0F29-4199-8379-D5CCD6278A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2556317"/>
              </p:ext>
            </p:extLst>
          </p:nvPr>
        </p:nvGraphicFramePr>
        <p:xfrm>
          <a:off x="438183" y="856074"/>
          <a:ext cx="6665929" cy="3869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8327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AF02A-A242-4119-BB4A-476E004C4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Ethiopia</a:t>
            </a:r>
            <a:endParaRPr lang="en-GB" dirty="0"/>
          </a:p>
        </p:txBody>
      </p:sp>
      <p:graphicFrame>
        <p:nvGraphicFramePr>
          <p:cNvPr id="5" name="Table 13">
            <a:extLst>
              <a:ext uri="{FF2B5EF4-FFF2-40B4-BE49-F238E27FC236}">
                <a16:creationId xmlns:a16="http://schemas.microsoft.com/office/drawing/2014/main" id="{E78707CA-BA3B-4D75-8496-6C36A5865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571026"/>
              </p:ext>
            </p:extLst>
          </p:nvPr>
        </p:nvGraphicFramePr>
        <p:xfrm>
          <a:off x="191344" y="5425140"/>
          <a:ext cx="11596118" cy="874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6118">
                  <a:extLst>
                    <a:ext uri="{9D8B030D-6E8A-4147-A177-3AD203B41FA5}">
                      <a16:colId xmlns:a16="http://schemas.microsoft.com/office/drawing/2014/main" val="918355664"/>
                    </a:ext>
                  </a:extLst>
                </a:gridCol>
              </a:tblGrid>
              <a:tr h="643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Scenarios: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No LLIN campaigns in all scenarios. Change is compared with ‘business as usual’ scenario. CD = Continuous Distribution, AM = Anti-Malarial. 1: CD -25%, 2: CD-50%, 3: CD -75%, 4: AM -25%, 5: AM -50%, 6: AM -75%, 7: CD &amp; AM -25%, 8: CD &amp; AM -50%, 9: CD &amp; AM -75%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4527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3ECD1B1-1CC5-433B-9791-B081ADF02EA8}"/>
              </a:ext>
            </a:extLst>
          </p:cNvPr>
          <p:cNvSpPr/>
          <p:nvPr/>
        </p:nvSpPr>
        <p:spPr>
          <a:xfrm>
            <a:off x="191344" y="5090700"/>
            <a:ext cx="69235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Notes: Fifteen million LLINs planned for distribution through rolling campaigns in the second quarter of 2020.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1F87E4-70A0-46DF-9D21-7D252850C518}"/>
              </a:ext>
            </a:extLst>
          </p:cNvPr>
          <p:cNvSpPr txBox="1"/>
          <p:nvPr/>
        </p:nvSpPr>
        <p:spPr>
          <a:xfrm>
            <a:off x="7608168" y="4045623"/>
            <a:ext cx="4179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27% of deaths are in children under the age of five years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CD6DC5-E36E-4368-8EF8-5E06FC372C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572676"/>
              </p:ext>
            </p:extLst>
          </p:nvPr>
        </p:nvGraphicFramePr>
        <p:xfrm>
          <a:off x="7608168" y="1214228"/>
          <a:ext cx="4179294" cy="2744541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260929">
                  <a:extLst>
                    <a:ext uri="{9D8B030D-6E8A-4147-A177-3AD203B41FA5}">
                      <a16:colId xmlns:a16="http://schemas.microsoft.com/office/drawing/2014/main" val="2584659497"/>
                    </a:ext>
                  </a:extLst>
                </a:gridCol>
                <a:gridCol w="1918365">
                  <a:extLst>
                    <a:ext uri="{9D8B030D-6E8A-4147-A177-3AD203B41FA5}">
                      <a16:colId xmlns:a16="http://schemas.microsoft.com/office/drawing/2014/main" val="3737434620"/>
                    </a:ext>
                  </a:extLst>
                </a:gridCol>
              </a:tblGrid>
              <a:tr h="3692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Deaths (count)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63109575"/>
                  </a:ext>
                </a:extLst>
              </a:tr>
              <a:tr h="3692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2018 Baseline (WMR 2019)</a:t>
                      </a:r>
                      <a:endParaRPr lang="en-US" sz="1400" b="0" i="1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4,757</a:t>
                      </a:r>
                      <a:endParaRPr lang="en-US" sz="1400" b="0" i="1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0758423"/>
                  </a:ext>
                </a:extLst>
              </a:tr>
              <a:tr h="204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4,835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44962009"/>
                  </a:ext>
                </a:extLst>
              </a:tr>
              <a:tr h="204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4,851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7850456"/>
                  </a:ext>
                </a:extLst>
              </a:tr>
              <a:tr h="204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4,854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7245587"/>
                  </a:ext>
                </a:extLst>
              </a:tr>
              <a:tr h="204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5,484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63631"/>
                  </a:ext>
                </a:extLst>
              </a:tr>
              <a:tr h="204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6,263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1866344"/>
                  </a:ext>
                </a:extLst>
              </a:tr>
              <a:tr h="204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7,097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4830099"/>
                  </a:ext>
                </a:extLst>
              </a:tr>
              <a:tr h="204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5,586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7762796"/>
                  </a:ext>
                </a:extLst>
              </a:tr>
              <a:tr h="204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6,384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6786594"/>
                  </a:ext>
                </a:extLst>
              </a:tr>
              <a:tr h="204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7,237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774924"/>
                  </a:ext>
                </a:extLst>
              </a:tr>
            </a:tbl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3913209-FEFB-41EC-874F-37CF2DF56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8152659"/>
              </p:ext>
            </p:extLst>
          </p:nvPr>
        </p:nvGraphicFramePr>
        <p:xfrm>
          <a:off x="335360" y="1052737"/>
          <a:ext cx="6408712" cy="3639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689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A3636-5EDA-4090-944A-8EE15C9AA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Ghana</a:t>
            </a:r>
            <a:endParaRPr lang="en-GB" dirty="0"/>
          </a:p>
        </p:txBody>
      </p:sp>
      <p:graphicFrame>
        <p:nvGraphicFramePr>
          <p:cNvPr id="5" name="Table 13">
            <a:extLst>
              <a:ext uri="{FF2B5EF4-FFF2-40B4-BE49-F238E27FC236}">
                <a16:creationId xmlns:a16="http://schemas.microsoft.com/office/drawing/2014/main" id="{0E1F0335-37AB-4098-A41D-D9EC879FC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419428"/>
              </p:ext>
            </p:extLst>
          </p:nvPr>
        </p:nvGraphicFramePr>
        <p:xfrm>
          <a:off x="191344" y="5425140"/>
          <a:ext cx="11596118" cy="874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6118">
                  <a:extLst>
                    <a:ext uri="{9D8B030D-6E8A-4147-A177-3AD203B41FA5}">
                      <a16:colId xmlns:a16="http://schemas.microsoft.com/office/drawing/2014/main" val="918355664"/>
                    </a:ext>
                  </a:extLst>
                </a:gridCol>
              </a:tblGrid>
              <a:tr h="643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Scenarios: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No LLIN campaigns in all scenarios. Change is compared with ‘business as usual’ scenario. CD = Continuous Distribution, AM = Anti-Malarial. 1: CD -25%, 2: CD-50%, 3: CD -75%, 4: AM -25%, 5: AM -50%, 6: AM -75%, 7: CD &amp; AM -25%, 8: CD &amp; AM -50%, 9: CD &amp; AM -75%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4527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A4573CE-C540-4AD7-95B1-A90F6A36F6E2}"/>
              </a:ext>
            </a:extLst>
          </p:cNvPr>
          <p:cNvSpPr/>
          <p:nvPr/>
        </p:nvSpPr>
        <p:spPr>
          <a:xfrm>
            <a:off x="163944" y="5090700"/>
            <a:ext cx="69235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Notes: LLIN campaigns are planned for 2021. IRS is planned in 2020 in non-LLIN areas. 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DB3F3C-7C78-4D04-BD05-8787D2738197}"/>
              </a:ext>
            </a:extLst>
          </p:cNvPr>
          <p:cNvSpPr txBox="1"/>
          <p:nvPr/>
        </p:nvSpPr>
        <p:spPr>
          <a:xfrm>
            <a:off x="7608168" y="4509120"/>
            <a:ext cx="4179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55% of deaths are in children under the age of five years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CF62D4A-B90A-4A11-87D1-EDDB18EF0A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584862"/>
              </p:ext>
            </p:extLst>
          </p:nvPr>
        </p:nvGraphicFramePr>
        <p:xfrm>
          <a:off x="7608168" y="1412776"/>
          <a:ext cx="4179294" cy="2894064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089647">
                  <a:extLst>
                    <a:ext uri="{9D8B030D-6E8A-4147-A177-3AD203B41FA5}">
                      <a16:colId xmlns:a16="http://schemas.microsoft.com/office/drawing/2014/main" val="4202405597"/>
                    </a:ext>
                  </a:extLst>
                </a:gridCol>
                <a:gridCol w="2089647">
                  <a:extLst>
                    <a:ext uri="{9D8B030D-6E8A-4147-A177-3AD203B41FA5}">
                      <a16:colId xmlns:a16="http://schemas.microsoft.com/office/drawing/2014/main" val="3057255888"/>
                    </a:ext>
                  </a:extLst>
                </a:gridCol>
              </a:tblGrid>
              <a:tr h="3572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Scenario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Deaths (count)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651263"/>
                  </a:ext>
                </a:extLst>
              </a:tr>
              <a:tr h="5308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2018 Baseline (WMR 2019)</a:t>
                      </a:r>
                      <a:endParaRPr lang="en-US" sz="1400" b="0" i="1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11,070</a:t>
                      </a:r>
                      <a:endParaRPr lang="en-US" sz="1400" b="0" i="1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0113417"/>
                  </a:ext>
                </a:extLst>
              </a:tr>
              <a:tr h="197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11,091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9965918"/>
                  </a:ext>
                </a:extLst>
              </a:tr>
              <a:tr h="197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11,183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7768999"/>
                  </a:ext>
                </a:extLst>
              </a:tr>
              <a:tr h="197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11,223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57239573"/>
                  </a:ext>
                </a:extLst>
              </a:tr>
              <a:tr h="197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15,303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849416"/>
                  </a:ext>
                </a:extLst>
              </a:tr>
              <a:tr h="197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19,964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87782309"/>
                  </a:ext>
                </a:extLst>
              </a:tr>
              <a:tr h="197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25,071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8538409"/>
                  </a:ext>
                </a:extLst>
              </a:tr>
              <a:tr h="197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15,368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4357000"/>
                  </a:ext>
                </a:extLst>
              </a:tr>
              <a:tr h="197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20,157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5789182"/>
                  </a:ext>
                </a:extLst>
              </a:tr>
              <a:tr h="197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Scenario 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25,392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3877148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A85FD0D-333E-4BDE-B22C-4BA4058C4A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5248234"/>
              </p:ext>
            </p:extLst>
          </p:nvPr>
        </p:nvGraphicFramePr>
        <p:xfrm>
          <a:off x="623392" y="1157870"/>
          <a:ext cx="6464142" cy="3711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07120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26F29-4298-42F4-AD72-F835994AC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Guinea-Bissau</a:t>
            </a:r>
            <a:endParaRPr lang="en-GB" dirty="0"/>
          </a:p>
        </p:txBody>
      </p:sp>
      <p:graphicFrame>
        <p:nvGraphicFramePr>
          <p:cNvPr id="5" name="Table 13">
            <a:extLst>
              <a:ext uri="{FF2B5EF4-FFF2-40B4-BE49-F238E27FC236}">
                <a16:creationId xmlns:a16="http://schemas.microsoft.com/office/drawing/2014/main" id="{93BC65BA-8654-4D55-9D2A-D861B8065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419428"/>
              </p:ext>
            </p:extLst>
          </p:nvPr>
        </p:nvGraphicFramePr>
        <p:xfrm>
          <a:off x="191344" y="5425140"/>
          <a:ext cx="11596118" cy="874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6118">
                  <a:extLst>
                    <a:ext uri="{9D8B030D-6E8A-4147-A177-3AD203B41FA5}">
                      <a16:colId xmlns:a16="http://schemas.microsoft.com/office/drawing/2014/main" val="918355664"/>
                    </a:ext>
                  </a:extLst>
                </a:gridCol>
              </a:tblGrid>
              <a:tr h="643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Scenarios: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No LLIN campaigns in all scenarios. Change is compared with ‘business as usual’ scenario. CD = Continuous Distribution, AM = Anti-Malarial. 1: CD -25%, 2: CD-50%, 3: CD -75%, 4: AM -25%, 5: AM -50%, 6: AM -75%, 7: CD &amp; AM -25%, 8: CD &amp; AM -50%, 9: CD &amp; AM -75%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4527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8FB40C9-0B7D-49EF-AE72-2611DC3BF875}"/>
              </a:ext>
            </a:extLst>
          </p:cNvPr>
          <p:cNvSpPr/>
          <p:nvPr/>
        </p:nvSpPr>
        <p:spPr>
          <a:xfrm>
            <a:off x="191344" y="5090700"/>
            <a:ext cx="69235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Notes: LLIN mass campaign is planned in the second quarter of 2020..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815333-2863-4C6E-85F2-BC84FC2AB840}"/>
              </a:ext>
            </a:extLst>
          </p:cNvPr>
          <p:cNvSpPr txBox="1"/>
          <p:nvPr/>
        </p:nvSpPr>
        <p:spPr>
          <a:xfrm>
            <a:off x="7608168" y="4221088"/>
            <a:ext cx="4179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32% of deaths are in children under the age of five years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EB63B12-B106-4509-BCF2-3270CAC70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007917"/>
              </p:ext>
            </p:extLst>
          </p:nvPr>
        </p:nvGraphicFramePr>
        <p:xfrm>
          <a:off x="7608168" y="1042442"/>
          <a:ext cx="4179294" cy="3116931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935995">
                  <a:extLst>
                    <a:ext uri="{9D8B030D-6E8A-4147-A177-3AD203B41FA5}">
                      <a16:colId xmlns:a16="http://schemas.microsoft.com/office/drawing/2014/main" val="2809483602"/>
                    </a:ext>
                  </a:extLst>
                </a:gridCol>
                <a:gridCol w="2243299">
                  <a:extLst>
                    <a:ext uri="{9D8B030D-6E8A-4147-A177-3AD203B41FA5}">
                      <a16:colId xmlns:a16="http://schemas.microsoft.com/office/drawing/2014/main" val="2629308242"/>
                    </a:ext>
                  </a:extLst>
                </a:gridCol>
              </a:tblGrid>
              <a:tr h="245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Scenario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Deaths (count)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0188136"/>
                  </a:ext>
                </a:extLst>
              </a:tr>
              <a:tr h="6607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2018 Baseline (WMR 2019)</a:t>
                      </a:r>
                      <a:endParaRPr lang="en-US" sz="1400" b="0" i="1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680</a:t>
                      </a:r>
                      <a:endParaRPr lang="en-US" sz="1400" b="0" i="1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04467976"/>
                  </a:ext>
                </a:extLst>
              </a:tr>
              <a:tr h="245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1,078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2416705"/>
                  </a:ext>
                </a:extLst>
              </a:tr>
              <a:tr h="245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1,089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2163650"/>
                  </a:ext>
                </a:extLst>
              </a:tr>
              <a:tr h="245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1,106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9103277"/>
                  </a:ext>
                </a:extLst>
              </a:tr>
              <a:tr h="245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879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4924987"/>
                  </a:ext>
                </a:extLst>
              </a:tr>
              <a:tr h="245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1,101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4247273"/>
                  </a:ext>
                </a:extLst>
              </a:tr>
              <a:tr h="245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1,348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0329909"/>
                  </a:ext>
                </a:extLst>
              </a:tr>
              <a:tr h="245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1,388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1159298"/>
                  </a:ext>
                </a:extLst>
              </a:tr>
              <a:tr h="245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1,740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6996654"/>
                  </a:ext>
                </a:extLst>
              </a:tr>
              <a:tr h="245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2,147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3802752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5DA1424-F287-44C4-93FF-B694D3926A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7939797"/>
              </p:ext>
            </p:extLst>
          </p:nvPr>
        </p:nvGraphicFramePr>
        <p:xfrm>
          <a:off x="191344" y="1048455"/>
          <a:ext cx="6268127" cy="3588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0368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1D341-B94E-46EF-9847-DFD14B3B2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Kenya</a:t>
            </a:r>
            <a:endParaRPr lang="en-GB" dirty="0"/>
          </a:p>
        </p:txBody>
      </p:sp>
      <p:graphicFrame>
        <p:nvGraphicFramePr>
          <p:cNvPr id="5" name="Table 13">
            <a:extLst>
              <a:ext uri="{FF2B5EF4-FFF2-40B4-BE49-F238E27FC236}">
                <a16:creationId xmlns:a16="http://schemas.microsoft.com/office/drawing/2014/main" id="{C86D68E2-B5F5-4000-A30D-3EFE0340D9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571026"/>
              </p:ext>
            </p:extLst>
          </p:nvPr>
        </p:nvGraphicFramePr>
        <p:xfrm>
          <a:off x="191344" y="5425140"/>
          <a:ext cx="11596118" cy="874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6118">
                  <a:extLst>
                    <a:ext uri="{9D8B030D-6E8A-4147-A177-3AD203B41FA5}">
                      <a16:colId xmlns:a16="http://schemas.microsoft.com/office/drawing/2014/main" val="918355664"/>
                    </a:ext>
                  </a:extLst>
                </a:gridCol>
              </a:tblGrid>
              <a:tr h="643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Scenarios: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No LLIN campaigns in all scenarios. Change is compared with ‘business as usual’ scenario. CD = Continuous Distribution, AM = Anti-Malarial. 1: CD -25%, 2: CD-50%, 3: CD -75%, 4: AM -25%, 5: AM -50%, 6: AM -75%, 7: CD &amp; AM -25%, 8: CD &amp; AM -50%, 9: CD &amp; AM -75%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4527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D8006D4-1BCE-4400-960B-49213955DE60}"/>
              </a:ext>
            </a:extLst>
          </p:cNvPr>
          <p:cNvSpPr/>
          <p:nvPr/>
        </p:nvSpPr>
        <p:spPr>
          <a:xfrm>
            <a:off x="191344" y="5090700"/>
            <a:ext cx="69235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Notes: About 16 million LLINs planned for distribution through mass campaign in second quarter of 2020.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5D39F03-1216-4AD5-B39D-D78005A8F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128849"/>
              </p:ext>
            </p:extLst>
          </p:nvPr>
        </p:nvGraphicFramePr>
        <p:xfrm>
          <a:off x="7968208" y="908720"/>
          <a:ext cx="3819253" cy="3284039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050041">
                  <a:extLst>
                    <a:ext uri="{9D8B030D-6E8A-4147-A177-3AD203B41FA5}">
                      <a16:colId xmlns:a16="http://schemas.microsoft.com/office/drawing/2014/main" val="1630276885"/>
                    </a:ext>
                  </a:extLst>
                </a:gridCol>
                <a:gridCol w="1769212">
                  <a:extLst>
                    <a:ext uri="{9D8B030D-6E8A-4147-A177-3AD203B41FA5}">
                      <a16:colId xmlns:a16="http://schemas.microsoft.com/office/drawing/2014/main" val="1484557465"/>
                    </a:ext>
                  </a:extLst>
                </a:gridCol>
              </a:tblGrid>
              <a:tr h="4710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Scenario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Deaths (count)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1201008"/>
                  </a:ext>
                </a:extLst>
              </a:tr>
              <a:tr h="4710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2018 Baseline (WMR 2019)</a:t>
                      </a:r>
                      <a:endParaRPr lang="en-US" sz="1400" b="0" i="1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12,416</a:t>
                      </a:r>
                      <a:endParaRPr lang="en-US" sz="1400" b="0" i="1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4393049"/>
                  </a:ext>
                </a:extLst>
              </a:tr>
              <a:tr h="2602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13,586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5094113"/>
                  </a:ext>
                </a:extLst>
              </a:tr>
              <a:tr h="2602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13,675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3788430"/>
                  </a:ext>
                </a:extLst>
              </a:tr>
              <a:tr h="2602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13,765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7908952"/>
                  </a:ext>
                </a:extLst>
              </a:tr>
              <a:tr h="2602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16,862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2672536"/>
                  </a:ext>
                </a:extLst>
              </a:tr>
              <a:tr h="2602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21,881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0992328"/>
                  </a:ext>
                </a:extLst>
              </a:tr>
              <a:tr h="2602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27,516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2647832"/>
                  </a:ext>
                </a:extLst>
              </a:tr>
              <a:tr h="2602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18,451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16488210"/>
                  </a:ext>
                </a:extLst>
              </a:tr>
              <a:tr h="2602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24,025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8001773"/>
                  </a:ext>
                </a:extLst>
              </a:tr>
              <a:tr h="2602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30,345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806906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24B0986-DDC6-43DD-A5C7-B364C9737646}"/>
              </a:ext>
            </a:extLst>
          </p:cNvPr>
          <p:cNvSpPr txBox="1"/>
          <p:nvPr/>
        </p:nvSpPr>
        <p:spPr>
          <a:xfrm>
            <a:off x="7968208" y="4223967"/>
            <a:ext cx="4179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40% of deaths are in children under the age of five years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CB8DB45-B328-45D4-82D7-D06CE4BCF7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8618472"/>
              </p:ext>
            </p:extLst>
          </p:nvPr>
        </p:nvGraphicFramePr>
        <p:xfrm>
          <a:off x="404539" y="1052737"/>
          <a:ext cx="6987605" cy="381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9633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8B912-C6B4-478C-8FD5-AC3AF5B3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Mali</a:t>
            </a:r>
            <a:endParaRPr lang="en-GB" dirty="0"/>
          </a:p>
        </p:txBody>
      </p:sp>
      <p:graphicFrame>
        <p:nvGraphicFramePr>
          <p:cNvPr id="5" name="Table 13">
            <a:extLst>
              <a:ext uri="{FF2B5EF4-FFF2-40B4-BE49-F238E27FC236}">
                <a16:creationId xmlns:a16="http://schemas.microsoft.com/office/drawing/2014/main" id="{EC7B08CB-D4E7-45D5-9E7B-9B99DFE55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419428"/>
              </p:ext>
            </p:extLst>
          </p:nvPr>
        </p:nvGraphicFramePr>
        <p:xfrm>
          <a:off x="191344" y="5425140"/>
          <a:ext cx="11596118" cy="874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6118">
                  <a:extLst>
                    <a:ext uri="{9D8B030D-6E8A-4147-A177-3AD203B41FA5}">
                      <a16:colId xmlns:a16="http://schemas.microsoft.com/office/drawing/2014/main" val="918355664"/>
                    </a:ext>
                  </a:extLst>
                </a:gridCol>
              </a:tblGrid>
              <a:tr h="643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Scenarios: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No LLIN campaigns in all scenarios. Change is compared with ‘business as usual’ scenario. CD = Continuous Distribution, AM = Anti-Malarial. 1: CD -25%, 2: CD-50%, 3: CD -75%, 4: AM -25%, 5: AM -50%, 6: AM -75%, 7: CD &amp; AM -25%, 8: CD &amp; AM -50%, 9: CD &amp; AM -75%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4527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229EF41-22C9-4C51-B4D7-7CAFF43DD443}"/>
              </a:ext>
            </a:extLst>
          </p:cNvPr>
          <p:cNvSpPr txBox="1"/>
          <p:nvPr/>
        </p:nvSpPr>
        <p:spPr>
          <a:xfrm>
            <a:off x="146106" y="5120042"/>
            <a:ext cx="7606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Notes: LLIN mass campaign of over 8 million nets planned in the second quarter of 2020.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5D186D-263B-4B26-8A7E-4E976C1E2D1A}"/>
              </a:ext>
            </a:extLst>
          </p:cNvPr>
          <p:cNvSpPr txBox="1"/>
          <p:nvPr/>
        </p:nvSpPr>
        <p:spPr>
          <a:xfrm>
            <a:off x="7680176" y="4136496"/>
            <a:ext cx="4179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90% of deaths are in children under the age of five years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0E3B4CF-F209-47CA-A97B-22876D666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655941"/>
              </p:ext>
            </p:extLst>
          </p:nvPr>
        </p:nvGraphicFramePr>
        <p:xfrm>
          <a:off x="7752184" y="1063004"/>
          <a:ext cx="4035278" cy="296264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017639">
                  <a:extLst>
                    <a:ext uri="{9D8B030D-6E8A-4147-A177-3AD203B41FA5}">
                      <a16:colId xmlns:a16="http://schemas.microsoft.com/office/drawing/2014/main" val="531327389"/>
                    </a:ext>
                  </a:extLst>
                </a:gridCol>
                <a:gridCol w="2017639">
                  <a:extLst>
                    <a:ext uri="{9D8B030D-6E8A-4147-A177-3AD203B41FA5}">
                      <a16:colId xmlns:a16="http://schemas.microsoft.com/office/drawing/2014/main" val="2894282804"/>
                    </a:ext>
                  </a:extLst>
                </a:gridCol>
              </a:tblGrid>
              <a:tr h="3847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Scenario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Deaths (count)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5841470"/>
                  </a:ext>
                </a:extLst>
              </a:tr>
              <a:tr h="5718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2018 Baseline (WMR 2019)</a:t>
                      </a:r>
                      <a:endParaRPr lang="en-US" sz="1400" b="0" i="1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11,848</a:t>
                      </a:r>
                      <a:endParaRPr lang="en-US" sz="1400" b="0" i="1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9281087"/>
                  </a:ext>
                </a:extLst>
              </a:tr>
              <a:tr h="212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12,485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46706210"/>
                  </a:ext>
                </a:extLst>
              </a:tr>
              <a:tr h="212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12,597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887474"/>
                  </a:ext>
                </a:extLst>
              </a:tr>
              <a:tr h="212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12,648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59362607"/>
                  </a:ext>
                </a:extLst>
              </a:tr>
              <a:tr h="212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13,042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7482952"/>
                  </a:ext>
                </a:extLst>
              </a:tr>
              <a:tr h="212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14,286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918795"/>
                  </a:ext>
                </a:extLst>
              </a:tr>
              <a:tr h="212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15,582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1676663"/>
                  </a:ext>
                </a:extLst>
              </a:tr>
              <a:tr h="212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13,809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7051433"/>
                  </a:ext>
                </a:extLst>
              </a:tr>
              <a:tr h="212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15,172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7027462"/>
                  </a:ext>
                </a:extLst>
              </a:tr>
              <a:tr h="212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16,603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1934815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4718D61-20BD-4E72-92D2-5289C5A59C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0615625"/>
              </p:ext>
            </p:extLst>
          </p:nvPr>
        </p:nvGraphicFramePr>
        <p:xfrm>
          <a:off x="335360" y="1077329"/>
          <a:ext cx="6480720" cy="3719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864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8EE6-607D-425B-8616-B61AC9F23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Mozambique</a:t>
            </a:r>
            <a:endParaRPr lang="en-GB" dirty="0"/>
          </a:p>
        </p:txBody>
      </p:sp>
      <p:graphicFrame>
        <p:nvGraphicFramePr>
          <p:cNvPr id="5" name="Table 13">
            <a:extLst>
              <a:ext uri="{FF2B5EF4-FFF2-40B4-BE49-F238E27FC236}">
                <a16:creationId xmlns:a16="http://schemas.microsoft.com/office/drawing/2014/main" id="{25456ECB-4942-4F78-8D8D-4AC925A28D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571026"/>
              </p:ext>
            </p:extLst>
          </p:nvPr>
        </p:nvGraphicFramePr>
        <p:xfrm>
          <a:off x="191344" y="5425140"/>
          <a:ext cx="11596118" cy="874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6118">
                  <a:extLst>
                    <a:ext uri="{9D8B030D-6E8A-4147-A177-3AD203B41FA5}">
                      <a16:colId xmlns:a16="http://schemas.microsoft.com/office/drawing/2014/main" val="918355664"/>
                    </a:ext>
                  </a:extLst>
                </a:gridCol>
              </a:tblGrid>
              <a:tr h="643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Scenarios: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No LLIN campaigns in all scenarios. Change is compared with ‘business as usual’ scenario. CD = Continuous Distribution, AM = Anti-Malarial. 1: CD -25%, 2: CD-50%, 3: CD -75%, 4: AM -25%, 5: AM -50%, 6: AM -75%, 7: CD &amp; AM -25%, 8: CD &amp; AM -50%, 9: CD &amp; AM -75%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4527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394E616-48D6-4AA6-A76D-42ECA9AF5330}"/>
              </a:ext>
            </a:extLst>
          </p:cNvPr>
          <p:cNvSpPr txBox="1"/>
          <p:nvPr/>
        </p:nvSpPr>
        <p:spPr>
          <a:xfrm>
            <a:off x="189633" y="4941168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Note: </a:t>
            </a:r>
            <a:r>
              <a:rPr lang="en-US" sz="1200" dirty="0"/>
              <a:t>LLIN mass campaigns were planned in the third quarter of 2020 in the highest burden provinces (</a:t>
            </a:r>
            <a:r>
              <a:rPr lang="en-US" sz="1200" dirty="0" err="1"/>
              <a:t>Zambezia</a:t>
            </a:r>
            <a:r>
              <a:rPr lang="en-US" sz="1200" dirty="0"/>
              <a:t>, </a:t>
            </a:r>
            <a:r>
              <a:rPr lang="en-US" sz="1200" dirty="0" err="1"/>
              <a:t>Sofala</a:t>
            </a:r>
            <a:r>
              <a:rPr lang="en-US" sz="1200" dirty="0"/>
              <a:t>, </a:t>
            </a:r>
            <a:r>
              <a:rPr lang="en-US" sz="1200" dirty="0" err="1"/>
              <a:t>Manica</a:t>
            </a:r>
            <a:r>
              <a:rPr lang="en-US" sz="1200" dirty="0"/>
              <a:t>, </a:t>
            </a:r>
            <a:r>
              <a:rPr lang="en-US" sz="1200" dirty="0" err="1"/>
              <a:t>Tete</a:t>
            </a:r>
            <a:r>
              <a:rPr lang="en-US" sz="1200" dirty="0"/>
              <a:t>, </a:t>
            </a:r>
            <a:r>
              <a:rPr lang="en-US" sz="1200" dirty="0" err="1"/>
              <a:t>Niassa</a:t>
            </a:r>
            <a:r>
              <a:rPr lang="en-US" sz="1200" dirty="0"/>
              <a:t>, Gaza, </a:t>
            </a:r>
            <a:r>
              <a:rPr lang="en-US" sz="1200" dirty="0" err="1"/>
              <a:t>Inhambane</a:t>
            </a:r>
            <a:r>
              <a:rPr lang="en-US" sz="1200" dirty="0"/>
              <a:t>).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4F62F2-F41D-4D2A-A68A-318D8DC1FFD0}"/>
              </a:ext>
            </a:extLst>
          </p:cNvPr>
          <p:cNvSpPr txBox="1"/>
          <p:nvPr/>
        </p:nvSpPr>
        <p:spPr>
          <a:xfrm>
            <a:off x="7608168" y="4294837"/>
            <a:ext cx="4179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67% of deaths are in children under the age of five years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F399E06-7B12-4EBD-BD8F-DA4AC53F45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961135"/>
              </p:ext>
            </p:extLst>
          </p:nvPr>
        </p:nvGraphicFramePr>
        <p:xfrm>
          <a:off x="8184232" y="1181786"/>
          <a:ext cx="3123928" cy="296729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513904">
                  <a:extLst>
                    <a:ext uri="{9D8B030D-6E8A-4147-A177-3AD203B41FA5}">
                      <a16:colId xmlns:a16="http://schemas.microsoft.com/office/drawing/2014/main" val="1366022362"/>
                    </a:ext>
                  </a:extLst>
                </a:gridCol>
                <a:gridCol w="1610024">
                  <a:extLst>
                    <a:ext uri="{9D8B030D-6E8A-4147-A177-3AD203B41FA5}">
                      <a16:colId xmlns:a16="http://schemas.microsoft.com/office/drawing/2014/main" val="4000778594"/>
                    </a:ext>
                  </a:extLst>
                </a:gridCol>
              </a:tblGrid>
              <a:tr h="3978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Scenario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Deaths (count)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8849716"/>
                  </a:ext>
                </a:extLst>
              </a:tr>
              <a:tr h="5912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2018 Baseline (WMR 2019)</a:t>
                      </a:r>
                      <a:endParaRPr lang="en-US" sz="1200" b="0" i="1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14,426</a:t>
                      </a:r>
                      <a:endParaRPr lang="en-US" sz="1200" b="0" i="1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7066470"/>
                  </a:ext>
                </a:extLst>
              </a:tr>
              <a:tr h="219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Scenario 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16,150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2281364"/>
                  </a:ext>
                </a:extLst>
              </a:tr>
              <a:tr h="219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Scenario 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16,322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3524271"/>
                  </a:ext>
                </a:extLst>
              </a:tr>
              <a:tr h="219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Scenario 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16,405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5383184"/>
                  </a:ext>
                </a:extLst>
              </a:tr>
              <a:tr h="219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Scenario 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17,978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7332294"/>
                  </a:ext>
                </a:extLst>
              </a:tr>
              <a:tr h="219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Scenario 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21,752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6819330"/>
                  </a:ext>
                </a:extLst>
              </a:tr>
              <a:tr h="219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Scenario 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25,750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9173549"/>
                  </a:ext>
                </a:extLst>
              </a:tr>
              <a:tr h="219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Scenario 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20,134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5980411"/>
                  </a:ext>
                </a:extLst>
              </a:tr>
              <a:tr h="219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Scenario 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24,388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6817839"/>
                  </a:ext>
                </a:extLst>
              </a:tr>
              <a:tr h="219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Scenario 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28,860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2480728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93F8E9E-58C1-4826-8E7E-4F4A984959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5384303"/>
              </p:ext>
            </p:extLst>
          </p:nvPr>
        </p:nvGraphicFramePr>
        <p:xfrm>
          <a:off x="361438" y="1067398"/>
          <a:ext cx="6598658" cy="3657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7729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8750ED6-27E6-4647-8779-34D63B92F4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745933"/>
              </p:ext>
            </p:extLst>
          </p:nvPr>
        </p:nvGraphicFramePr>
        <p:xfrm>
          <a:off x="510539" y="930846"/>
          <a:ext cx="11148061" cy="47304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48061">
                  <a:extLst>
                    <a:ext uri="{9D8B030D-6E8A-4147-A177-3AD203B41FA5}">
                      <a16:colId xmlns:a16="http://schemas.microsoft.com/office/drawing/2014/main" val="1523167049"/>
                    </a:ext>
                  </a:extLst>
                </a:gridCol>
              </a:tblGrid>
              <a:tr h="47304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Box 1: Service disruption scenarios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Scenario 1: 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No LLIN campaigns, continuous LLIN distributions reduced by 25%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Scenario 2: 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No LLIN campaigns, continuous LLIN distributions reduced by 50%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Scenario 3: 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No LLIN campaigns, continuous LLIN distributions reduced by 75%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Scenario 4: 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No LLIN campaigns, access to effective malaria treatment reduced by 25%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Scenario 5: 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No LLIN campaigns, access to effective malaria treatment reduced by 50%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Scenario 6: 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No LLIN campaigns, access to effective malaria treatment reduced by 75%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Scenario 7: 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No LLIN campaigns, both continuous LLIN distributions and access to antimalarials reduced by 25%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Scenario 8: 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No LLIN campaigns, both continuous LLIN distributions and access to antimalarials reduced by 50%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Scenario 9: 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No LLIN campaigns, both continuous LLIN distributions and access to antimalarials reduced by 75%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87" marR="6828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878168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F9EF905-764F-4392-9E4D-CDB1E4A12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49" y="3557"/>
            <a:ext cx="11856640" cy="643508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Malaria prevention and case management service disruption scenarios</a:t>
            </a: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50926C-F723-4962-A296-7DE0AEA3D2BD}"/>
              </a:ext>
            </a:extLst>
          </p:cNvPr>
          <p:cNvSpPr txBox="1"/>
          <p:nvPr/>
        </p:nvSpPr>
        <p:spPr>
          <a:xfrm>
            <a:off x="510539" y="5877272"/>
            <a:ext cx="10914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Note: Impact of disruptions of IRS, SMC and </a:t>
            </a:r>
            <a:r>
              <a:rPr lang="en-US" b="1" dirty="0" err="1"/>
              <a:t>IPTp</a:t>
            </a:r>
            <a:r>
              <a:rPr lang="en-US" b="1" dirty="0"/>
              <a:t> have not been included in this analysis</a:t>
            </a:r>
          </a:p>
        </p:txBody>
      </p:sp>
    </p:spTree>
    <p:extLst>
      <p:ext uri="{BB962C8B-B14F-4D97-AF65-F5344CB8AC3E}">
        <p14:creationId xmlns:p14="http://schemas.microsoft.com/office/powerpoint/2010/main" val="1813368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5449F-17B6-46DA-B803-11FEF620F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Mauritania</a:t>
            </a:r>
            <a:endParaRPr lang="en-GB" dirty="0"/>
          </a:p>
        </p:txBody>
      </p:sp>
      <p:graphicFrame>
        <p:nvGraphicFramePr>
          <p:cNvPr id="5" name="Table 13">
            <a:extLst>
              <a:ext uri="{FF2B5EF4-FFF2-40B4-BE49-F238E27FC236}">
                <a16:creationId xmlns:a16="http://schemas.microsoft.com/office/drawing/2014/main" id="{35507CF1-EA47-49C4-B628-B97CAB031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419428"/>
              </p:ext>
            </p:extLst>
          </p:nvPr>
        </p:nvGraphicFramePr>
        <p:xfrm>
          <a:off x="191344" y="5425140"/>
          <a:ext cx="11596118" cy="874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6118">
                  <a:extLst>
                    <a:ext uri="{9D8B030D-6E8A-4147-A177-3AD203B41FA5}">
                      <a16:colId xmlns:a16="http://schemas.microsoft.com/office/drawing/2014/main" val="918355664"/>
                    </a:ext>
                  </a:extLst>
                </a:gridCol>
              </a:tblGrid>
              <a:tr h="643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Scenarios: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No LLIN campaigns in all scenarios. Change is compared with ‘business as usual’ scenario. CD = Continuous Distribution, AM = Anti-Malarial. 1: CD -25%, 2: CD-50%, 3: CD -75%, 4: AM -25%, 5: AM -50%, 6: AM -75%, 7: CD &amp; AM -25%, 8: CD &amp; AM -50%, 9: CD &amp; AM -75%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4527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26E070C-6C1A-4D12-A20F-297F15C068B0}"/>
              </a:ext>
            </a:extLst>
          </p:cNvPr>
          <p:cNvSpPr txBox="1"/>
          <p:nvPr/>
        </p:nvSpPr>
        <p:spPr>
          <a:xfrm>
            <a:off x="99959" y="5120042"/>
            <a:ext cx="7606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Note: </a:t>
            </a:r>
            <a:r>
              <a:rPr lang="en-US" sz="1200" dirty="0"/>
              <a:t>LLIN mass campaign planned in the third quarter of 2020.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CE13C7-6C08-4D73-BE79-FE7D4D78B5AB}"/>
              </a:ext>
            </a:extLst>
          </p:cNvPr>
          <p:cNvSpPr txBox="1"/>
          <p:nvPr/>
        </p:nvSpPr>
        <p:spPr>
          <a:xfrm>
            <a:off x="7464150" y="4509120"/>
            <a:ext cx="4323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34% of deaths are in children under the age of five years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05C4B77-BABE-416A-84D7-73DDC26783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38303"/>
              </p:ext>
            </p:extLst>
          </p:nvPr>
        </p:nvGraphicFramePr>
        <p:xfrm>
          <a:off x="7464152" y="1063005"/>
          <a:ext cx="4323312" cy="3339093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1866190415"/>
                    </a:ext>
                  </a:extLst>
                </a:gridCol>
                <a:gridCol w="2019056">
                  <a:extLst>
                    <a:ext uri="{9D8B030D-6E8A-4147-A177-3AD203B41FA5}">
                      <a16:colId xmlns:a16="http://schemas.microsoft.com/office/drawing/2014/main" val="89286045"/>
                    </a:ext>
                  </a:extLst>
                </a:gridCol>
              </a:tblGrid>
              <a:tr h="4258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Scenario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Deaths (count)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6033881"/>
                  </a:ext>
                </a:extLst>
              </a:tr>
              <a:tr h="6329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2018 Baseline (WMR 2019)</a:t>
                      </a:r>
                      <a:endParaRPr lang="en-US" sz="1600" b="0" i="1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1,397</a:t>
                      </a:r>
                      <a:endParaRPr lang="en-US" sz="1600" b="0" i="1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2209219"/>
                  </a:ext>
                </a:extLst>
              </a:tr>
              <a:tr h="2352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Scenario 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1,529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0161048"/>
                  </a:ext>
                </a:extLst>
              </a:tr>
              <a:tr h="2352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Scenario 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1,537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9676463"/>
                  </a:ext>
                </a:extLst>
              </a:tr>
              <a:tr h="2352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Scenario 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1,538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9471443"/>
                  </a:ext>
                </a:extLst>
              </a:tr>
              <a:tr h="2352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Scenario 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1,669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2549897"/>
                  </a:ext>
                </a:extLst>
              </a:tr>
              <a:tr h="2352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Scenario 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1,964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5275276"/>
                  </a:ext>
                </a:extLst>
              </a:tr>
              <a:tr h="2352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Scenario 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2,283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2513380"/>
                  </a:ext>
                </a:extLst>
              </a:tr>
              <a:tr h="2352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Scenario 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1,831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5300703"/>
                  </a:ext>
                </a:extLst>
              </a:tr>
              <a:tr h="2352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Scenario 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2,157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2179261"/>
                  </a:ext>
                </a:extLst>
              </a:tr>
              <a:tr h="2352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Scenario 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2,506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9673806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A7141E3-60FC-447F-9DF4-876967299A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562707"/>
              </p:ext>
            </p:extLst>
          </p:nvPr>
        </p:nvGraphicFramePr>
        <p:xfrm>
          <a:off x="335360" y="1098283"/>
          <a:ext cx="6768752" cy="3770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071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678B5-8235-4E72-BFBC-D30F7AF89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Niger</a:t>
            </a:r>
            <a:endParaRPr lang="en-GB" dirty="0"/>
          </a:p>
        </p:txBody>
      </p:sp>
      <p:graphicFrame>
        <p:nvGraphicFramePr>
          <p:cNvPr id="5" name="Table 13">
            <a:extLst>
              <a:ext uri="{FF2B5EF4-FFF2-40B4-BE49-F238E27FC236}">
                <a16:creationId xmlns:a16="http://schemas.microsoft.com/office/drawing/2014/main" id="{317DB4DF-CEC7-4B02-BCEE-250CE13C5D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419428"/>
              </p:ext>
            </p:extLst>
          </p:nvPr>
        </p:nvGraphicFramePr>
        <p:xfrm>
          <a:off x="191344" y="5425140"/>
          <a:ext cx="11596118" cy="874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6118">
                  <a:extLst>
                    <a:ext uri="{9D8B030D-6E8A-4147-A177-3AD203B41FA5}">
                      <a16:colId xmlns:a16="http://schemas.microsoft.com/office/drawing/2014/main" val="918355664"/>
                    </a:ext>
                  </a:extLst>
                </a:gridCol>
              </a:tblGrid>
              <a:tr h="643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Scenarios: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No LLIN campaigns in all scenarios. Change is compared with ‘business as usual’ scenario. CD = Continuous Distribution, AM = Anti-Malarial. 1: CD -25%, 2: CD-50%, 3: CD -75%, 4: AM -25%, 5: AM -50%, 6: AM -75%, 7: CD &amp; AM -25%, 8: CD &amp; AM -50%, 9: CD &amp; AM -75%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4527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C60C209-16FE-48A0-8CD1-7756A7D49C9B}"/>
              </a:ext>
            </a:extLst>
          </p:cNvPr>
          <p:cNvSpPr/>
          <p:nvPr/>
        </p:nvSpPr>
        <p:spPr>
          <a:xfrm>
            <a:off x="154658" y="4941168"/>
            <a:ext cx="7093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Notes: LLIN mass campaign planned from the second quarter of 2020 in </a:t>
            </a:r>
            <a:r>
              <a:rPr lang="en-US" sz="1200" dirty="0" err="1"/>
              <a:t>Diffa</a:t>
            </a:r>
            <a:r>
              <a:rPr lang="en-US" sz="1200" dirty="0"/>
              <a:t>, </a:t>
            </a:r>
            <a:r>
              <a:rPr lang="en-US" sz="1200" dirty="0" err="1"/>
              <a:t>Dosso</a:t>
            </a:r>
            <a:r>
              <a:rPr lang="en-US" sz="1200" dirty="0"/>
              <a:t>, </a:t>
            </a:r>
            <a:r>
              <a:rPr lang="en-US" sz="1200" dirty="0" err="1"/>
              <a:t>Tillaberi</a:t>
            </a:r>
            <a:r>
              <a:rPr lang="en-US" sz="1200" dirty="0"/>
              <a:t>, </a:t>
            </a:r>
            <a:r>
              <a:rPr lang="en-US" sz="1200" dirty="0" err="1"/>
              <a:t>Maradi</a:t>
            </a:r>
            <a:r>
              <a:rPr lang="en-US" sz="1200" dirty="0"/>
              <a:t>, </a:t>
            </a:r>
            <a:r>
              <a:rPr lang="en-US" sz="1200" dirty="0" err="1"/>
              <a:t>Tahoua</a:t>
            </a:r>
            <a:r>
              <a:rPr lang="en-US" sz="1200" dirty="0"/>
              <a:t>, Zinder.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6697F3-FD43-4C6B-A4D4-CC58A0C4F66A}"/>
              </a:ext>
            </a:extLst>
          </p:cNvPr>
          <p:cNvSpPr txBox="1"/>
          <p:nvPr/>
        </p:nvSpPr>
        <p:spPr>
          <a:xfrm>
            <a:off x="7608168" y="4509120"/>
            <a:ext cx="4179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89% of deaths are in children under the age of five years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D125361-39AF-4883-A289-F602AA8C5A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924688"/>
              </p:ext>
            </p:extLst>
          </p:nvPr>
        </p:nvGraphicFramePr>
        <p:xfrm>
          <a:off x="7680176" y="962385"/>
          <a:ext cx="4107286" cy="327704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053643">
                  <a:extLst>
                    <a:ext uri="{9D8B030D-6E8A-4147-A177-3AD203B41FA5}">
                      <a16:colId xmlns:a16="http://schemas.microsoft.com/office/drawing/2014/main" val="864900816"/>
                    </a:ext>
                  </a:extLst>
                </a:gridCol>
                <a:gridCol w="2053643">
                  <a:extLst>
                    <a:ext uri="{9D8B030D-6E8A-4147-A177-3AD203B41FA5}">
                      <a16:colId xmlns:a16="http://schemas.microsoft.com/office/drawing/2014/main" val="663160470"/>
                    </a:ext>
                  </a:extLst>
                </a:gridCol>
              </a:tblGrid>
              <a:tr h="4393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Deaths (count)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9789446"/>
                  </a:ext>
                </a:extLst>
              </a:tr>
              <a:tr h="65298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2018 Baseline (WMR 2019)</a:t>
                      </a:r>
                      <a:endParaRPr lang="en-US" sz="1400" b="0" i="1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17,084</a:t>
                      </a:r>
                      <a:endParaRPr lang="en-US" sz="1400" b="0" i="1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5291012"/>
                  </a:ext>
                </a:extLst>
              </a:tr>
              <a:tr h="242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17,224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0323295"/>
                  </a:ext>
                </a:extLst>
              </a:tr>
              <a:tr h="242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17,357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7220542"/>
                  </a:ext>
                </a:extLst>
              </a:tr>
              <a:tr h="242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17,379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3419601"/>
                  </a:ext>
                </a:extLst>
              </a:tr>
              <a:tr h="242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18,916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567588"/>
                  </a:ext>
                </a:extLst>
              </a:tr>
              <a:tr h="242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20,811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6231559"/>
                  </a:ext>
                </a:extLst>
              </a:tr>
              <a:tr h="242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22,769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1414589"/>
                  </a:ext>
                </a:extLst>
              </a:tr>
              <a:tr h="242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19,192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6689296"/>
                  </a:ext>
                </a:extLst>
              </a:tr>
              <a:tr h="242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21,133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995181"/>
                  </a:ext>
                </a:extLst>
              </a:tr>
              <a:tr h="242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23,143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8732530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1EE478B-E173-45F1-BE4C-3379978BF7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0091868"/>
              </p:ext>
            </p:extLst>
          </p:nvPr>
        </p:nvGraphicFramePr>
        <p:xfrm>
          <a:off x="335360" y="962385"/>
          <a:ext cx="6912768" cy="3762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70806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ED44D-62C7-4293-8769-D13573822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Nigeria</a:t>
            </a:r>
            <a:endParaRPr lang="en-GB" dirty="0"/>
          </a:p>
        </p:txBody>
      </p:sp>
      <p:graphicFrame>
        <p:nvGraphicFramePr>
          <p:cNvPr id="5" name="Table 13">
            <a:extLst>
              <a:ext uri="{FF2B5EF4-FFF2-40B4-BE49-F238E27FC236}">
                <a16:creationId xmlns:a16="http://schemas.microsoft.com/office/drawing/2014/main" id="{EE735146-9519-448E-9331-7BAA8B0DA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419428"/>
              </p:ext>
            </p:extLst>
          </p:nvPr>
        </p:nvGraphicFramePr>
        <p:xfrm>
          <a:off x="191344" y="5425140"/>
          <a:ext cx="11596118" cy="874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6118">
                  <a:extLst>
                    <a:ext uri="{9D8B030D-6E8A-4147-A177-3AD203B41FA5}">
                      <a16:colId xmlns:a16="http://schemas.microsoft.com/office/drawing/2014/main" val="918355664"/>
                    </a:ext>
                  </a:extLst>
                </a:gridCol>
              </a:tblGrid>
              <a:tr h="643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Scenarios: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No LLIN campaigns in all scenarios. Change is compared with ‘business as usual’ scenario. CD = Continuous Distribution, AM = Anti-Malarial. 1: CD -25%, 2: CD-50%, 3: CD -75%, 4: AM -25%, 5: AM -50%, 6: AM -75%, 7: CD &amp; AM -25%, 8: CD &amp; AM -50%, 9: CD &amp; AM -75%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4527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1DE63789-9BF6-4151-9886-42A1636BE072}"/>
              </a:ext>
            </a:extLst>
          </p:cNvPr>
          <p:cNvSpPr/>
          <p:nvPr/>
        </p:nvSpPr>
        <p:spPr>
          <a:xfrm>
            <a:off x="191344" y="5090700"/>
            <a:ext cx="69235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Notes: LLIN mass campaign planned in the following states: Osun, Adamawa, </a:t>
            </a:r>
            <a:r>
              <a:rPr lang="en-US" sz="1200" dirty="0" err="1"/>
              <a:t>Kwara</a:t>
            </a:r>
            <a:r>
              <a:rPr lang="en-US" sz="1200" dirty="0"/>
              <a:t>, Zamfara, Benue, Oyo.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AABF72-9EB8-4FB4-97A4-5CE16997815E}"/>
              </a:ext>
            </a:extLst>
          </p:cNvPr>
          <p:cNvSpPr txBox="1"/>
          <p:nvPr/>
        </p:nvSpPr>
        <p:spPr>
          <a:xfrm>
            <a:off x="7613241" y="4069472"/>
            <a:ext cx="4179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88% of deaths are in children under the age of five years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74A3FB7-BC76-4E17-BA69-B1B716188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796463"/>
              </p:ext>
            </p:extLst>
          </p:nvPr>
        </p:nvGraphicFramePr>
        <p:xfrm>
          <a:off x="7608168" y="962386"/>
          <a:ext cx="4179294" cy="304268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089647">
                  <a:extLst>
                    <a:ext uri="{9D8B030D-6E8A-4147-A177-3AD203B41FA5}">
                      <a16:colId xmlns:a16="http://schemas.microsoft.com/office/drawing/2014/main" val="3512807934"/>
                    </a:ext>
                  </a:extLst>
                </a:gridCol>
                <a:gridCol w="2089647">
                  <a:extLst>
                    <a:ext uri="{9D8B030D-6E8A-4147-A177-3AD203B41FA5}">
                      <a16:colId xmlns:a16="http://schemas.microsoft.com/office/drawing/2014/main" val="1717549630"/>
                    </a:ext>
                  </a:extLst>
                </a:gridCol>
              </a:tblGrid>
              <a:tr h="4079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effectLst/>
                        </a:rPr>
                        <a:t>Scenario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Deaths (count)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289560"/>
                  </a:ext>
                </a:extLst>
              </a:tr>
              <a:tr h="60628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</a:rPr>
                        <a:t>2018 Baseline (WMR 2019)</a:t>
                      </a:r>
                      <a:endParaRPr lang="en-US" sz="1400" b="0" i="1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95,844</a:t>
                      </a:r>
                      <a:endParaRPr lang="en-US" sz="1400" b="0" i="1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8998273"/>
                  </a:ext>
                </a:extLst>
              </a:tr>
              <a:tr h="2253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effectLst/>
                        </a:rPr>
                        <a:t>Scenario 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99,197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6383092"/>
                  </a:ext>
                </a:extLst>
              </a:tr>
              <a:tr h="2253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effectLst/>
                        </a:rPr>
                        <a:t>Scenario 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99,764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2890156"/>
                  </a:ext>
                </a:extLst>
              </a:tr>
              <a:tr h="2253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effectLst/>
                        </a:rPr>
                        <a:t>Scenario 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99,935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7893558"/>
                  </a:ext>
                </a:extLst>
              </a:tr>
              <a:tr h="2253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effectLst/>
                        </a:rPr>
                        <a:t>Scenario 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123,543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41083793"/>
                  </a:ext>
                </a:extLst>
              </a:tr>
              <a:tr h="2253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effectLst/>
                        </a:rPr>
                        <a:t>Scenario 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153,369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9314307"/>
                  </a:ext>
                </a:extLst>
              </a:tr>
              <a:tr h="2253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effectLst/>
                        </a:rPr>
                        <a:t>Scenario 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185,341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7753157"/>
                  </a:ext>
                </a:extLst>
              </a:tr>
              <a:tr h="2253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effectLst/>
                        </a:rPr>
                        <a:t>Scenario 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128,227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8503666"/>
                  </a:ext>
                </a:extLst>
              </a:tr>
              <a:tr h="2253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effectLst/>
                        </a:rPr>
                        <a:t>Scenario 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159,165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4195862"/>
                  </a:ext>
                </a:extLst>
              </a:tr>
              <a:tr h="2253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effectLst/>
                        </a:rPr>
                        <a:t>Scenario 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192,358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6445604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6F814D2-1DDD-4002-B198-ABD894769E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872237"/>
              </p:ext>
            </p:extLst>
          </p:nvPr>
        </p:nvGraphicFramePr>
        <p:xfrm>
          <a:off x="191344" y="962495"/>
          <a:ext cx="7128792" cy="4070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0089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3A36A-A278-445E-B9A3-A9C814DB8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Rwanda</a:t>
            </a:r>
            <a:endParaRPr lang="en-GB" dirty="0"/>
          </a:p>
        </p:txBody>
      </p:sp>
      <p:graphicFrame>
        <p:nvGraphicFramePr>
          <p:cNvPr id="5" name="Table 13">
            <a:extLst>
              <a:ext uri="{FF2B5EF4-FFF2-40B4-BE49-F238E27FC236}">
                <a16:creationId xmlns:a16="http://schemas.microsoft.com/office/drawing/2014/main" id="{9B8D4C1F-23A8-46E7-9670-18D8AA593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571026"/>
              </p:ext>
            </p:extLst>
          </p:nvPr>
        </p:nvGraphicFramePr>
        <p:xfrm>
          <a:off x="191344" y="5425140"/>
          <a:ext cx="11596118" cy="874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6118">
                  <a:extLst>
                    <a:ext uri="{9D8B030D-6E8A-4147-A177-3AD203B41FA5}">
                      <a16:colId xmlns:a16="http://schemas.microsoft.com/office/drawing/2014/main" val="918355664"/>
                    </a:ext>
                  </a:extLst>
                </a:gridCol>
              </a:tblGrid>
              <a:tr h="643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Scenarios: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No LLIN campaigns in all scenarios. Change is compared with ‘business as usual’ scenario. CD = Continuous Distribution, AM = Anti-Malarial. 1: CD -25%, 2: CD-50%, 3: CD -75%, 4: AM -25%, 5: AM -50%, 6: AM -75%, 7: CD &amp; AM -25%, 8: CD &amp; AM -50%, 9: CD &amp; AM -75%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4527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1803E51-10B4-47E8-9C3A-692D48821DF6}"/>
              </a:ext>
            </a:extLst>
          </p:cNvPr>
          <p:cNvSpPr txBox="1"/>
          <p:nvPr/>
        </p:nvSpPr>
        <p:spPr>
          <a:xfrm>
            <a:off x="191344" y="4936834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Note: </a:t>
            </a:r>
            <a:r>
              <a:rPr lang="en-US" sz="1200" dirty="0"/>
              <a:t>LLIN campaigns were planned in second quarter of 2020 as well IRS in selected districts. About 7.5 million LLINs were planned for distribution through mass campaigns in 2020.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E5A2D7-CF70-460C-9CA0-483CFAEEDDD9}"/>
              </a:ext>
            </a:extLst>
          </p:cNvPr>
          <p:cNvSpPr txBox="1"/>
          <p:nvPr/>
        </p:nvSpPr>
        <p:spPr>
          <a:xfrm>
            <a:off x="7320136" y="4509120"/>
            <a:ext cx="4179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18% of deaths are in children under the age of five years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2F8D41D-77E0-44FC-B7D3-E225610E4E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936181"/>
              </p:ext>
            </p:extLst>
          </p:nvPr>
        </p:nvGraphicFramePr>
        <p:xfrm>
          <a:off x="7873082" y="1063004"/>
          <a:ext cx="3047453" cy="301406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586690">
                  <a:extLst>
                    <a:ext uri="{9D8B030D-6E8A-4147-A177-3AD203B41FA5}">
                      <a16:colId xmlns:a16="http://schemas.microsoft.com/office/drawing/2014/main" val="3678136758"/>
                    </a:ext>
                  </a:extLst>
                </a:gridCol>
                <a:gridCol w="1460763">
                  <a:extLst>
                    <a:ext uri="{9D8B030D-6E8A-4147-A177-3AD203B41FA5}">
                      <a16:colId xmlns:a16="http://schemas.microsoft.com/office/drawing/2014/main" val="1092401844"/>
                    </a:ext>
                  </a:extLst>
                </a:gridCol>
              </a:tblGrid>
              <a:tr h="4041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Scenario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Deaths (count)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6710846"/>
                  </a:ext>
                </a:extLst>
              </a:tr>
              <a:tr h="6005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2018 Baseline (WMR 2019)</a:t>
                      </a:r>
                      <a:endParaRPr lang="en-US" sz="1200" b="0" i="1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3,244</a:t>
                      </a:r>
                      <a:endParaRPr lang="en-US" sz="1200" b="0" i="1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9340241"/>
                  </a:ext>
                </a:extLst>
              </a:tr>
              <a:tr h="2232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Scenario 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3,674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8206696"/>
                  </a:ext>
                </a:extLst>
              </a:tr>
              <a:tr h="2232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Scenario 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3,730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2343839"/>
                  </a:ext>
                </a:extLst>
              </a:tr>
              <a:tr h="2232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Scenario 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3,767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9802618"/>
                  </a:ext>
                </a:extLst>
              </a:tr>
              <a:tr h="2232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Scenario 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3,978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4008582"/>
                  </a:ext>
                </a:extLst>
              </a:tr>
              <a:tr h="2232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Scenario 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4,776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0285398"/>
                  </a:ext>
                </a:extLst>
              </a:tr>
              <a:tr h="2232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Scenario 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5,640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3659181"/>
                  </a:ext>
                </a:extLst>
              </a:tr>
              <a:tr h="2232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Scenario 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4,500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0880169"/>
                  </a:ext>
                </a:extLst>
              </a:tr>
              <a:tr h="2232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Scenario 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5,460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9340557"/>
                  </a:ext>
                </a:extLst>
              </a:tr>
              <a:tr h="2232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Scenario 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6,491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6827597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9C10593-7544-4D45-8A74-9FDF3E9895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0490096"/>
              </p:ext>
            </p:extLst>
          </p:nvPr>
        </p:nvGraphicFramePr>
        <p:xfrm>
          <a:off x="335360" y="962385"/>
          <a:ext cx="6768752" cy="3690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3695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1195D-F4BB-4C9C-B430-74AD5F63A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Sierra Leone</a:t>
            </a:r>
            <a:endParaRPr lang="en-GB" dirty="0"/>
          </a:p>
        </p:txBody>
      </p:sp>
      <p:graphicFrame>
        <p:nvGraphicFramePr>
          <p:cNvPr id="5" name="Table 13">
            <a:extLst>
              <a:ext uri="{FF2B5EF4-FFF2-40B4-BE49-F238E27FC236}">
                <a16:creationId xmlns:a16="http://schemas.microsoft.com/office/drawing/2014/main" id="{32886BE1-83F6-4738-96CE-C16B654F3E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419428"/>
              </p:ext>
            </p:extLst>
          </p:nvPr>
        </p:nvGraphicFramePr>
        <p:xfrm>
          <a:off x="191344" y="5425140"/>
          <a:ext cx="11596118" cy="874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6118">
                  <a:extLst>
                    <a:ext uri="{9D8B030D-6E8A-4147-A177-3AD203B41FA5}">
                      <a16:colId xmlns:a16="http://schemas.microsoft.com/office/drawing/2014/main" val="918355664"/>
                    </a:ext>
                  </a:extLst>
                </a:gridCol>
              </a:tblGrid>
              <a:tr h="643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Scenarios: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No LLIN campaigns in all scenarios. Change is compared with ‘business as usual’ scenario. CD = Continuous Distribution, AM = Anti-Malarial. 1: CD -25%, 2: CD-50%, 3: CD -75%, 4: AM -25%, 5: AM -50%, 6: AM -75%, 7: CD &amp; AM -25%, 8: CD &amp; AM -50%, 9: CD &amp; AM -75%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4527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14B191-55DA-4C24-84EA-BD4BADD51135}"/>
              </a:ext>
            </a:extLst>
          </p:cNvPr>
          <p:cNvSpPr txBox="1"/>
          <p:nvPr/>
        </p:nvSpPr>
        <p:spPr>
          <a:xfrm>
            <a:off x="99959" y="5120042"/>
            <a:ext cx="7606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Note: </a:t>
            </a:r>
            <a:r>
              <a:rPr lang="en-US" sz="1200" dirty="0"/>
              <a:t>Universal LLIN mass campaign planned in the second quarter of 2020.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69C584-A8BB-452F-B3D9-968686D0D1A1}"/>
              </a:ext>
            </a:extLst>
          </p:cNvPr>
          <p:cNvSpPr txBox="1"/>
          <p:nvPr/>
        </p:nvSpPr>
        <p:spPr>
          <a:xfrm>
            <a:off x="7608168" y="4509120"/>
            <a:ext cx="4179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90% of deaths are in children under the age of five years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A911B33-B590-49A5-B0D6-244F5AC251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159827"/>
              </p:ext>
            </p:extLst>
          </p:nvPr>
        </p:nvGraphicFramePr>
        <p:xfrm>
          <a:off x="7706037" y="1289298"/>
          <a:ext cx="4081424" cy="307580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040712">
                  <a:extLst>
                    <a:ext uri="{9D8B030D-6E8A-4147-A177-3AD203B41FA5}">
                      <a16:colId xmlns:a16="http://schemas.microsoft.com/office/drawing/2014/main" val="2226801520"/>
                    </a:ext>
                  </a:extLst>
                </a:gridCol>
                <a:gridCol w="2040712">
                  <a:extLst>
                    <a:ext uri="{9D8B030D-6E8A-4147-A177-3AD203B41FA5}">
                      <a16:colId xmlns:a16="http://schemas.microsoft.com/office/drawing/2014/main" val="2757303980"/>
                    </a:ext>
                  </a:extLst>
                </a:gridCol>
              </a:tblGrid>
              <a:tr h="2604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Deaths (count)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52915476"/>
                  </a:ext>
                </a:extLst>
              </a:tr>
              <a:tr h="471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2018 Baseline (WMR 2019)</a:t>
                      </a:r>
                      <a:endParaRPr lang="en-US" sz="1400" b="0" i="1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6,564</a:t>
                      </a:r>
                      <a:endParaRPr lang="en-US" sz="1400" b="0" i="1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049760"/>
                  </a:ext>
                </a:extLst>
              </a:tr>
              <a:tr h="2604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7,719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556075"/>
                  </a:ext>
                </a:extLst>
              </a:tr>
              <a:tr h="2604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7,848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6334984"/>
                  </a:ext>
                </a:extLst>
              </a:tr>
              <a:tr h="2604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7,942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9115913"/>
                  </a:ext>
                </a:extLst>
              </a:tr>
              <a:tr h="2604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7,993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4291446"/>
                  </a:ext>
                </a:extLst>
              </a:tr>
              <a:tr h="2604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9,497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8890753"/>
                  </a:ext>
                </a:extLst>
              </a:tr>
              <a:tr h="2604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11,073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4372405"/>
                  </a:ext>
                </a:extLst>
              </a:tr>
              <a:tr h="2604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9,380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9194498"/>
                  </a:ext>
                </a:extLst>
              </a:tr>
              <a:tr h="2604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11,201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0077236"/>
                  </a:ext>
                </a:extLst>
              </a:tr>
              <a:tr h="2604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Scenario 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13,103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3018661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BA03F33-4967-4E0E-85B6-69FEF97629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5605152"/>
              </p:ext>
            </p:extLst>
          </p:nvPr>
        </p:nvGraphicFramePr>
        <p:xfrm>
          <a:off x="551384" y="1048587"/>
          <a:ext cx="6840760" cy="3820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6647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1258C-AA5F-4D8C-92FD-D1DBB1F8D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Somalia</a:t>
            </a:r>
            <a:endParaRPr lang="en-GB" dirty="0"/>
          </a:p>
        </p:txBody>
      </p:sp>
      <p:graphicFrame>
        <p:nvGraphicFramePr>
          <p:cNvPr id="5" name="Table 13">
            <a:extLst>
              <a:ext uri="{FF2B5EF4-FFF2-40B4-BE49-F238E27FC236}">
                <a16:creationId xmlns:a16="http://schemas.microsoft.com/office/drawing/2014/main" id="{4A341850-29E3-461F-990B-6BAE2CEB9D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571026"/>
              </p:ext>
            </p:extLst>
          </p:nvPr>
        </p:nvGraphicFramePr>
        <p:xfrm>
          <a:off x="191344" y="5425140"/>
          <a:ext cx="11596118" cy="874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6118">
                  <a:extLst>
                    <a:ext uri="{9D8B030D-6E8A-4147-A177-3AD203B41FA5}">
                      <a16:colId xmlns:a16="http://schemas.microsoft.com/office/drawing/2014/main" val="918355664"/>
                    </a:ext>
                  </a:extLst>
                </a:gridCol>
              </a:tblGrid>
              <a:tr h="643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Scenarios: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No LLIN campaigns in all scenarios. Change is compared with ‘business as usual’ scenario. CD = Continuous Distribution, AM = Anti-Malarial. 1: CD -25%, 2: CD-50%, 3: CD -75%, 4: AM -25%, 5: AM -50%, 6: AM -75%, 7: CD &amp; AM -25%, 8: CD &amp; AM -50%, 9: CD &amp; AM -75%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4527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D65F1A8-22A2-47C6-AFE2-2C93B8C5E847}"/>
              </a:ext>
            </a:extLst>
          </p:cNvPr>
          <p:cNvSpPr/>
          <p:nvPr/>
        </p:nvSpPr>
        <p:spPr>
          <a:xfrm>
            <a:off x="191344" y="5090700"/>
            <a:ext cx="69235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Notes: LLIN mass campaign is planned for 2020.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3668BC-7AFD-4E17-9F40-8A6943ABA650}"/>
              </a:ext>
            </a:extLst>
          </p:cNvPr>
          <p:cNvSpPr txBox="1"/>
          <p:nvPr/>
        </p:nvSpPr>
        <p:spPr>
          <a:xfrm>
            <a:off x="7608168" y="4077072"/>
            <a:ext cx="4179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30% of deaths are in children under the age of five years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5771832-6B9C-499F-91A5-AF815CCBA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251268"/>
              </p:ext>
            </p:extLst>
          </p:nvPr>
        </p:nvGraphicFramePr>
        <p:xfrm>
          <a:off x="7608168" y="888633"/>
          <a:ext cx="4179294" cy="283071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089647">
                  <a:extLst>
                    <a:ext uri="{9D8B030D-6E8A-4147-A177-3AD203B41FA5}">
                      <a16:colId xmlns:a16="http://schemas.microsoft.com/office/drawing/2014/main" val="3258122524"/>
                    </a:ext>
                  </a:extLst>
                </a:gridCol>
                <a:gridCol w="2089647">
                  <a:extLst>
                    <a:ext uri="{9D8B030D-6E8A-4147-A177-3AD203B41FA5}">
                      <a16:colId xmlns:a16="http://schemas.microsoft.com/office/drawing/2014/main" val="3902228923"/>
                    </a:ext>
                  </a:extLst>
                </a:gridCol>
              </a:tblGrid>
              <a:tr h="239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Deaths (count)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432173"/>
                  </a:ext>
                </a:extLst>
              </a:tr>
              <a:tr h="4338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2018 Baseline (WMR 2019)</a:t>
                      </a:r>
                      <a:endParaRPr lang="en-US" sz="1400" b="0" i="1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1,316</a:t>
                      </a:r>
                      <a:endParaRPr lang="en-US" sz="1400" b="0" i="1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7560850"/>
                  </a:ext>
                </a:extLst>
              </a:tr>
              <a:tr h="239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Scenario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1,329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9232596"/>
                  </a:ext>
                </a:extLst>
              </a:tr>
              <a:tr h="239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1,334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8358743"/>
                  </a:ext>
                </a:extLst>
              </a:tr>
              <a:tr h="239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1,334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297429"/>
                  </a:ext>
                </a:extLst>
              </a:tr>
              <a:tr h="239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1,415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4015564"/>
                  </a:ext>
                </a:extLst>
              </a:tr>
              <a:tr h="239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Scenario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1,519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0693960"/>
                  </a:ext>
                </a:extLst>
              </a:tr>
              <a:tr h="239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1,626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0723948"/>
                  </a:ext>
                </a:extLst>
              </a:tr>
              <a:tr h="239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1,434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6403976"/>
                  </a:ext>
                </a:extLst>
              </a:tr>
              <a:tr h="239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1,539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0052556"/>
                  </a:ext>
                </a:extLst>
              </a:tr>
              <a:tr h="239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1,647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9512993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4E1E114-3DE2-448D-A00B-D8DBFB867A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0295354"/>
              </p:ext>
            </p:extLst>
          </p:nvPr>
        </p:nvGraphicFramePr>
        <p:xfrm>
          <a:off x="199836" y="833274"/>
          <a:ext cx="7048291" cy="3890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3440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92596-0BF3-4835-9D22-E6A5A0231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 Sudan</a:t>
            </a:r>
            <a:endParaRPr lang="en-GB" dirty="0"/>
          </a:p>
        </p:txBody>
      </p:sp>
      <p:graphicFrame>
        <p:nvGraphicFramePr>
          <p:cNvPr id="5" name="Table 13">
            <a:extLst>
              <a:ext uri="{FF2B5EF4-FFF2-40B4-BE49-F238E27FC236}">
                <a16:creationId xmlns:a16="http://schemas.microsoft.com/office/drawing/2014/main" id="{B782F321-91A2-483F-A54F-B57D08CBD7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571026"/>
              </p:ext>
            </p:extLst>
          </p:nvPr>
        </p:nvGraphicFramePr>
        <p:xfrm>
          <a:off x="191344" y="5425140"/>
          <a:ext cx="11596118" cy="874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6118">
                  <a:extLst>
                    <a:ext uri="{9D8B030D-6E8A-4147-A177-3AD203B41FA5}">
                      <a16:colId xmlns:a16="http://schemas.microsoft.com/office/drawing/2014/main" val="918355664"/>
                    </a:ext>
                  </a:extLst>
                </a:gridCol>
              </a:tblGrid>
              <a:tr h="643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Scenarios: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No LLIN campaigns in all scenarios. Change is compared with ‘business as usual’ scenario. CD = Continuous Distribution, AM = Anti-Malarial. 1: CD -25%, 2: CD-50%, 3: CD -75%, 4: AM -25%, 5: AM -50%, 6: AM -75%, 7: CD &amp; AM -25%, 8: CD &amp; AM -50%, 9: CD &amp; AM -75%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4527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D1BB730-17DB-4A20-9DD1-D248A9399983}"/>
              </a:ext>
            </a:extLst>
          </p:cNvPr>
          <p:cNvSpPr/>
          <p:nvPr/>
        </p:nvSpPr>
        <p:spPr>
          <a:xfrm>
            <a:off x="191344" y="4911296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Notes: National LLIN mass campaigns (except for three states where distribution took place Q4 2019) are planned from the second quarter of 2020 through to the end of the year.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378CD3-8E1D-4ECE-94A2-67258EB7AA06}"/>
              </a:ext>
            </a:extLst>
          </p:cNvPr>
          <p:cNvSpPr txBox="1"/>
          <p:nvPr/>
        </p:nvSpPr>
        <p:spPr>
          <a:xfrm>
            <a:off x="7608168" y="4264965"/>
            <a:ext cx="4179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70% of deaths are in children under the age of five years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1CF4151-905B-418B-BCAB-4DF9CB1867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66430"/>
              </p:ext>
            </p:extLst>
          </p:nvPr>
        </p:nvGraphicFramePr>
        <p:xfrm>
          <a:off x="8113566" y="1206540"/>
          <a:ext cx="2878978" cy="272651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39489">
                  <a:extLst>
                    <a:ext uri="{9D8B030D-6E8A-4147-A177-3AD203B41FA5}">
                      <a16:colId xmlns:a16="http://schemas.microsoft.com/office/drawing/2014/main" val="2884101403"/>
                    </a:ext>
                  </a:extLst>
                </a:gridCol>
                <a:gridCol w="1439489">
                  <a:extLst>
                    <a:ext uri="{9D8B030D-6E8A-4147-A177-3AD203B41FA5}">
                      <a16:colId xmlns:a16="http://schemas.microsoft.com/office/drawing/2014/main" val="3815393962"/>
                    </a:ext>
                  </a:extLst>
                </a:gridCol>
              </a:tblGrid>
              <a:tr h="230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Scenario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Deaths (count)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6444108"/>
                  </a:ext>
                </a:extLst>
              </a:tr>
              <a:tr h="4178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2018 Baseline (WMR 2019)</a:t>
                      </a:r>
                      <a:endParaRPr lang="en-US" sz="1200" b="0" i="1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5,356</a:t>
                      </a:r>
                      <a:endParaRPr lang="en-US" sz="1200" b="0" i="1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9063046"/>
                  </a:ext>
                </a:extLst>
              </a:tr>
              <a:tr h="230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Scenario 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6,519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0050116"/>
                  </a:ext>
                </a:extLst>
              </a:tr>
              <a:tr h="230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Scenario 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6,581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7159758"/>
                  </a:ext>
                </a:extLst>
              </a:tr>
              <a:tr h="230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Scenario 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6,622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5506979"/>
                  </a:ext>
                </a:extLst>
              </a:tr>
              <a:tr h="230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Scenario 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5,461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1541628"/>
                  </a:ext>
                </a:extLst>
              </a:tr>
              <a:tr h="230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Scenario 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5,566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2980513"/>
                  </a:ext>
                </a:extLst>
              </a:tr>
              <a:tr h="230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Scenario 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5,672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8805349"/>
                  </a:ext>
                </a:extLst>
              </a:tr>
              <a:tr h="230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Scenario 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6,668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0926039"/>
                  </a:ext>
                </a:extLst>
              </a:tr>
              <a:tr h="230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Scenario 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6,828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2678753"/>
                  </a:ext>
                </a:extLst>
              </a:tr>
              <a:tr h="230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Scenario 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6,997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8855121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938613E-1FCD-4E59-B370-98911CC347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3927446"/>
              </p:ext>
            </p:extLst>
          </p:nvPr>
        </p:nvGraphicFramePr>
        <p:xfrm>
          <a:off x="335360" y="1046981"/>
          <a:ext cx="6912768" cy="367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0014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CD3DD-B562-4603-ADFA-3F8B9562A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Sudan</a:t>
            </a:r>
            <a:endParaRPr lang="en-GB" dirty="0"/>
          </a:p>
        </p:txBody>
      </p:sp>
      <p:graphicFrame>
        <p:nvGraphicFramePr>
          <p:cNvPr id="9" name="Table 13">
            <a:extLst>
              <a:ext uri="{FF2B5EF4-FFF2-40B4-BE49-F238E27FC236}">
                <a16:creationId xmlns:a16="http://schemas.microsoft.com/office/drawing/2014/main" id="{D5867790-29C5-4888-9A73-34131B21B5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441768"/>
              </p:ext>
            </p:extLst>
          </p:nvPr>
        </p:nvGraphicFramePr>
        <p:xfrm>
          <a:off x="191344" y="5604104"/>
          <a:ext cx="11596118" cy="874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6118">
                  <a:extLst>
                    <a:ext uri="{9D8B030D-6E8A-4147-A177-3AD203B41FA5}">
                      <a16:colId xmlns:a16="http://schemas.microsoft.com/office/drawing/2014/main" val="918355664"/>
                    </a:ext>
                  </a:extLst>
                </a:gridCol>
              </a:tblGrid>
              <a:tr h="6954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Scenarios: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No LLIN campaigns in all scenarios. Change is compared with ‘business as usual’ scenario. CD = Continuous Distribution, AM = Anti-Malarial. 1: CD -25%, 2: CD-50%, 3: CD -75%, 4: AM -25%, 5: AM -50%, 6: AM -75%, 7: CD &amp; AM -25%, 8: CD &amp; AM -50%, 9: CD &amp; AM -75%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4527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60BFA2D-CCB9-4B81-8279-F0A09988A14C}"/>
              </a:ext>
            </a:extLst>
          </p:cNvPr>
          <p:cNvSpPr txBox="1"/>
          <p:nvPr/>
        </p:nvSpPr>
        <p:spPr>
          <a:xfrm>
            <a:off x="191345" y="494923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Note: </a:t>
            </a:r>
            <a:r>
              <a:rPr lang="en-US" sz="1200" dirty="0"/>
              <a:t>Rolling mass campaigns were planned in the second quarter of  2020  in West </a:t>
            </a:r>
            <a:r>
              <a:rPr lang="en-US" sz="1200" dirty="0" err="1"/>
              <a:t>Dafur</a:t>
            </a:r>
            <a:r>
              <a:rPr lang="en-US" sz="1200" dirty="0"/>
              <a:t>, South </a:t>
            </a:r>
            <a:r>
              <a:rPr lang="en-US" sz="1200" dirty="0" err="1"/>
              <a:t>Dafur</a:t>
            </a:r>
            <a:r>
              <a:rPr lang="en-US" sz="1200" dirty="0"/>
              <a:t>, East </a:t>
            </a:r>
            <a:r>
              <a:rPr lang="en-US" sz="1200" dirty="0" err="1"/>
              <a:t>Dafur</a:t>
            </a:r>
            <a:r>
              <a:rPr lang="en-US" sz="1200" dirty="0"/>
              <a:t>, </a:t>
            </a:r>
            <a:r>
              <a:rPr lang="en-US" sz="1200" dirty="0" err="1"/>
              <a:t>Cente</a:t>
            </a:r>
            <a:r>
              <a:rPr lang="en-US" sz="1200" dirty="0"/>
              <a:t> </a:t>
            </a:r>
            <a:r>
              <a:rPr lang="en-US" sz="1200" dirty="0" err="1"/>
              <a:t>Dafur</a:t>
            </a:r>
            <a:r>
              <a:rPr lang="en-US" sz="1200" dirty="0"/>
              <a:t>, North </a:t>
            </a:r>
            <a:r>
              <a:rPr lang="en-US" sz="1200" dirty="0" err="1"/>
              <a:t>Dafur</a:t>
            </a:r>
            <a:r>
              <a:rPr lang="en-US" sz="1200" dirty="0"/>
              <a:t>, South Kordofan, </a:t>
            </a:r>
            <a:r>
              <a:rPr lang="en-US" sz="1200" dirty="0" err="1"/>
              <a:t>Kassala</a:t>
            </a:r>
            <a:r>
              <a:rPr lang="en-US" sz="1200" dirty="0"/>
              <a:t>, Blue Nile, </a:t>
            </a:r>
            <a:r>
              <a:rPr lang="en-US" sz="1200" dirty="0" err="1"/>
              <a:t>Gadarif</a:t>
            </a:r>
            <a:r>
              <a:rPr lang="en-US" sz="1200" dirty="0"/>
              <a:t>, West Kordofan, North Kordofan, White Nile and Khartoum. About 5.6 million LLINs planned for distribution through these mass campaigns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4380AC-ED69-4E4B-8930-AA7B51830D16}"/>
              </a:ext>
            </a:extLst>
          </p:cNvPr>
          <p:cNvSpPr txBox="1"/>
          <p:nvPr/>
        </p:nvSpPr>
        <p:spPr>
          <a:xfrm>
            <a:off x="7608168" y="4509120"/>
            <a:ext cx="4179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32% of deaths are in children under the age of five years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568C9C4-8EFB-40F6-A69B-51B0B9A92A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525930"/>
              </p:ext>
            </p:extLst>
          </p:nvPr>
        </p:nvGraphicFramePr>
        <p:xfrm>
          <a:off x="7680176" y="1359968"/>
          <a:ext cx="4107286" cy="314914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053643">
                  <a:extLst>
                    <a:ext uri="{9D8B030D-6E8A-4147-A177-3AD203B41FA5}">
                      <a16:colId xmlns:a16="http://schemas.microsoft.com/office/drawing/2014/main" val="1350092317"/>
                    </a:ext>
                  </a:extLst>
                </a:gridCol>
                <a:gridCol w="2053643">
                  <a:extLst>
                    <a:ext uri="{9D8B030D-6E8A-4147-A177-3AD203B41FA5}">
                      <a16:colId xmlns:a16="http://schemas.microsoft.com/office/drawing/2014/main" val="3374092574"/>
                    </a:ext>
                  </a:extLst>
                </a:gridCol>
              </a:tblGrid>
              <a:tr h="286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Scenario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Deaths (count)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8326594"/>
                  </a:ext>
                </a:extLst>
              </a:tr>
              <a:tr h="286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2018 Baseline (WMR 2019)</a:t>
                      </a:r>
                      <a:endParaRPr lang="en-US" sz="1400" b="0" i="1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5,003</a:t>
                      </a:r>
                      <a:endParaRPr lang="en-US" sz="1400" b="0" i="1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55615"/>
                  </a:ext>
                </a:extLst>
              </a:tr>
              <a:tr h="286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5,015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8363497"/>
                  </a:ext>
                </a:extLst>
              </a:tr>
              <a:tr h="286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5,038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9256195"/>
                  </a:ext>
                </a:extLst>
              </a:tr>
              <a:tr h="286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5,043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7672832"/>
                  </a:ext>
                </a:extLst>
              </a:tr>
              <a:tr h="286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6,110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5006841"/>
                  </a:ext>
                </a:extLst>
              </a:tr>
              <a:tr h="286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7,321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6141114"/>
                  </a:ext>
                </a:extLst>
              </a:tr>
              <a:tr h="286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8,644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4702023"/>
                  </a:ext>
                </a:extLst>
              </a:tr>
              <a:tr h="286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6,142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465400"/>
                  </a:ext>
                </a:extLst>
              </a:tr>
              <a:tr h="286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7,371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4808769"/>
                  </a:ext>
                </a:extLst>
              </a:tr>
              <a:tr h="286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Scenario 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8,709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5168706"/>
                  </a:ext>
                </a:extLst>
              </a:tr>
            </a:tbl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2ABC9FC-BC85-4AD4-ABED-B92FAAA07F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0219345"/>
              </p:ext>
            </p:extLst>
          </p:nvPr>
        </p:nvGraphicFramePr>
        <p:xfrm>
          <a:off x="449870" y="1141349"/>
          <a:ext cx="6510225" cy="3583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5793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45E9A-5568-4053-B1A4-1AE31C165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Tanzania</a:t>
            </a:r>
            <a:endParaRPr lang="en-GB" dirty="0"/>
          </a:p>
        </p:txBody>
      </p:sp>
      <p:graphicFrame>
        <p:nvGraphicFramePr>
          <p:cNvPr id="5" name="Table 13">
            <a:extLst>
              <a:ext uri="{FF2B5EF4-FFF2-40B4-BE49-F238E27FC236}">
                <a16:creationId xmlns:a16="http://schemas.microsoft.com/office/drawing/2014/main" id="{6CE57522-214A-4BF1-8764-6940087A95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571026"/>
              </p:ext>
            </p:extLst>
          </p:nvPr>
        </p:nvGraphicFramePr>
        <p:xfrm>
          <a:off x="191344" y="5425140"/>
          <a:ext cx="11596118" cy="874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6118">
                  <a:extLst>
                    <a:ext uri="{9D8B030D-6E8A-4147-A177-3AD203B41FA5}">
                      <a16:colId xmlns:a16="http://schemas.microsoft.com/office/drawing/2014/main" val="918355664"/>
                    </a:ext>
                  </a:extLst>
                </a:gridCol>
              </a:tblGrid>
              <a:tr h="643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Scenarios: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No LLIN campaigns in all scenarios. Change is compared with ‘business as usual’ scenario. CD = Continuous Distribution, AM = Anti-Malarial. 1: CD -25%, 2: CD-50%, 3: CD -75%, 4: AM -25%, 5: AM -50%, 6: AM -75%, 7: CD &amp; AM -25%, 8: CD &amp; AM -50%, 9: CD &amp; AM -75%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4527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1534900-C8EC-4381-B80F-A5775BCC19D8}"/>
              </a:ext>
            </a:extLst>
          </p:cNvPr>
          <p:cNvSpPr txBox="1"/>
          <p:nvPr/>
        </p:nvSpPr>
        <p:spPr>
          <a:xfrm>
            <a:off x="191344" y="4941168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Note: </a:t>
            </a:r>
            <a:r>
              <a:rPr lang="en-US" sz="1200" dirty="0"/>
              <a:t>LLINs through schools and  mass campaigns in 10 regions in 50 councils in moderate to low transmission strata was planned: Mbeya, </a:t>
            </a:r>
            <a:r>
              <a:rPr lang="en-US" sz="1200" dirty="0" err="1"/>
              <a:t>Rukwa</a:t>
            </a:r>
            <a:r>
              <a:rPr lang="en-US" sz="1200" dirty="0"/>
              <a:t>, </a:t>
            </a:r>
            <a:r>
              <a:rPr lang="en-US" sz="1200" dirty="0" err="1"/>
              <a:t>Songwe</a:t>
            </a:r>
            <a:r>
              <a:rPr lang="en-US" sz="1200" dirty="0"/>
              <a:t> </a:t>
            </a:r>
            <a:r>
              <a:rPr lang="en-US" sz="1200" dirty="0" err="1"/>
              <a:t>Njombe</a:t>
            </a:r>
            <a:r>
              <a:rPr lang="en-US" sz="1200" dirty="0"/>
              <a:t>, Dodoma, </a:t>
            </a:r>
            <a:r>
              <a:rPr lang="en-US" sz="1200" dirty="0" err="1"/>
              <a:t>Singida</a:t>
            </a:r>
            <a:r>
              <a:rPr lang="en-US" sz="1200" dirty="0"/>
              <a:t>, Iringa </a:t>
            </a:r>
            <a:r>
              <a:rPr lang="en-US" sz="1200" dirty="0" err="1"/>
              <a:t>Tanga</a:t>
            </a:r>
            <a:r>
              <a:rPr lang="en-US" sz="1200" dirty="0"/>
              <a:t>, Kilimanjaro and </a:t>
            </a:r>
            <a:r>
              <a:rPr lang="en-US" sz="1200" dirty="0" err="1"/>
              <a:t>Manyara</a:t>
            </a:r>
            <a:r>
              <a:rPr lang="en-US" sz="1200" dirty="0"/>
              <a:t>.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C8531D7-CE04-4493-93C6-20229714A3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680199"/>
              </p:ext>
            </p:extLst>
          </p:nvPr>
        </p:nvGraphicFramePr>
        <p:xfrm>
          <a:off x="7608168" y="980728"/>
          <a:ext cx="4179294" cy="280831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089647">
                  <a:extLst>
                    <a:ext uri="{9D8B030D-6E8A-4147-A177-3AD203B41FA5}">
                      <a16:colId xmlns:a16="http://schemas.microsoft.com/office/drawing/2014/main" val="1684443269"/>
                    </a:ext>
                  </a:extLst>
                </a:gridCol>
                <a:gridCol w="2089647">
                  <a:extLst>
                    <a:ext uri="{9D8B030D-6E8A-4147-A177-3AD203B41FA5}">
                      <a16:colId xmlns:a16="http://schemas.microsoft.com/office/drawing/2014/main" val="1354343367"/>
                    </a:ext>
                  </a:extLst>
                </a:gridCol>
              </a:tblGrid>
              <a:tr h="237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Deaths (count)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6550655"/>
                  </a:ext>
                </a:extLst>
              </a:tr>
              <a:tr h="430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2018 Baseline (WMR 2019)</a:t>
                      </a:r>
                      <a:endParaRPr lang="en-US" sz="1400" b="0" i="1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21,550</a:t>
                      </a:r>
                      <a:endParaRPr lang="en-US" sz="1400" b="0" i="1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8692499"/>
                  </a:ext>
                </a:extLst>
              </a:tr>
              <a:tr h="237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22,177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3695504"/>
                  </a:ext>
                </a:extLst>
              </a:tr>
              <a:tr h="237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22,499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7929912"/>
                  </a:ext>
                </a:extLst>
              </a:tr>
              <a:tr h="237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22,838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233097"/>
                  </a:ext>
                </a:extLst>
              </a:tr>
              <a:tr h="237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29,302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8046599"/>
                  </a:ext>
                </a:extLst>
              </a:tr>
              <a:tr h="237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37,938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2410865"/>
                  </a:ext>
                </a:extLst>
              </a:tr>
              <a:tr h="237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47,508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6529782"/>
                  </a:ext>
                </a:extLst>
              </a:tr>
              <a:tr h="237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30,206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4060407"/>
                  </a:ext>
                </a:extLst>
              </a:tr>
              <a:tr h="237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39,531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3539482"/>
                  </a:ext>
                </a:extLst>
              </a:tr>
              <a:tr h="237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50,149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52939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153BE6A-D3A8-4C92-BA20-57A42055FEA3}"/>
              </a:ext>
            </a:extLst>
          </p:cNvPr>
          <p:cNvSpPr txBox="1"/>
          <p:nvPr/>
        </p:nvSpPr>
        <p:spPr>
          <a:xfrm>
            <a:off x="7608168" y="4509120"/>
            <a:ext cx="4179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60% of deaths are in children under the age of five years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C68FD14-E1B0-418D-8D0D-04E08696EF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80702"/>
              </p:ext>
            </p:extLst>
          </p:nvPr>
        </p:nvGraphicFramePr>
        <p:xfrm>
          <a:off x="291100" y="980728"/>
          <a:ext cx="681301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40271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0F771-A20A-45B2-A448-C7B1ABE1B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Togo</a:t>
            </a:r>
            <a:endParaRPr lang="en-GB" dirty="0"/>
          </a:p>
        </p:txBody>
      </p:sp>
      <p:graphicFrame>
        <p:nvGraphicFramePr>
          <p:cNvPr id="5" name="Table 13">
            <a:extLst>
              <a:ext uri="{FF2B5EF4-FFF2-40B4-BE49-F238E27FC236}">
                <a16:creationId xmlns:a16="http://schemas.microsoft.com/office/drawing/2014/main" id="{10B7852B-67DF-4F84-8BC5-A145C4E634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419428"/>
              </p:ext>
            </p:extLst>
          </p:nvPr>
        </p:nvGraphicFramePr>
        <p:xfrm>
          <a:off x="191344" y="5425140"/>
          <a:ext cx="11596118" cy="874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6118">
                  <a:extLst>
                    <a:ext uri="{9D8B030D-6E8A-4147-A177-3AD203B41FA5}">
                      <a16:colId xmlns:a16="http://schemas.microsoft.com/office/drawing/2014/main" val="918355664"/>
                    </a:ext>
                  </a:extLst>
                </a:gridCol>
              </a:tblGrid>
              <a:tr h="643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Scenarios: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No LLIN campaigns in all scenarios. Change is compared with ‘business as usual’ scenario. CD = Continuous Distribution, AM = Anti-Malarial. 1: CD -25%, 2: CD-50%, 3: CD -75%, 4: AM -25%, 5: AM -50%, 6: AM -75%, 7: CD &amp; AM -25%, 8: CD &amp; AM -50%, 9: CD &amp; AM -75%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4527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0A9586D-DFD2-41CC-9569-53902B236974}"/>
              </a:ext>
            </a:extLst>
          </p:cNvPr>
          <p:cNvSpPr/>
          <p:nvPr/>
        </p:nvSpPr>
        <p:spPr>
          <a:xfrm>
            <a:off x="191344" y="5090700"/>
            <a:ext cx="69235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Notes: LLIN mass campaigns planned in the third quarter of 2020..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AC43A7-1CBC-492F-BB28-5D5C47FE823F}"/>
              </a:ext>
            </a:extLst>
          </p:cNvPr>
          <p:cNvSpPr txBox="1"/>
          <p:nvPr/>
        </p:nvSpPr>
        <p:spPr>
          <a:xfrm>
            <a:off x="8012706" y="4045809"/>
            <a:ext cx="4179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80% of deaths are in children under the age of five years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A6CFA49-0812-4B27-8682-E315FF512E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148147"/>
              </p:ext>
            </p:extLst>
          </p:nvPr>
        </p:nvGraphicFramePr>
        <p:xfrm>
          <a:off x="8024483" y="1415112"/>
          <a:ext cx="3656312" cy="245173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141314">
                  <a:extLst>
                    <a:ext uri="{9D8B030D-6E8A-4147-A177-3AD203B41FA5}">
                      <a16:colId xmlns:a16="http://schemas.microsoft.com/office/drawing/2014/main" val="916847845"/>
                    </a:ext>
                  </a:extLst>
                </a:gridCol>
                <a:gridCol w="1514998">
                  <a:extLst>
                    <a:ext uri="{9D8B030D-6E8A-4147-A177-3AD203B41FA5}">
                      <a16:colId xmlns:a16="http://schemas.microsoft.com/office/drawing/2014/main" val="339219906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Deaths (count)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02379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2018 Baseline (WMR 2019)</a:t>
                      </a:r>
                      <a:endParaRPr lang="en-US" sz="1400" b="0" i="1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5,132</a:t>
                      </a:r>
                      <a:endParaRPr lang="en-US" sz="1400" b="0" i="1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29239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6,583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84075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Scenario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6,624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0304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6,617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82782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6,406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51043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7,782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518318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9,262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94865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8,199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30810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9,946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09041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Scenario 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11,769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3773413"/>
                  </a:ext>
                </a:extLst>
              </a:tr>
            </a:tbl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1429A2E-5B7C-4DFD-B4E8-4F70A7884C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3267937"/>
              </p:ext>
            </p:extLst>
          </p:nvPr>
        </p:nvGraphicFramePr>
        <p:xfrm>
          <a:off x="695400" y="980772"/>
          <a:ext cx="6768752" cy="405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1825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7ED2177-5E11-46CE-B3F2-8998C925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9" y="19828"/>
            <a:ext cx="10515600" cy="586854"/>
          </a:xfrm>
        </p:spPr>
        <p:txBody>
          <a:bodyPr>
            <a:normAutofit/>
          </a:bodyPr>
          <a:lstStyle/>
          <a:p>
            <a:r>
              <a:rPr lang="en-US" b="1" dirty="0"/>
              <a:t>Sub Saharan Africa – impact on malaria cases</a:t>
            </a:r>
          </a:p>
        </p:txBody>
      </p:sp>
      <p:graphicFrame>
        <p:nvGraphicFramePr>
          <p:cNvPr id="18" name="Table 13">
            <a:extLst>
              <a:ext uri="{FF2B5EF4-FFF2-40B4-BE49-F238E27FC236}">
                <a16:creationId xmlns:a16="http://schemas.microsoft.com/office/drawing/2014/main" id="{7E0EEAFE-911D-4F5C-86E7-7D9FBB72EB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093261"/>
              </p:ext>
            </p:extLst>
          </p:nvPr>
        </p:nvGraphicFramePr>
        <p:xfrm>
          <a:off x="191344" y="5425140"/>
          <a:ext cx="11596118" cy="874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6118">
                  <a:extLst>
                    <a:ext uri="{9D8B030D-6E8A-4147-A177-3AD203B41FA5}">
                      <a16:colId xmlns:a16="http://schemas.microsoft.com/office/drawing/2014/main" val="918355664"/>
                    </a:ext>
                  </a:extLst>
                </a:gridCol>
              </a:tblGrid>
              <a:tr h="643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Scenarios: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No LLIN campaigns in all scenarios. Change is compared with ‘business as usual’ scenario. CD = Continuous Distribution, AM = Anti-Malarial. 1: CD -25%, 2: CD-50%, 3: CD -75%, 4: AM -25%, 5: AM -50%, 6: AM -75%, 7: CD &amp; AM -25%, 8: CD &amp; AM -50%, 9: CD &amp; AM -75%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45271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B2F22AE-29D3-4DDB-80FA-FC5F6B878D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1442846"/>
              </p:ext>
            </p:extLst>
          </p:nvPr>
        </p:nvGraphicFramePr>
        <p:xfrm>
          <a:off x="1699363" y="864381"/>
          <a:ext cx="8285069" cy="4303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95173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4C996-F1CF-4052-95D7-F11EA00E6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Uganda</a:t>
            </a:r>
            <a:endParaRPr lang="en-GB" dirty="0"/>
          </a:p>
        </p:txBody>
      </p:sp>
      <p:graphicFrame>
        <p:nvGraphicFramePr>
          <p:cNvPr id="5" name="Table 13">
            <a:extLst>
              <a:ext uri="{FF2B5EF4-FFF2-40B4-BE49-F238E27FC236}">
                <a16:creationId xmlns:a16="http://schemas.microsoft.com/office/drawing/2014/main" id="{A28C848E-B4ED-4442-9229-3AB1835AF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571026"/>
              </p:ext>
            </p:extLst>
          </p:nvPr>
        </p:nvGraphicFramePr>
        <p:xfrm>
          <a:off x="191344" y="5425140"/>
          <a:ext cx="11596118" cy="874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6118">
                  <a:extLst>
                    <a:ext uri="{9D8B030D-6E8A-4147-A177-3AD203B41FA5}">
                      <a16:colId xmlns:a16="http://schemas.microsoft.com/office/drawing/2014/main" val="918355664"/>
                    </a:ext>
                  </a:extLst>
                </a:gridCol>
              </a:tblGrid>
              <a:tr h="643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Scenarios: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No LLIN campaigns in all scenarios. Change is compared with ‘business as usual’ scenario. CD = Continuous Distribution, AM = Anti-Malarial. 1: CD -25%, 2: CD-50%, 3: CD -75%, 4: AM -25%, 5: AM -50%, 6: AM -75%, 7: CD &amp; AM -25%, 8: CD &amp; AM -50%, 9: CD &amp; AM -75%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4527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BA52204-7550-4F26-BAF6-BECB85F8B988}"/>
              </a:ext>
            </a:extLst>
          </p:cNvPr>
          <p:cNvSpPr txBox="1"/>
          <p:nvPr/>
        </p:nvSpPr>
        <p:spPr>
          <a:xfrm>
            <a:off x="99959" y="5120042"/>
            <a:ext cx="7606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Note: </a:t>
            </a:r>
            <a:r>
              <a:rPr lang="en-US" sz="1200" dirty="0"/>
              <a:t>National mass campaign is planned in the second quarter of 2020.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B74DBA-D1A8-47A1-8323-E20FC0574FE2}"/>
              </a:ext>
            </a:extLst>
          </p:cNvPr>
          <p:cNvSpPr txBox="1"/>
          <p:nvPr/>
        </p:nvSpPr>
        <p:spPr>
          <a:xfrm>
            <a:off x="8012706" y="4106040"/>
            <a:ext cx="4179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60% of deaths are in children under the age of five years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6245745-CCED-4614-A977-2DF3303813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707516"/>
              </p:ext>
            </p:extLst>
          </p:nvPr>
        </p:nvGraphicFramePr>
        <p:xfrm>
          <a:off x="8184232" y="1181903"/>
          <a:ext cx="3603230" cy="266509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801615">
                  <a:extLst>
                    <a:ext uri="{9D8B030D-6E8A-4147-A177-3AD203B41FA5}">
                      <a16:colId xmlns:a16="http://schemas.microsoft.com/office/drawing/2014/main" val="378834292"/>
                    </a:ext>
                  </a:extLst>
                </a:gridCol>
                <a:gridCol w="1801615">
                  <a:extLst>
                    <a:ext uri="{9D8B030D-6E8A-4147-A177-3AD203B41FA5}">
                      <a16:colId xmlns:a16="http://schemas.microsoft.com/office/drawing/2014/main" val="139021295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Deaths (count)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85626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2018 Baseline (WMR 2019)</a:t>
                      </a:r>
                      <a:endParaRPr lang="en-US" sz="1400" b="0" i="1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13,203</a:t>
                      </a:r>
                      <a:endParaRPr lang="en-US" sz="1400" b="0" i="1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79589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16,412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82490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16,758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73040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16,974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72296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19,736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62848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27,078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0549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35,271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94318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24,432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5983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33,848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08486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44,249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88505263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BCD8F4D-1E33-420D-9AF4-1A3992D639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5115971"/>
              </p:ext>
            </p:extLst>
          </p:nvPr>
        </p:nvGraphicFramePr>
        <p:xfrm>
          <a:off x="329607" y="1048587"/>
          <a:ext cx="6918521" cy="3703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47826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4F741-8FC8-488F-8BDB-EB9336E57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Zambia</a:t>
            </a:r>
            <a:endParaRPr lang="en-GB" dirty="0"/>
          </a:p>
        </p:txBody>
      </p:sp>
      <p:graphicFrame>
        <p:nvGraphicFramePr>
          <p:cNvPr id="5" name="Table 13">
            <a:extLst>
              <a:ext uri="{FF2B5EF4-FFF2-40B4-BE49-F238E27FC236}">
                <a16:creationId xmlns:a16="http://schemas.microsoft.com/office/drawing/2014/main" id="{39005C95-2D16-481A-97ED-259D8652C3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571026"/>
              </p:ext>
            </p:extLst>
          </p:nvPr>
        </p:nvGraphicFramePr>
        <p:xfrm>
          <a:off x="191344" y="5425140"/>
          <a:ext cx="11596118" cy="874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6118">
                  <a:extLst>
                    <a:ext uri="{9D8B030D-6E8A-4147-A177-3AD203B41FA5}">
                      <a16:colId xmlns:a16="http://schemas.microsoft.com/office/drawing/2014/main" val="918355664"/>
                    </a:ext>
                  </a:extLst>
                </a:gridCol>
              </a:tblGrid>
              <a:tr h="643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Scenarios: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No LLIN campaigns in all scenarios. Change is compared with ‘business as usual’ scenario. CD = Continuous Distribution, AM = Anti-Malarial. 1: CD -25%, 2: CD-50%, 3: CD -75%, 4: AM -25%, 5: AM -50%, 6: AM -75%, 7: CD &amp; AM -25%, 8: CD &amp; AM -50%, 9: CD &amp; AM -75%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4527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BCA8529-5E11-468C-B398-176FF98931D4}"/>
              </a:ext>
            </a:extLst>
          </p:cNvPr>
          <p:cNvSpPr txBox="1"/>
          <p:nvPr/>
        </p:nvSpPr>
        <p:spPr>
          <a:xfrm>
            <a:off x="174164" y="5100561"/>
            <a:ext cx="7606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Note: </a:t>
            </a:r>
            <a:r>
              <a:rPr lang="en-US" sz="1200" dirty="0"/>
              <a:t>From the third quarter of 2020 all areas in the country are to be targeted with LLINs or IRS.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74E3A54-B9A4-4DA3-AEC9-7D4B6FC7C5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925724"/>
              </p:ext>
            </p:extLst>
          </p:nvPr>
        </p:nvGraphicFramePr>
        <p:xfrm>
          <a:off x="8012706" y="1393812"/>
          <a:ext cx="3774756" cy="267462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043734">
                  <a:extLst>
                    <a:ext uri="{9D8B030D-6E8A-4147-A177-3AD203B41FA5}">
                      <a16:colId xmlns:a16="http://schemas.microsoft.com/office/drawing/2014/main" val="1565700181"/>
                    </a:ext>
                  </a:extLst>
                </a:gridCol>
                <a:gridCol w="1731022">
                  <a:extLst>
                    <a:ext uri="{9D8B030D-6E8A-4147-A177-3AD203B41FA5}">
                      <a16:colId xmlns:a16="http://schemas.microsoft.com/office/drawing/2014/main" val="134229674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163352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Deaths (count)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82775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2018 Baseline (WMR 2019)</a:t>
                      </a:r>
                      <a:endParaRPr lang="en-US" sz="1400" b="0" i="1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7,519</a:t>
                      </a:r>
                      <a:endParaRPr lang="en-US" sz="1400" b="0" i="1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1904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Scenario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8,712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46747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8,880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79919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9,004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19891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10,903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87670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14,669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06273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18,838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28036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12,618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3703411"/>
                  </a:ext>
                </a:extLst>
              </a:tr>
              <a:tr h="191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17,145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34972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22,186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237628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E611285-AFF3-4776-91CC-FF1AB235868D}"/>
              </a:ext>
            </a:extLst>
          </p:cNvPr>
          <p:cNvSpPr txBox="1"/>
          <p:nvPr/>
        </p:nvSpPr>
        <p:spPr>
          <a:xfrm>
            <a:off x="8012706" y="4150690"/>
            <a:ext cx="4179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39% of deaths are in children under the age of five years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AA6A201-3C03-4673-AD07-86638231E6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7977338"/>
              </p:ext>
            </p:extLst>
          </p:nvPr>
        </p:nvGraphicFramePr>
        <p:xfrm>
          <a:off x="223319" y="906356"/>
          <a:ext cx="6792089" cy="375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4673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6AB86-FFE9-4BEF-AEA8-C19FE4B47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Zimbabwe</a:t>
            </a:r>
            <a:endParaRPr lang="en-GB" dirty="0"/>
          </a:p>
        </p:txBody>
      </p:sp>
      <p:graphicFrame>
        <p:nvGraphicFramePr>
          <p:cNvPr id="6" name="Table 13">
            <a:extLst>
              <a:ext uri="{FF2B5EF4-FFF2-40B4-BE49-F238E27FC236}">
                <a16:creationId xmlns:a16="http://schemas.microsoft.com/office/drawing/2014/main" id="{A265276C-E557-4275-B150-E00AD19F5E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571026"/>
              </p:ext>
            </p:extLst>
          </p:nvPr>
        </p:nvGraphicFramePr>
        <p:xfrm>
          <a:off x="191344" y="5425140"/>
          <a:ext cx="11596118" cy="874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6118">
                  <a:extLst>
                    <a:ext uri="{9D8B030D-6E8A-4147-A177-3AD203B41FA5}">
                      <a16:colId xmlns:a16="http://schemas.microsoft.com/office/drawing/2014/main" val="918355664"/>
                    </a:ext>
                  </a:extLst>
                </a:gridCol>
              </a:tblGrid>
              <a:tr h="643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Scenarios: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No LLIN campaigns in all scenarios. Change is compared with ‘business as usual’ scenario. CD = Continuous Distribution, AM = Anti-Malarial. 1: CD -25%, 2: CD-50%, 3: CD -75%, 4: AM -25%, 5: AM -50%, 6: AM -75%, 7: CD &amp; AM -25%, 8: CD &amp; AM -50%, 9: CD &amp; AM -75%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4527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7E4FD34-B150-4FEE-A83E-D6978CE4D749}"/>
              </a:ext>
            </a:extLst>
          </p:cNvPr>
          <p:cNvSpPr txBox="1"/>
          <p:nvPr/>
        </p:nvSpPr>
        <p:spPr>
          <a:xfrm>
            <a:off x="99959" y="5120042"/>
            <a:ext cx="7606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Note: </a:t>
            </a:r>
            <a:r>
              <a:rPr lang="en-US" sz="1200" dirty="0"/>
              <a:t>Rolling campaigns and IRS in selected areas planned in 2020.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C9433F0-F6B9-4588-9556-CB8BC3408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116127"/>
              </p:ext>
            </p:extLst>
          </p:nvPr>
        </p:nvGraphicFramePr>
        <p:xfrm>
          <a:off x="8012706" y="1274415"/>
          <a:ext cx="3774756" cy="287640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965370">
                  <a:extLst>
                    <a:ext uri="{9D8B030D-6E8A-4147-A177-3AD203B41FA5}">
                      <a16:colId xmlns:a16="http://schemas.microsoft.com/office/drawing/2014/main" val="2359310743"/>
                    </a:ext>
                  </a:extLst>
                </a:gridCol>
                <a:gridCol w="1809386">
                  <a:extLst>
                    <a:ext uri="{9D8B030D-6E8A-4147-A177-3AD203B41FA5}">
                      <a16:colId xmlns:a16="http://schemas.microsoft.com/office/drawing/2014/main" val="3319749824"/>
                    </a:ext>
                  </a:extLst>
                </a:gridCol>
              </a:tblGrid>
              <a:tr h="245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Deaths (count)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2534661"/>
                  </a:ext>
                </a:extLst>
              </a:tr>
              <a:tr h="444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2018 Baseline (WMR 2019)</a:t>
                      </a:r>
                      <a:endParaRPr lang="en-US" sz="1400" b="0" i="1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1,484</a:t>
                      </a:r>
                      <a:endParaRPr lang="en-US" sz="1400" b="0" i="1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0217857"/>
                  </a:ext>
                </a:extLst>
              </a:tr>
              <a:tr h="193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1,481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3784009"/>
                  </a:ext>
                </a:extLst>
              </a:tr>
              <a:tr h="245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1,485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96187153"/>
                  </a:ext>
                </a:extLst>
              </a:tr>
              <a:tr h="245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1,487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2982478"/>
                  </a:ext>
                </a:extLst>
              </a:tr>
              <a:tr h="245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1,972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8004754"/>
                  </a:ext>
                </a:extLst>
              </a:tr>
              <a:tr h="245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2,519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46289998"/>
                  </a:ext>
                </a:extLst>
              </a:tr>
              <a:tr h="245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3,132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702698"/>
                  </a:ext>
                </a:extLst>
              </a:tr>
              <a:tr h="245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1,973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3246927"/>
                  </a:ext>
                </a:extLst>
              </a:tr>
              <a:tr h="245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2,522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9906659"/>
                  </a:ext>
                </a:extLst>
              </a:tr>
              <a:tr h="245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3,138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6170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DE2BEF5-7C10-49F5-B096-407E5141B1A8}"/>
              </a:ext>
            </a:extLst>
          </p:cNvPr>
          <p:cNvSpPr txBox="1"/>
          <p:nvPr/>
        </p:nvSpPr>
        <p:spPr>
          <a:xfrm>
            <a:off x="7915577" y="4178920"/>
            <a:ext cx="4179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33% of deaths are in children under the age of five years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570A0E6-49DA-4BFC-A2C4-49442EA105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9340230"/>
              </p:ext>
            </p:extLst>
          </p:nvPr>
        </p:nvGraphicFramePr>
        <p:xfrm>
          <a:off x="335360" y="836712"/>
          <a:ext cx="7370677" cy="3988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40803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1588126"/>
            <a:ext cx="10414860" cy="1350913"/>
          </a:xfrm>
        </p:spPr>
        <p:txBody>
          <a:bodyPr/>
          <a:lstStyle/>
          <a:p>
            <a:r>
              <a:rPr lang="en-US" b="1" dirty="0"/>
              <a:t>Countries that do not have LLIN campaigns scheduled in 2020</a:t>
            </a:r>
            <a:endParaRPr lang="en-GB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60EE27-6158-4CAC-A1B5-005E33DE72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Angola, Botswana, Burundi, Burkina Faso, Congo, Cabo Verde, Djibouti, Gabon, Guinea, Gambia, Equatorial Guinea, Liberia, Madagascar, Malawi, Namibia, Senegal, Sao Tome &amp; Principe, Swaziland, South Africa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068387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Angola </a:t>
            </a:r>
          </a:p>
        </p:txBody>
      </p:sp>
      <p:graphicFrame>
        <p:nvGraphicFramePr>
          <p:cNvPr id="9" name="Table 13">
            <a:extLst>
              <a:ext uri="{FF2B5EF4-FFF2-40B4-BE49-F238E27FC236}">
                <a16:creationId xmlns:a16="http://schemas.microsoft.com/office/drawing/2014/main" id="{D2FCFBBD-E555-437C-9E49-43C0687670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552863"/>
              </p:ext>
            </p:extLst>
          </p:nvPr>
        </p:nvGraphicFramePr>
        <p:xfrm>
          <a:off x="191344" y="5425140"/>
          <a:ext cx="11596118" cy="874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6118">
                  <a:extLst>
                    <a:ext uri="{9D8B030D-6E8A-4147-A177-3AD203B41FA5}">
                      <a16:colId xmlns:a16="http://schemas.microsoft.com/office/drawing/2014/main" val="918355664"/>
                    </a:ext>
                  </a:extLst>
                </a:gridCol>
              </a:tblGrid>
              <a:tr h="643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Scenarios: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No LLIN campaigns in all scenarios. Change is compared with ‘business as usual’ scenario. CD = Continuous Distribution, AM = Anti-Malarial. 1: CD -25%, 2: CD-50%, 3: CD -75%, 4: AM -25%, 5: AM -50%, 6: AM -75%, 7: CD &amp; AM -25%, 8: CD &amp; AM -50%, 9: CD &amp; AM -75%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4527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43F7681-B190-4E6D-8919-0E2BA3E08AB4}"/>
              </a:ext>
            </a:extLst>
          </p:cNvPr>
          <p:cNvSpPr txBox="1"/>
          <p:nvPr/>
        </p:nvSpPr>
        <p:spPr>
          <a:xfrm>
            <a:off x="191344" y="5096217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Note: No LLIN campaign planned in 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68545C-38F7-42EF-A3FE-7C7933887B3A}"/>
              </a:ext>
            </a:extLst>
          </p:cNvPr>
          <p:cNvSpPr txBox="1"/>
          <p:nvPr/>
        </p:nvSpPr>
        <p:spPr>
          <a:xfrm>
            <a:off x="7791901" y="3750196"/>
            <a:ext cx="4179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49% of deaths are in children under the age of five years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9B1D4D3-EBF5-41A0-B784-897AC6E58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686526"/>
              </p:ext>
            </p:extLst>
          </p:nvPr>
        </p:nvGraphicFramePr>
        <p:xfrm>
          <a:off x="7824192" y="1357646"/>
          <a:ext cx="3774756" cy="215973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537337">
                  <a:extLst>
                    <a:ext uri="{9D8B030D-6E8A-4147-A177-3AD203B41FA5}">
                      <a16:colId xmlns:a16="http://schemas.microsoft.com/office/drawing/2014/main" val="4008614985"/>
                    </a:ext>
                  </a:extLst>
                </a:gridCol>
                <a:gridCol w="1237419">
                  <a:extLst>
                    <a:ext uri="{9D8B030D-6E8A-4147-A177-3AD203B41FA5}">
                      <a16:colId xmlns:a16="http://schemas.microsoft.com/office/drawing/2014/main" val="3169612493"/>
                    </a:ext>
                  </a:extLst>
                </a:gridCol>
              </a:tblGrid>
              <a:tr h="269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Deaths (count)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6473787"/>
                  </a:ext>
                </a:extLst>
              </a:tr>
              <a:tr h="269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2018 Baseline (WMR 2019)</a:t>
                      </a:r>
                      <a:endParaRPr lang="en-US" sz="1400" b="0" i="1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13,425</a:t>
                      </a:r>
                      <a:endParaRPr lang="en-US" sz="1400" b="0" i="1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7345863"/>
                  </a:ext>
                </a:extLst>
              </a:tr>
              <a:tr h="269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Scenario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17,547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3972599"/>
                  </a:ext>
                </a:extLst>
              </a:tr>
              <a:tr h="269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21,962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5594834"/>
                  </a:ext>
                </a:extLst>
              </a:tr>
              <a:tr h="269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26,672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8858675"/>
                  </a:ext>
                </a:extLst>
              </a:tr>
              <a:tr h="269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17,711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3879197"/>
                  </a:ext>
                </a:extLst>
              </a:tr>
              <a:tr h="269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22,385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3110838"/>
                  </a:ext>
                </a:extLst>
              </a:tr>
              <a:tr h="269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27,348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7455586"/>
                  </a:ext>
                </a:extLst>
              </a:tr>
            </a:tbl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56CC400-A2EF-474A-B877-AF3016057B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01919"/>
              </p:ext>
            </p:extLst>
          </p:nvPr>
        </p:nvGraphicFramePr>
        <p:xfrm>
          <a:off x="335360" y="1196752"/>
          <a:ext cx="676875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02377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CE094-FA0B-4B0E-8891-8E3632F09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Botswana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3B23ED-4502-4DCD-91A8-CD8206C44BF0}"/>
              </a:ext>
            </a:extLst>
          </p:cNvPr>
          <p:cNvSpPr txBox="1"/>
          <p:nvPr/>
        </p:nvSpPr>
        <p:spPr>
          <a:xfrm>
            <a:off x="1619890" y="2276872"/>
            <a:ext cx="9073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Analysis not done due to low baseline count of cases and deaths</a:t>
            </a:r>
          </a:p>
        </p:txBody>
      </p:sp>
    </p:spTree>
    <p:extLst>
      <p:ext uri="{BB962C8B-B14F-4D97-AF65-F5344CB8AC3E}">
        <p14:creationId xmlns:p14="http://schemas.microsoft.com/office/powerpoint/2010/main" val="18709647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CE094-FA0B-4B0E-8891-8E3632F09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Burundi </a:t>
            </a:r>
            <a:endParaRPr lang="en-GB" dirty="0"/>
          </a:p>
        </p:txBody>
      </p:sp>
      <p:graphicFrame>
        <p:nvGraphicFramePr>
          <p:cNvPr id="6" name="Table 13">
            <a:extLst>
              <a:ext uri="{FF2B5EF4-FFF2-40B4-BE49-F238E27FC236}">
                <a16:creationId xmlns:a16="http://schemas.microsoft.com/office/drawing/2014/main" id="{2CFBC979-637F-4532-8937-E5A7419ADF3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1344" y="5425140"/>
          <a:ext cx="11596118" cy="874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6118">
                  <a:extLst>
                    <a:ext uri="{9D8B030D-6E8A-4147-A177-3AD203B41FA5}">
                      <a16:colId xmlns:a16="http://schemas.microsoft.com/office/drawing/2014/main" val="918355664"/>
                    </a:ext>
                  </a:extLst>
                </a:gridCol>
              </a:tblGrid>
              <a:tr h="643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Scenarios: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No LLIN campaigns in all scenarios. Change is compared with ‘business as usual’ scenario. CD = Continuous Distribution, AM = Anti-Malarial. 1: CD -25%, 2: CD-50%, 3: CD -75%, 4: AM -25%, 5: AM -50%, 6: AM -75%, 7: CD &amp; AM -25%, 8: CD &amp; AM -50%, 9: CD &amp; AM -75%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4527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415AC3E-2F08-4939-8621-60672A3BE177}"/>
              </a:ext>
            </a:extLst>
          </p:cNvPr>
          <p:cNvSpPr txBox="1"/>
          <p:nvPr/>
        </p:nvSpPr>
        <p:spPr>
          <a:xfrm>
            <a:off x="8012706" y="4150821"/>
            <a:ext cx="4179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46% of deaths are in children under the age of five years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FE3AB52-C456-4E9B-BC0F-A65511AD67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597533"/>
              </p:ext>
            </p:extLst>
          </p:nvPr>
        </p:nvGraphicFramePr>
        <p:xfrm>
          <a:off x="8010964" y="1219703"/>
          <a:ext cx="3297196" cy="213172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661579">
                  <a:extLst>
                    <a:ext uri="{9D8B030D-6E8A-4147-A177-3AD203B41FA5}">
                      <a16:colId xmlns:a16="http://schemas.microsoft.com/office/drawing/2014/main" val="2946255263"/>
                    </a:ext>
                  </a:extLst>
                </a:gridCol>
                <a:gridCol w="1635617">
                  <a:extLst>
                    <a:ext uri="{9D8B030D-6E8A-4147-A177-3AD203B41FA5}">
                      <a16:colId xmlns:a16="http://schemas.microsoft.com/office/drawing/2014/main" val="1106256205"/>
                    </a:ext>
                  </a:extLst>
                </a:gridCol>
              </a:tblGrid>
              <a:tr h="26646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Scenario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Deaths (count)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7346987"/>
                  </a:ext>
                </a:extLst>
              </a:tr>
              <a:tr h="266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2018 Baseline (WMR 2019)</a:t>
                      </a:r>
                      <a:endParaRPr lang="en-US" sz="1100" b="0" i="1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5,118</a:t>
                      </a:r>
                      <a:endParaRPr lang="en-US" sz="1100" b="0" i="1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1815491"/>
                  </a:ext>
                </a:extLst>
              </a:tr>
              <a:tr h="266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Scenario 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6,409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9540998"/>
                  </a:ext>
                </a:extLst>
              </a:tr>
              <a:tr h="266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Scenario 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7,780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65243305"/>
                  </a:ext>
                </a:extLst>
              </a:tr>
              <a:tr h="266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Scenario 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9,230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1796220"/>
                  </a:ext>
                </a:extLst>
              </a:tr>
              <a:tr h="266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Scenario 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7,124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4448750"/>
                  </a:ext>
                </a:extLst>
              </a:tr>
              <a:tr h="266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Scenario 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8,650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3569816"/>
                  </a:ext>
                </a:extLst>
              </a:tr>
              <a:tr h="266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Scenario 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10,227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0373280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2B944CD-D4D6-45CF-8D8B-6C3C18D69C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1309022"/>
              </p:ext>
            </p:extLst>
          </p:nvPr>
        </p:nvGraphicFramePr>
        <p:xfrm>
          <a:off x="263352" y="1196752"/>
          <a:ext cx="7776863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83027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76CA-9503-4982-BC9F-2D3DBEDDC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Burkina Faso</a:t>
            </a:r>
            <a:endParaRPr lang="en-GB" dirty="0"/>
          </a:p>
        </p:txBody>
      </p:sp>
      <p:graphicFrame>
        <p:nvGraphicFramePr>
          <p:cNvPr id="5" name="Table 13">
            <a:extLst>
              <a:ext uri="{FF2B5EF4-FFF2-40B4-BE49-F238E27FC236}">
                <a16:creationId xmlns:a16="http://schemas.microsoft.com/office/drawing/2014/main" id="{53DE0523-AA29-4800-A845-4EB52D06D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419428"/>
              </p:ext>
            </p:extLst>
          </p:nvPr>
        </p:nvGraphicFramePr>
        <p:xfrm>
          <a:off x="191344" y="5425140"/>
          <a:ext cx="11596118" cy="874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6118">
                  <a:extLst>
                    <a:ext uri="{9D8B030D-6E8A-4147-A177-3AD203B41FA5}">
                      <a16:colId xmlns:a16="http://schemas.microsoft.com/office/drawing/2014/main" val="918355664"/>
                    </a:ext>
                  </a:extLst>
                </a:gridCol>
              </a:tblGrid>
              <a:tr h="643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Scenarios: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No LLIN campaigns in all scenarios. Change is compared with ‘business as usual’ scenario. CD = Continuous Distribution, AM = Anti-Malarial. 1: CD -25%, 2: CD-50%, 3: CD -75%, 4: AM -25%, 5: AM -50%, 6: AM -75%, 7: CD &amp; AM -25%, 8: CD &amp; AM -50%, 9: CD &amp; AM -75%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4527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CEB07DC-AB77-4E1A-828D-61B498CEDD6D}"/>
              </a:ext>
            </a:extLst>
          </p:cNvPr>
          <p:cNvSpPr txBox="1"/>
          <p:nvPr/>
        </p:nvSpPr>
        <p:spPr>
          <a:xfrm>
            <a:off x="164869" y="5113965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Note: Universal LLIN campaigns completed in 2019.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A6AC84-209E-465F-9955-25D47A1896D7}"/>
              </a:ext>
            </a:extLst>
          </p:cNvPr>
          <p:cNvSpPr txBox="1"/>
          <p:nvPr/>
        </p:nvSpPr>
        <p:spPr>
          <a:xfrm>
            <a:off x="7982338" y="4006805"/>
            <a:ext cx="4179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88% of deaths are in children under the age of five years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725D17A-680C-47FD-96B8-8C3031B3FD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673454"/>
              </p:ext>
            </p:extLst>
          </p:nvPr>
        </p:nvGraphicFramePr>
        <p:xfrm>
          <a:off x="8012706" y="1290184"/>
          <a:ext cx="3774756" cy="235484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872517">
                  <a:extLst>
                    <a:ext uri="{9D8B030D-6E8A-4147-A177-3AD203B41FA5}">
                      <a16:colId xmlns:a16="http://schemas.microsoft.com/office/drawing/2014/main" val="3641409433"/>
                    </a:ext>
                  </a:extLst>
                </a:gridCol>
                <a:gridCol w="1902239">
                  <a:extLst>
                    <a:ext uri="{9D8B030D-6E8A-4147-A177-3AD203B41FA5}">
                      <a16:colId xmlns:a16="http://schemas.microsoft.com/office/drawing/2014/main" val="2820002497"/>
                    </a:ext>
                  </a:extLst>
                </a:gridCol>
              </a:tblGrid>
              <a:tr h="274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Scenario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Deaths (count)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0981091"/>
                  </a:ext>
                </a:extLst>
              </a:tr>
              <a:tr h="274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2018 Baseline (WMR 2019)</a:t>
                      </a:r>
                      <a:endParaRPr lang="en-US" sz="1400" b="0" i="1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12,725</a:t>
                      </a:r>
                      <a:endParaRPr lang="en-US" sz="1400" b="0" i="1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0909714"/>
                  </a:ext>
                </a:extLst>
              </a:tr>
              <a:tr h="274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15,627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6273293"/>
                  </a:ext>
                </a:extLst>
              </a:tr>
              <a:tr h="274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18,671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0764015"/>
                  </a:ext>
                </a:extLst>
              </a:tr>
              <a:tr h="274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21,855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3014275"/>
                  </a:ext>
                </a:extLst>
              </a:tr>
              <a:tr h="274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15,703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0021407"/>
                  </a:ext>
                </a:extLst>
              </a:tr>
              <a:tr h="274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18,831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3759282"/>
                  </a:ext>
                </a:extLst>
              </a:tr>
              <a:tr h="274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Scenario 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22,134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8744311"/>
                  </a:ext>
                </a:extLst>
              </a:tr>
            </a:tbl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39B7223-EEF8-4FB6-981D-DD696A7BD7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0957569"/>
              </p:ext>
            </p:extLst>
          </p:nvPr>
        </p:nvGraphicFramePr>
        <p:xfrm>
          <a:off x="191344" y="961812"/>
          <a:ext cx="7460397" cy="3883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5292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CE094-FA0B-4B0E-8891-8E3632F09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Cabo Verde</a:t>
            </a:r>
            <a:endParaRPr lang="en-GB" dirty="0"/>
          </a:p>
        </p:txBody>
      </p:sp>
      <p:graphicFrame>
        <p:nvGraphicFramePr>
          <p:cNvPr id="6" name="Table 13">
            <a:extLst>
              <a:ext uri="{FF2B5EF4-FFF2-40B4-BE49-F238E27FC236}">
                <a16:creationId xmlns:a16="http://schemas.microsoft.com/office/drawing/2014/main" id="{2CFBC979-637F-4532-8937-E5A7419ADF3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1344" y="5425140"/>
          <a:ext cx="11596118" cy="874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6118">
                  <a:extLst>
                    <a:ext uri="{9D8B030D-6E8A-4147-A177-3AD203B41FA5}">
                      <a16:colId xmlns:a16="http://schemas.microsoft.com/office/drawing/2014/main" val="918355664"/>
                    </a:ext>
                  </a:extLst>
                </a:gridCol>
              </a:tblGrid>
              <a:tr h="643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Scenarios: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No LLIN campaigns in all scenarios. Change is compared with ‘business as usual’ scenario. CD = Continuous Distribution, AM = Anti-Malarial. 1: CD -25%, 2: CD-50%, 3: CD -75%, 4: AM -25%, 5: AM -50%, 6: AM -75%, 7: CD &amp; AM -25%, 8: CD &amp; AM -50%, 9: CD &amp; AM -75%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4527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3C71300-86C7-45DF-BE9F-C8EA68876736}"/>
              </a:ext>
            </a:extLst>
          </p:cNvPr>
          <p:cNvSpPr txBox="1"/>
          <p:nvPr/>
        </p:nvSpPr>
        <p:spPr>
          <a:xfrm>
            <a:off x="1619890" y="2276872"/>
            <a:ext cx="9073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Analysis not done due to low baseline count of cases and deaths</a:t>
            </a:r>
          </a:p>
        </p:txBody>
      </p:sp>
    </p:spTree>
    <p:extLst>
      <p:ext uri="{BB962C8B-B14F-4D97-AF65-F5344CB8AC3E}">
        <p14:creationId xmlns:p14="http://schemas.microsoft.com/office/powerpoint/2010/main" val="38388669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D995F-FC00-466B-AF59-11843B92C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Congo</a:t>
            </a:r>
            <a:endParaRPr lang="en-GB" dirty="0"/>
          </a:p>
        </p:txBody>
      </p:sp>
      <p:graphicFrame>
        <p:nvGraphicFramePr>
          <p:cNvPr id="5" name="Table 13">
            <a:extLst>
              <a:ext uri="{FF2B5EF4-FFF2-40B4-BE49-F238E27FC236}">
                <a16:creationId xmlns:a16="http://schemas.microsoft.com/office/drawing/2014/main" id="{7372285B-3630-45BF-8DBE-04090BAB86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812591"/>
              </p:ext>
            </p:extLst>
          </p:nvPr>
        </p:nvGraphicFramePr>
        <p:xfrm>
          <a:off x="191344" y="5425140"/>
          <a:ext cx="11596118" cy="874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6118">
                  <a:extLst>
                    <a:ext uri="{9D8B030D-6E8A-4147-A177-3AD203B41FA5}">
                      <a16:colId xmlns:a16="http://schemas.microsoft.com/office/drawing/2014/main" val="918355664"/>
                    </a:ext>
                  </a:extLst>
                </a:gridCol>
              </a:tblGrid>
              <a:tr h="643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Scenarios: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No LLIN campaigns in all scenarios. Change is compared with ‘business as usual’ scenario. CD = Continuous Distribution, AM = Anti-Malarial. 1: CD -25%, 2: CD-50%, 3: CD -75%, 4: AM -25%, 5: AM -50%, 6: AM -75%, 7: CD &amp; AM -25%, 8: CD &amp; AM -50%, 9: CD &amp; AM -75%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4527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8973F86-57B3-4E28-837F-76F766F20411}"/>
              </a:ext>
            </a:extLst>
          </p:cNvPr>
          <p:cNvSpPr txBox="1"/>
          <p:nvPr/>
        </p:nvSpPr>
        <p:spPr>
          <a:xfrm>
            <a:off x="191344" y="4957954"/>
            <a:ext cx="7659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Note: </a:t>
            </a:r>
            <a:r>
              <a:rPr lang="en-US" sz="1200" dirty="0"/>
              <a:t>Universal coverage campaign completed in 2019  and the next campaign is planned to be conducted in the second quarter of 2022 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A43924-6456-4158-8E57-3B87F5B38607}"/>
              </a:ext>
            </a:extLst>
          </p:cNvPr>
          <p:cNvSpPr txBox="1"/>
          <p:nvPr/>
        </p:nvSpPr>
        <p:spPr>
          <a:xfrm>
            <a:off x="7817122" y="4073501"/>
            <a:ext cx="4179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46% of deaths are in children under the age of five years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C9EE2D2-C94E-4C1B-93C8-858E5AD52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972261"/>
              </p:ext>
            </p:extLst>
          </p:nvPr>
        </p:nvGraphicFramePr>
        <p:xfrm>
          <a:off x="7850666" y="1081957"/>
          <a:ext cx="3936794" cy="275896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205774">
                  <a:extLst>
                    <a:ext uri="{9D8B030D-6E8A-4147-A177-3AD203B41FA5}">
                      <a16:colId xmlns:a16="http://schemas.microsoft.com/office/drawing/2014/main" val="3288743459"/>
                    </a:ext>
                  </a:extLst>
                </a:gridCol>
                <a:gridCol w="1731020">
                  <a:extLst>
                    <a:ext uri="{9D8B030D-6E8A-4147-A177-3AD203B41FA5}">
                      <a16:colId xmlns:a16="http://schemas.microsoft.com/office/drawing/2014/main" val="2444763635"/>
                    </a:ext>
                  </a:extLst>
                </a:gridCol>
              </a:tblGrid>
              <a:tr h="3448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Deaths (count)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6596842"/>
                  </a:ext>
                </a:extLst>
              </a:tr>
              <a:tr h="3448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2018 Baseline (WMR 2019)</a:t>
                      </a:r>
                      <a:endParaRPr lang="en-US" sz="1400" b="0" i="1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1,961</a:t>
                      </a:r>
                      <a:endParaRPr lang="en-US" sz="1400" b="0" i="1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58858712"/>
                  </a:ext>
                </a:extLst>
              </a:tr>
              <a:tr h="3448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Scenario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2,340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9964540"/>
                  </a:ext>
                </a:extLst>
              </a:tr>
              <a:tr h="3448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2,741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94169301"/>
                  </a:ext>
                </a:extLst>
              </a:tr>
              <a:tr h="3448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3,164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0541020"/>
                  </a:ext>
                </a:extLst>
              </a:tr>
              <a:tr h="3448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2,340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7111672"/>
                  </a:ext>
                </a:extLst>
              </a:tr>
              <a:tr h="3448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2,744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1290940"/>
                  </a:ext>
                </a:extLst>
              </a:tr>
              <a:tr h="3448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3,165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0777748"/>
                  </a:ext>
                </a:extLst>
              </a:tr>
            </a:tbl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179BC20-549F-4712-8CA7-28FEB4F6D8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3123710"/>
              </p:ext>
            </p:extLst>
          </p:nvPr>
        </p:nvGraphicFramePr>
        <p:xfrm>
          <a:off x="335360" y="1124744"/>
          <a:ext cx="734481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7768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3">
            <a:extLst>
              <a:ext uri="{FF2B5EF4-FFF2-40B4-BE49-F238E27FC236}">
                <a16:creationId xmlns:a16="http://schemas.microsoft.com/office/drawing/2014/main" id="{7E0EEAFE-911D-4F5C-86E7-7D9FBB72EBE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1344" y="5425140"/>
          <a:ext cx="11596118" cy="874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6118">
                  <a:extLst>
                    <a:ext uri="{9D8B030D-6E8A-4147-A177-3AD203B41FA5}">
                      <a16:colId xmlns:a16="http://schemas.microsoft.com/office/drawing/2014/main" val="918355664"/>
                    </a:ext>
                  </a:extLst>
                </a:gridCol>
              </a:tblGrid>
              <a:tr h="643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Scenarios: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No LLIN campaigns in all scenarios. Change is compared with ‘business as usual’ scenario. CD = Continuous Distribution, AM = Anti-Malarial. 1: CD -25%, 2: CD-50%, 3: CD -75%, 4: AM -25%, 5: AM -50%, 6: AM -75%, 7: CD &amp; AM -25%, 8: CD &amp; AM -50%, 9: CD &amp; AM -75%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45271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43F4283-E71D-46E2-B9A1-E2B811A72D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8598361"/>
              </p:ext>
            </p:extLst>
          </p:nvPr>
        </p:nvGraphicFramePr>
        <p:xfrm>
          <a:off x="1623778" y="1035361"/>
          <a:ext cx="8731250" cy="436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2C8FC2F8-4540-411A-93AE-E073C20A5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9" y="19828"/>
            <a:ext cx="10515600" cy="586854"/>
          </a:xfrm>
        </p:spPr>
        <p:txBody>
          <a:bodyPr>
            <a:normAutofit/>
          </a:bodyPr>
          <a:lstStyle/>
          <a:p>
            <a:r>
              <a:rPr lang="en-US" b="1" dirty="0"/>
              <a:t>Sub Saharan Africa – impact on malaria deaths</a:t>
            </a:r>
          </a:p>
        </p:txBody>
      </p:sp>
    </p:spTree>
    <p:extLst>
      <p:ext uri="{BB962C8B-B14F-4D97-AF65-F5344CB8AC3E}">
        <p14:creationId xmlns:p14="http://schemas.microsoft.com/office/powerpoint/2010/main" val="41469224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C55A3-9A80-47A5-9439-22FCCBD93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Djibouti</a:t>
            </a:r>
            <a:endParaRPr lang="en-GB" dirty="0"/>
          </a:p>
        </p:txBody>
      </p:sp>
      <p:graphicFrame>
        <p:nvGraphicFramePr>
          <p:cNvPr id="6" name="Table 13">
            <a:extLst>
              <a:ext uri="{FF2B5EF4-FFF2-40B4-BE49-F238E27FC236}">
                <a16:creationId xmlns:a16="http://schemas.microsoft.com/office/drawing/2014/main" id="{2D08E703-2A80-484C-B54D-17706B8561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166758"/>
              </p:ext>
            </p:extLst>
          </p:nvPr>
        </p:nvGraphicFramePr>
        <p:xfrm>
          <a:off x="191344" y="5425140"/>
          <a:ext cx="11596118" cy="874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6118">
                  <a:extLst>
                    <a:ext uri="{9D8B030D-6E8A-4147-A177-3AD203B41FA5}">
                      <a16:colId xmlns:a16="http://schemas.microsoft.com/office/drawing/2014/main" val="918355664"/>
                    </a:ext>
                  </a:extLst>
                </a:gridCol>
              </a:tblGrid>
              <a:tr h="643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Scenarios: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No LLIN campaigns in all scenarios. Change is compared with ‘business as usual’ scenario. CD = Continuous Distribution, AM = Anti-Malarial. 1: CD -25%, 2: CD-50%, 3: CD -75%, 4: AM -25%, 5: AM -50%, 6: AM -75%, 7: CD &amp; AM -25%, 8: CD &amp; AM -50%, 9: CD &amp; AM -75%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4527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FA61CBA-7631-4597-AE5F-3E2B8DCE12BB}"/>
              </a:ext>
            </a:extLst>
          </p:cNvPr>
          <p:cNvSpPr txBox="1"/>
          <p:nvPr/>
        </p:nvSpPr>
        <p:spPr>
          <a:xfrm>
            <a:off x="146107" y="4938654"/>
            <a:ext cx="7606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Note: IRS used in Djibouti </a:t>
            </a:r>
            <a:r>
              <a:rPr lang="en-US" sz="1200" dirty="0" err="1">
                <a:solidFill>
                  <a:prstClr val="black"/>
                </a:solidFill>
              </a:rPr>
              <a:t>ville</a:t>
            </a:r>
            <a:r>
              <a:rPr lang="en-US" sz="1200" dirty="0">
                <a:solidFill>
                  <a:prstClr val="black"/>
                </a:solidFill>
              </a:rPr>
              <a:t> since 2019. Targeted campaign for LLINs was spread over 2019 and 2020. IRS and limited LLIN campaign due in 2020. </a:t>
            </a:r>
          </a:p>
          <a:p>
            <a:pPr lvl="0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927F27-0F20-42B0-BE60-FA3FB0473ADC}"/>
              </a:ext>
            </a:extLst>
          </p:cNvPr>
          <p:cNvSpPr txBox="1"/>
          <p:nvPr/>
        </p:nvSpPr>
        <p:spPr>
          <a:xfrm>
            <a:off x="1410586" y="1844824"/>
            <a:ext cx="93708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Analysis not done due to low baseline count of cases and deaths.</a:t>
            </a:r>
          </a:p>
        </p:txBody>
      </p:sp>
    </p:spTree>
    <p:extLst>
      <p:ext uri="{BB962C8B-B14F-4D97-AF65-F5344CB8AC3E}">
        <p14:creationId xmlns:p14="http://schemas.microsoft.com/office/powerpoint/2010/main" val="26679247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640CA-5EF7-4D3A-A1E7-155A871B1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Equatorial Guinea </a:t>
            </a:r>
            <a:endParaRPr lang="en-GB" dirty="0"/>
          </a:p>
        </p:txBody>
      </p:sp>
      <p:graphicFrame>
        <p:nvGraphicFramePr>
          <p:cNvPr id="5" name="Table 13">
            <a:extLst>
              <a:ext uri="{FF2B5EF4-FFF2-40B4-BE49-F238E27FC236}">
                <a16:creationId xmlns:a16="http://schemas.microsoft.com/office/drawing/2014/main" id="{287ED421-7800-4BA6-98BA-C0F9C364F1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855066"/>
              </p:ext>
            </p:extLst>
          </p:nvPr>
        </p:nvGraphicFramePr>
        <p:xfrm>
          <a:off x="191344" y="5425140"/>
          <a:ext cx="11596118" cy="874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6118">
                  <a:extLst>
                    <a:ext uri="{9D8B030D-6E8A-4147-A177-3AD203B41FA5}">
                      <a16:colId xmlns:a16="http://schemas.microsoft.com/office/drawing/2014/main" val="918355664"/>
                    </a:ext>
                  </a:extLst>
                </a:gridCol>
              </a:tblGrid>
              <a:tr h="643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Scenarios: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No LLIN campaigns in all scenarios. Change is compared with ‘business as usual’ scenario. CD = Continuous Distribution, AM = Anti-Malarial. 1: CD -25%, 2: CD-50%, 3: CD -75%, 4: AM -25%, 5: AM -50%, 6: AM -75%, 7: CD &amp; AM -25%, 8: CD &amp; AM -50%, 9: CD &amp; AM -75%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4527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5BC3AD8-704C-4327-836B-E5E0A7AA94C4}"/>
              </a:ext>
            </a:extLst>
          </p:cNvPr>
          <p:cNvSpPr txBox="1"/>
          <p:nvPr/>
        </p:nvSpPr>
        <p:spPr>
          <a:xfrm>
            <a:off x="99959" y="5120042"/>
            <a:ext cx="7606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Note: </a:t>
            </a:r>
            <a:r>
              <a:rPr lang="en-US" sz="1200" dirty="0"/>
              <a:t>No universal coverage campaign since 2010. Sporadic distributions of LLINs have been conducted at times.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2C3B65-C7F9-4A2F-BB59-37146DA6FEBA}"/>
              </a:ext>
            </a:extLst>
          </p:cNvPr>
          <p:cNvSpPr txBox="1"/>
          <p:nvPr/>
        </p:nvSpPr>
        <p:spPr>
          <a:xfrm>
            <a:off x="7741771" y="3714778"/>
            <a:ext cx="4179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80% of deaths are in children under the age of five years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ADC41D6-BBDC-4ACD-8590-DF61108E7F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174638"/>
              </p:ext>
            </p:extLst>
          </p:nvPr>
        </p:nvGraphicFramePr>
        <p:xfrm>
          <a:off x="7824192" y="1534174"/>
          <a:ext cx="3963270" cy="199644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833475">
                  <a:extLst>
                    <a:ext uri="{9D8B030D-6E8A-4147-A177-3AD203B41FA5}">
                      <a16:colId xmlns:a16="http://schemas.microsoft.com/office/drawing/2014/main" val="2192771224"/>
                    </a:ext>
                  </a:extLst>
                </a:gridCol>
                <a:gridCol w="2129795">
                  <a:extLst>
                    <a:ext uri="{9D8B030D-6E8A-4147-A177-3AD203B41FA5}">
                      <a16:colId xmlns:a16="http://schemas.microsoft.com/office/drawing/2014/main" val="12359626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Deaths (count)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62366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2018 Baseline (WMR 2019)</a:t>
                      </a:r>
                      <a:endParaRPr lang="en-US" sz="1400" b="0" i="1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659</a:t>
                      </a:r>
                      <a:endParaRPr lang="en-US" sz="1400" b="0" i="1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2403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41189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791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97351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07389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6561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Scenario 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792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4951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0042153"/>
                  </a:ext>
                </a:extLst>
              </a:tr>
            </a:tbl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80CF631-9EF6-4135-87C9-8FBD353AC2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013775"/>
              </p:ext>
            </p:extLst>
          </p:nvPr>
        </p:nvGraphicFramePr>
        <p:xfrm>
          <a:off x="197828" y="1025892"/>
          <a:ext cx="7410340" cy="4066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79415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89A7-6120-4D48-972D-B9204AADC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eSwatini</a:t>
            </a:r>
            <a:endParaRPr lang="en-GB" dirty="0"/>
          </a:p>
        </p:txBody>
      </p:sp>
      <p:graphicFrame>
        <p:nvGraphicFramePr>
          <p:cNvPr id="5" name="Table 13">
            <a:extLst>
              <a:ext uri="{FF2B5EF4-FFF2-40B4-BE49-F238E27FC236}">
                <a16:creationId xmlns:a16="http://schemas.microsoft.com/office/drawing/2014/main" id="{1BF8E1CD-7C31-49C9-A35F-866531FF39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166758"/>
              </p:ext>
            </p:extLst>
          </p:nvPr>
        </p:nvGraphicFramePr>
        <p:xfrm>
          <a:off x="191344" y="5425140"/>
          <a:ext cx="11596118" cy="874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6118">
                  <a:extLst>
                    <a:ext uri="{9D8B030D-6E8A-4147-A177-3AD203B41FA5}">
                      <a16:colId xmlns:a16="http://schemas.microsoft.com/office/drawing/2014/main" val="918355664"/>
                    </a:ext>
                  </a:extLst>
                </a:gridCol>
              </a:tblGrid>
              <a:tr h="643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Scenarios: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No LLIN campaigns in all scenarios. Change is compared with ‘business as usual’ scenario. CD = Continuous Distribution, AM = Anti-Malarial. 1: CD -25%, 2: CD-50%, 3: CD -75%, 4: AM -25%, 5: AM -50%, 6: AM -75%, 7: CD &amp; AM -25%, 8: CD &amp; AM -50%, 9: CD &amp; AM -75%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4527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EE31853-3BF0-4CE4-81E6-DD24FACA6139}"/>
              </a:ext>
            </a:extLst>
          </p:cNvPr>
          <p:cNvSpPr txBox="1"/>
          <p:nvPr/>
        </p:nvSpPr>
        <p:spPr>
          <a:xfrm>
            <a:off x="99959" y="5120042"/>
            <a:ext cx="7606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Note: </a:t>
            </a:r>
            <a:r>
              <a:rPr lang="en-US" sz="1200" dirty="0"/>
              <a:t>LLINs discontinued in 2017. IRS done annually in the fourth quarter of each year. </a:t>
            </a:r>
          </a:p>
          <a:p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443941-347C-4BFA-8C9F-B3EB992E40E7}"/>
              </a:ext>
            </a:extLst>
          </p:cNvPr>
          <p:cNvSpPr txBox="1"/>
          <p:nvPr/>
        </p:nvSpPr>
        <p:spPr>
          <a:xfrm>
            <a:off x="946013" y="2215211"/>
            <a:ext cx="102999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Analysis not done due to low baseline count of cases and deaths</a:t>
            </a:r>
          </a:p>
        </p:txBody>
      </p:sp>
    </p:spTree>
    <p:extLst>
      <p:ext uri="{BB962C8B-B14F-4D97-AF65-F5344CB8AC3E}">
        <p14:creationId xmlns:p14="http://schemas.microsoft.com/office/powerpoint/2010/main" val="22329497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EC64C-7300-4CC2-9E12-79E0AA8EE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Gabon</a:t>
            </a:r>
            <a:endParaRPr lang="en-GB" dirty="0"/>
          </a:p>
        </p:txBody>
      </p:sp>
      <p:graphicFrame>
        <p:nvGraphicFramePr>
          <p:cNvPr id="5" name="Table 13">
            <a:extLst>
              <a:ext uri="{FF2B5EF4-FFF2-40B4-BE49-F238E27FC236}">
                <a16:creationId xmlns:a16="http://schemas.microsoft.com/office/drawing/2014/main" id="{C415BEA0-F120-41E3-870B-823CE5307A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890563"/>
              </p:ext>
            </p:extLst>
          </p:nvPr>
        </p:nvGraphicFramePr>
        <p:xfrm>
          <a:off x="191344" y="5425140"/>
          <a:ext cx="11596118" cy="874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6118">
                  <a:extLst>
                    <a:ext uri="{9D8B030D-6E8A-4147-A177-3AD203B41FA5}">
                      <a16:colId xmlns:a16="http://schemas.microsoft.com/office/drawing/2014/main" val="918355664"/>
                    </a:ext>
                  </a:extLst>
                </a:gridCol>
              </a:tblGrid>
              <a:tr h="643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Scenarios: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No LLIN campaigns in all scenarios. Change is compared with ‘business as usual’ scenario. CD = Continuous Distribution, AM = Anti-Malarial. 1: CD -25%, 2: CD-50%, 3: CD -75%, 4: AM -25%, 5: AM -50%, 6: AM -75%, 7: CD &amp; AM -25%, 8: CD &amp; AM -50%, 9: CD &amp; AM -75%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4527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06B2DBE-C9F7-4415-AD99-CA1F44AB33E4}"/>
              </a:ext>
            </a:extLst>
          </p:cNvPr>
          <p:cNvSpPr txBox="1"/>
          <p:nvPr/>
        </p:nvSpPr>
        <p:spPr>
          <a:xfrm>
            <a:off x="99959" y="5120042"/>
            <a:ext cx="7606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Note: </a:t>
            </a:r>
            <a:r>
              <a:rPr lang="en-US" sz="1200" dirty="0"/>
              <a:t>Universal LLIN campaigns have not been conducted since 2010 due to lack of funding.</a:t>
            </a:r>
          </a:p>
          <a:p>
            <a:r>
              <a:rPr lang="en-US" sz="1200" dirty="0"/>
              <a:t>. </a:t>
            </a:r>
          </a:p>
          <a:p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DE95CF-4595-4B0E-9A11-7A0C68A91D32}"/>
              </a:ext>
            </a:extLst>
          </p:cNvPr>
          <p:cNvSpPr txBox="1"/>
          <p:nvPr/>
        </p:nvSpPr>
        <p:spPr>
          <a:xfrm>
            <a:off x="7536160" y="3933056"/>
            <a:ext cx="4179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34% of deaths are in children under the age of five years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9CA2278-2799-4D2C-9BAD-E8D8F92CA1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957325"/>
              </p:ext>
            </p:extLst>
          </p:nvPr>
        </p:nvGraphicFramePr>
        <p:xfrm>
          <a:off x="7536160" y="1648584"/>
          <a:ext cx="3772000" cy="199644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886000">
                  <a:extLst>
                    <a:ext uri="{9D8B030D-6E8A-4147-A177-3AD203B41FA5}">
                      <a16:colId xmlns:a16="http://schemas.microsoft.com/office/drawing/2014/main" val="2491488532"/>
                    </a:ext>
                  </a:extLst>
                </a:gridCol>
                <a:gridCol w="1886000">
                  <a:extLst>
                    <a:ext uri="{9D8B030D-6E8A-4147-A177-3AD203B41FA5}">
                      <a16:colId xmlns:a16="http://schemas.microsoft.com/office/drawing/2014/main" val="385132862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Deaths (count)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48624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2018 Baseline (WMR 2019)</a:t>
                      </a:r>
                      <a:endParaRPr lang="en-US" sz="1400" b="0" i="1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528</a:t>
                      </a:r>
                      <a:endParaRPr lang="en-US" sz="1400" b="0" i="1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85220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16489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20676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1,142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17691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17605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04049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1,146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648083"/>
                  </a:ext>
                </a:extLst>
              </a:tr>
            </a:tbl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2447E453-AD11-4531-8057-3917551E15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4267657"/>
              </p:ext>
            </p:extLst>
          </p:nvPr>
        </p:nvGraphicFramePr>
        <p:xfrm>
          <a:off x="207222" y="1091627"/>
          <a:ext cx="7328938" cy="4058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47208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37F18-1F18-4F9C-A2EF-7C0072617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Gambia</a:t>
            </a:r>
            <a:endParaRPr lang="en-GB" dirty="0"/>
          </a:p>
        </p:txBody>
      </p:sp>
      <p:graphicFrame>
        <p:nvGraphicFramePr>
          <p:cNvPr id="5" name="Table 13">
            <a:extLst>
              <a:ext uri="{FF2B5EF4-FFF2-40B4-BE49-F238E27FC236}">
                <a16:creationId xmlns:a16="http://schemas.microsoft.com/office/drawing/2014/main" id="{DFD74D96-8DC5-48DB-82F5-F7E01DA22D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419428"/>
              </p:ext>
            </p:extLst>
          </p:nvPr>
        </p:nvGraphicFramePr>
        <p:xfrm>
          <a:off x="191344" y="5425140"/>
          <a:ext cx="11596118" cy="874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6118">
                  <a:extLst>
                    <a:ext uri="{9D8B030D-6E8A-4147-A177-3AD203B41FA5}">
                      <a16:colId xmlns:a16="http://schemas.microsoft.com/office/drawing/2014/main" val="918355664"/>
                    </a:ext>
                  </a:extLst>
                </a:gridCol>
              </a:tblGrid>
              <a:tr h="643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Scenarios: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No LLIN campaigns in all scenarios. Change is compared with ‘business as usual’ scenario. CD = Continuous Distribution, AM = Anti-Malarial. 1: CD -25%, 2: CD-50%, 3: CD -75%, 4: AM -25%, 5: AM -50%, 6: AM -75%, 7: CD &amp; AM -25%, 8: CD &amp; AM -50%, 9: CD &amp; AM -75%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45271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F426829-3D7C-46E6-AB6D-83DD972BE4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2021097"/>
              </p:ext>
            </p:extLst>
          </p:nvPr>
        </p:nvGraphicFramePr>
        <p:xfrm>
          <a:off x="191344" y="1196748"/>
          <a:ext cx="7488832" cy="3528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D2C16DF-297E-43E7-9921-A003C48C4E8F}"/>
              </a:ext>
            </a:extLst>
          </p:cNvPr>
          <p:cNvSpPr txBox="1"/>
          <p:nvPr/>
        </p:nvSpPr>
        <p:spPr>
          <a:xfrm>
            <a:off x="99959" y="5120042"/>
            <a:ext cx="7606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Note: </a:t>
            </a:r>
            <a:r>
              <a:rPr lang="en-US" sz="1200" dirty="0"/>
              <a:t>LLIN mass campaign is planned for implementation in 2022. IRS in selected areas is planned in 2020. </a:t>
            </a:r>
          </a:p>
          <a:p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3BF2D9-F2B8-4C69-A467-D5E804E3D7A3}"/>
              </a:ext>
            </a:extLst>
          </p:cNvPr>
          <p:cNvSpPr txBox="1"/>
          <p:nvPr/>
        </p:nvSpPr>
        <p:spPr>
          <a:xfrm>
            <a:off x="7536160" y="4384731"/>
            <a:ext cx="4179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29% of deaths are in children under the age of five years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EE5FBAE-11F5-4BDC-B2C6-B3110170A3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451271"/>
              </p:ext>
            </p:extLst>
          </p:nvPr>
        </p:nvGraphicFramePr>
        <p:xfrm>
          <a:off x="8472264" y="1086774"/>
          <a:ext cx="3243190" cy="199644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621595">
                  <a:extLst>
                    <a:ext uri="{9D8B030D-6E8A-4147-A177-3AD203B41FA5}">
                      <a16:colId xmlns:a16="http://schemas.microsoft.com/office/drawing/2014/main" val="3981015486"/>
                    </a:ext>
                  </a:extLst>
                </a:gridCol>
                <a:gridCol w="1621595">
                  <a:extLst>
                    <a:ext uri="{9D8B030D-6E8A-4147-A177-3AD203B41FA5}">
                      <a16:colId xmlns:a16="http://schemas.microsoft.com/office/drawing/2014/main" val="211677492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Deaths (count)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02063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2018 Baseline (WMR 2019)</a:t>
                      </a:r>
                      <a:endParaRPr lang="en-US" sz="1400" b="0" i="1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688</a:t>
                      </a:r>
                      <a:endParaRPr lang="en-US" sz="1400" b="0" i="1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87670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973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9074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1,302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7645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1,680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84909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979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14146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1,318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56579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1,707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7857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0252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EA858-0BFF-48A6-ABD6-CA9FB561C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Guinea</a:t>
            </a:r>
            <a:endParaRPr lang="en-GB" dirty="0"/>
          </a:p>
        </p:txBody>
      </p:sp>
      <p:graphicFrame>
        <p:nvGraphicFramePr>
          <p:cNvPr id="5" name="Table 13">
            <a:extLst>
              <a:ext uri="{FF2B5EF4-FFF2-40B4-BE49-F238E27FC236}">
                <a16:creationId xmlns:a16="http://schemas.microsoft.com/office/drawing/2014/main" id="{291C994C-895A-4970-9AD3-75F83FC695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419428"/>
              </p:ext>
            </p:extLst>
          </p:nvPr>
        </p:nvGraphicFramePr>
        <p:xfrm>
          <a:off x="191344" y="5425140"/>
          <a:ext cx="11596118" cy="874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6118">
                  <a:extLst>
                    <a:ext uri="{9D8B030D-6E8A-4147-A177-3AD203B41FA5}">
                      <a16:colId xmlns:a16="http://schemas.microsoft.com/office/drawing/2014/main" val="918355664"/>
                    </a:ext>
                  </a:extLst>
                </a:gridCol>
              </a:tblGrid>
              <a:tr h="643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Scenarios: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No LLIN campaigns in all scenarios. Change is compared with ‘business as usual’ scenario. CD = Continuous Distribution, AM = Anti-Malarial. 1: CD -25%, 2: CD-50%, 3: CD -75%, 4: AM -25%, 5: AM -50%, 6: AM -75%, 7: CD &amp; AM -25%, 8: CD &amp; AM -50%, 9: CD &amp; AM -75%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4527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F1AFA87-77BD-42F2-9E1E-08D7946A0E6D}"/>
              </a:ext>
            </a:extLst>
          </p:cNvPr>
          <p:cNvSpPr txBox="1"/>
          <p:nvPr/>
        </p:nvSpPr>
        <p:spPr>
          <a:xfrm>
            <a:off x="99959" y="5120042"/>
            <a:ext cx="7606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Note: </a:t>
            </a:r>
            <a:r>
              <a:rPr lang="en-US" sz="1200" dirty="0"/>
              <a:t>LLIN mass campaign planned in 2022.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ED1413-B062-41FB-A250-DF198056FBFF}"/>
              </a:ext>
            </a:extLst>
          </p:cNvPr>
          <p:cNvSpPr txBox="1"/>
          <p:nvPr/>
        </p:nvSpPr>
        <p:spPr>
          <a:xfrm>
            <a:off x="8025137" y="3704991"/>
            <a:ext cx="3934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88% of deaths are in children under the age of five years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A033343-4507-40DF-BA53-F05461847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645777"/>
              </p:ext>
            </p:extLst>
          </p:nvPr>
        </p:nvGraphicFramePr>
        <p:xfrm>
          <a:off x="8041630" y="1553323"/>
          <a:ext cx="3745832" cy="199644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872916">
                  <a:extLst>
                    <a:ext uri="{9D8B030D-6E8A-4147-A177-3AD203B41FA5}">
                      <a16:colId xmlns:a16="http://schemas.microsoft.com/office/drawing/2014/main" val="1077582329"/>
                    </a:ext>
                  </a:extLst>
                </a:gridCol>
                <a:gridCol w="1872916">
                  <a:extLst>
                    <a:ext uri="{9D8B030D-6E8A-4147-A177-3AD203B41FA5}">
                      <a16:colId xmlns:a16="http://schemas.microsoft.com/office/drawing/2014/main" val="212293835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Deaths (count)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51628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2018 Baseline (WMR 2019)</a:t>
                      </a:r>
                      <a:endParaRPr lang="en-US" sz="1400" b="0" i="1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8,203</a:t>
                      </a:r>
                      <a:endParaRPr lang="en-US" sz="1400" b="0" i="1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87729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9,006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40381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9,833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01221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10,685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25700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9,034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8587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9,878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61825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Scenario 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10,741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7753906"/>
                  </a:ext>
                </a:extLst>
              </a:tr>
            </a:tbl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306D4C8-16D8-4B87-BC7F-E43471A3DD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4958217"/>
              </p:ext>
            </p:extLst>
          </p:nvPr>
        </p:nvGraphicFramePr>
        <p:xfrm>
          <a:off x="366446" y="1142082"/>
          <a:ext cx="6809674" cy="3799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88262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507DE-A654-4D74-A6F3-86E0FE814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Liberia</a:t>
            </a:r>
            <a:endParaRPr lang="en-GB" dirty="0"/>
          </a:p>
        </p:txBody>
      </p:sp>
      <p:graphicFrame>
        <p:nvGraphicFramePr>
          <p:cNvPr id="5" name="Table 13">
            <a:extLst>
              <a:ext uri="{FF2B5EF4-FFF2-40B4-BE49-F238E27FC236}">
                <a16:creationId xmlns:a16="http://schemas.microsoft.com/office/drawing/2014/main" id="{E62B5199-17F3-4636-8719-5A3276F598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419428"/>
              </p:ext>
            </p:extLst>
          </p:nvPr>
        </p:nvGraphicFramePr>
        <p:xfrm>
          <a:off x="191344" y="5425140"/>
          <a:ext cx="11596118" cy="874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6118">
                  <a:extLst>
                    <a:ext uri="{9D8B030D-6E8A-4147-A177-3AD203B41FA5}">
                      <a16:colId xmlns:a16="http://schemas.microsoft.com/office/drawing/2014/main" val="918355664"/>
                    </a:ext>
                  </a:extLst>
                </a:gridCol>
              </a:tblGrid>
              <a:tr h="643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Scenarios: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No LLIN campaigns in all scenarios. Change is compared with ‘business as usual’ scenario. CD = Continuous Distribution, AM = Anti-Malarial. 1: CD -25%, 2: CD-50%, 3: CD -75%, 4: AM -25%, 5: AM -50%, 6: AM -75%, 7: CD &amp; AM -25%, 8: CD &amp; AM -50%, 9: CD &amp; AM -75%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45271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FB3B770-4124-40F5-8227-4CE60E6504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4441445"/>
              </p:ext>
            </p:extLst>
          </p:nvPr>
        </p:nvGraphicFramePr>
        <p:xfrm>
          <a:off x="191344" y="1052736"/>
          <a:ext cx="756084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1D29F2C-CDB8-4180-B8DB-EC75B3B370F9}"/>
              </a:ext>
            </a:extLst>
          </p:cNvPr>
          <p:cNvSpPr txBox="1"/>
          <p:nvPr/>
        </p:nvSpPr>
        <p:spPr>
          <a:xfrm>
            <a:off x="99959" y="5120042"/>
            <a:ext cx="7606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Note: </a:t>
            </a:r>
            <a:r>
              <a:rPr lang="en-US" sz="1200" dirty="0"/>
              <a:t>The next mass campaign is planned for 2021.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340D24-BC92-4D41-B763-8273B6392E72}"/>
              </a:ext>
            </a:extLst>
          </p:cNvPr>
          <p:cNvSpPr txBox="1"/>
          <p:nvPr/>
        </p:nvSpPr>
        <p:spPr>
          <a:xfrm>
            <a:off x="8040216" y="3801665"/>
            <a:ext cx="3747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51% of deaths are in children under the age of five years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DDD0264-2C7E-4B9C-AEC0-975BC42538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894940"/>
              </p:ext>
            </p:extLst>
          </p:nvPr>
        </p:nvGraphicFramePr>
        <p:xfrm>
          <a:off x="8040216" y="1484784"/>
          <a:ext cx="3531222" cy="208524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3713153275"/>
                    </a:ext>
                  </a:extLst>
                </a:gridCol>
                <a:gridCol w="1442990">
                  <a:extLst>
                    <a:ext uri="{9D8B030D-6E8A-4147-A177-3AD203B41FA5}">
                      <a16:colId xmlns:a16="http://schemas.microsoft.com/office/drawing/2014/main" val="96228260"/>
                    </a:ext>
                  </a:extLst>
                </a:gridCol>
              </a:tblGrid>
              <a:tr h="2606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Deaths (count)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4169047"/>
                  </a:ext>
                </a:extLst>
              </a:tr>
              <a:tr h="2606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2018 Baseline (WMR 2019)</a:t>
                      </a:r>
                      <a:endParaRPr lang="en-US" sz="1400" b="0" i="1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2,006</a:t>
                      </a:r>
                      <a:endParaRPr lang="en-US" sz="1400" b="0" i="1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8007766"/>
                  </a:ext>
                </a:extLst>
              </a:tr>
              <a:tr h="2606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2,663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4785112"/>
                  </a:ext>
                </a:extLst>
              </a:tr>
              <a:tr h="2606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3,342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350330"/>
                  </a:ext>
                </a:extLst>
              </a:tr>
              <a:tr h="2606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4,041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1732536"/>
                  </a:ext>
                </a:extLst>
              </a:tr>
              <a:tr h="2606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2,678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3075297"/>
                  </a:ext>
                </a:extLst>
              </a:tr>
              <a:tr h="2606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Scenario 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3,374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0146689"/>
                  </a:ext>
                </a:extLst>
              </a:tr>
              <a:tr h="2606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4,094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6464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85632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56780-9720-4926-B57D-927D7AFB8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Madagascar</a:t>
            </a:r>
            <a:endParaRPr lang="en-GB" dirty="0"/>
          </a:p>
        </p:txBody>
      </p:sp>
      <p:graphicFrame>
        <p:nvGraphicFramePr>
          <p:cNvPr id="5" name="Table 13">
            <a:extLst>
              <a:ext uri="{FF2B5EF4-FFF2-40B4-BE49-F238E27FC236}">
                <a16:creationId xmlns:a16="http://schemas.microsoft.com/office/drawing/2014/main" id="{33EED7EF-1883-41BB-A51D-98E1D8B6C6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571026"/>
              </p:ext>
            </p:extLst>
          </p:nvPr>
        </p:nvGraphicFramePr>
        <p:xfrm>
          <a:off x="191344" y="5425140"/>
          <a:ext cx="11596118" cy="874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6118">
                  <a:extLst>
                    <a:ext uri="{9D8B030D-6E8A-4147-A177-3AD203B41FA5}">
                      <a16:colId xmlns:a16="http://schemas.microsoft.com/office/drawing/2014/main" val="918355664"/>
                    </a:ext>
                  </a:extLst>
                </a:gridCol>
              </a:tblGrid>
              <a:tr h="643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Scenarios: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No LLIN campaigns in all scenarios. Change is compared with ‘business as usual’ scenario. CD = Continuous Distribution, AM = Anti-Malarial. 1: CD -25%, 2: CD-50%, 3: CD -75%, 4: AM -25%, 5: AM -50%, 6: AM -75%, 7: CD &amp; AM -25%, 8: CD &amp; AM -50%, 9: CD &amp; AM -75%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4527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88407C1-7B81-44C0-A683-C09D4989E131}"/>
              </a:ext>
            </a:extLst>
          </p:cNvPr>
          <p:cNvSpPr txBox="1"/>
          <p:nvPr/>
        </p:nvSpPr>
        <p:spPr>
          <a:xfrm>
            <a:off x="99959" y="5120042"/>
            <a:ext cx="7606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Note: </a:t>
            </a:r>
            <a:r>
              <a:rPr lang="en-US" sz="1200" dirty="0"/>
              <a:t>Last mass LLIN campaign was conducted in 2018 and the next one planned in 2021.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44E511-FA59-406C-9002-1068B5D7187E}"/>
              </a:ext>
            </a:extLst>
          </p:cNvPr>
          <p:cNvSpPr txBox="1"/>
          <p:nvPr/>
        </p:nvSpPr>
        <p:spPr>
          <a:xfrm>
            <a:off x="7464152" y="3809183"/>
            <a:ext cx="4179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38% of deaths are in children under the age of five years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E9CE944-5D1F-4759-80F4-E4FD3E172C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056324"/>
              </p:ext>
            </p:extLst>
          </p:nvPr>
        </p:nvGraphicFramePr>
        <p:xfrm>
          <a:off x="7464152" y="1484813"/>
          <a:ext cx="4179294" cy="217616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090846">
                  <a:extLst>
                    <a:ext uri="{9D8B030D-6E8A-4147-A177-3AD203B41FA5}">
                      <a16:colId xmlns:a16="http://schemas.microsoft.com/office/drawing/2014/main" val="3492972756"/>
                    </a:ext>
                  </a:extLst>
                </a:gridCol>
                <a:gridCol w="2088448">
                  <a:extLst>
                    <a:ext uri="{9D8B030D-6E8A-4147-A177-3AD203B41FA5}">
                      <a16:colId xmlns:a16="http://schemas.microsoft.com/office/drawing/2014/main" val="758882129"/>
                    </a:ext>
                  </a:extLst>
                </a:gridCol>
              </a:tblGrid>
              <a:tr h="272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Deaths (count)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4822639"/>
                  </a:ext>
                </a:extLst>
              </a:tr>
              <a:tr h="272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2018 Baseline (WMR 2019)</a:t>
                      </a:r>
                      <a:endParaRPr lang="en-US" sz="1400" b="0" i="1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5,350</a:t>
                      </a:r>
                      <a:endParaRPr lang="en-US" sz="1400" b="0" i="1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0781438"/>
                  </a:ext>
                </a:extLst>
              </a:tr>
              <a:tr h="272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6,638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5385560"/>
                  </a:ext>
                </a:extLst>
              </a:tr>
              <a:tr h="272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8,049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8749004"/>
                  </a:ext>
                </a:extLst>
              </a:tr>
              <a:tr h="272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9,592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188201"/>
                  </a:ext>
                </a:extLst>
              </a:tr>
              <a:tr h="272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6,642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7545373"/>
                  </a:ext>
                </a:extLst>
              </a:tr>
              <a:tr h="272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8,074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0239303"/>
                  </a:ext>
                </a:extLst>
              </a:tr>
              <a:tr h="272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9,668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7679930"/>
                  </a:ext>
                </a:extLst>
              </a:tr>
            </a:tbl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EE2BF74-421D-4AFA-B2BB-E3B156243D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761632"/>
              </p:ext>
            </p:extLst>
          </p:nvPr>
        </p:nvGraphicFramePr>
        <p:xfrm>
          <a:off x="479376" y="1124744"/>
          <a:ext cx="6356973" cy="3739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88175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68809-A4E6-4EEC-9228-8111E5045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Malawi</a:t>
            </a:r>
            <a:endParaRPr lang="en-GB" dirty="0"/>
          </a:p>
        </p:txBody>
      </p:sp>
      <p:graphicFrame>
        <p:nvGraphicFramePr>
          <p:cNvPr id="5" name="Table 13">
            <a:extLst>
              <a:ext uri="{FF2B5EF4-FFF2-40B4-BE49-F238E27FC236}">
                <a16:creationId xmlns:a16="http://schemas.microsoft.com/office/drawing/2014/main" id="{65B1786C-3E16-4DCF-9827-7166F40AE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571026"/>
              </p:ext>
            </p:extLst>
          </p:nvPr>
        </p:nvGraphicFramePr>
        <p:xfrm>
          <a:off x="191344" y="5425140"/>
          <a:ext cx="11596118" cy="874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6118">
                  <a:extLst>
                    <a:ext uri="{9D8B030D-6E8A-4147-A177-3AD203B41FA5}">
                      <a16:colId xmlns:a16="http://schemas.microsoft.com/office/drawing/2014/main" val="918355664"/>
                    </a:ext>
                  </a:extLst>
                </a:gridCol>
              </a:tblGrid>
              <a:tr h="643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Scenarios: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No LLIN campaigns in all scenarios. Change is compared with ‘business as usual’ scenario. CD = Continuous Distribution, AM = Anti-Malarial. 1: CD -25%, 2: CD-50%, 3: CD -75%, 4: AM -25%, 5: AM -50%, 6: AM -75%, 7: CD &amp; AM -25%, 8: CD &amp; AM -50%, 9: CD &amp; AM -75%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4527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F60C2E3-736B-4617-9A17-D16E3FF16ED9}"/>
              </a:ext>
            </a:extLst>
          </p:cNvPr>
          <p:cNvSpPr txBox="1"/>
          <p:nvPr/>
        </p:nvSpPr>
        <p:spPr>
          <a:xfrm>
            <a:off x="99959" y="5120042"/>
            <a:ext cx="7606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Note: </a:t>
            </a:r>
            <a:r>
              <a:rPr lang="en-US" sz="1200" dirty="0"/>
              <a:t>Last mass LLIN campaign was conducted in 2018 and the next one planned in 2021.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E20472-664F-4030-B830-43CA484362EC}"/>
              </a:ext>
            </a:extLst>
          </p:cNvPr>
          <p:cNvSpPr txBox="1"/>
          <p:nvPr/>
        </p:nvSpPr>
        <p:spPr>
          <a:xfrm>
            <a:off x="7824191" y="4032768"/>
            <a:ext cx="4179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38% of deaths are in children under the age of five years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0785184-CA44-4B2D-A4FF-8CB062BC55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451607"/>
              </p:ext>
            </p:extLst>
          </p:nvPr>
        </p:nvGraphicFramePr>
        <p:xfrm>
          <a:off x="7968208" y="1193032"/>
          <a:ext cx="3819254" cy="2740027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909627">
                  <a:extLst>
                    <a:ext uri="{9D8B030D-6E8A-4147-A177-3AD203B41FA5}">
                      <a16:colId xmlns:a16="http://schemas.microsoft.com/office/drawing/2014/main" val="535276102"/>
                    </a:ext>
                  </a:extLst>
                </a:gridCol>
                <a:gridCol w="1909627">
                  <a:extLst>
                    <a:ext uri="{9D8B030D-6E8A-4147-A177-3AD203B41FA5}">
                      <a16:colId xmlns:a16="http://schemas.microsoft.com/office/drawing/2014/main" val="4186899026"/>
                    </a:ext>
                  </a:extLst>
                </a:gridCol>
              </a:tblGrid>
              <a:tr h="30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Deaths (count)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1093326"/>
                  </a:ext>
                </a:extLst>
              </a:tr>
              <a:tr h="598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2018 Baseline (WMR 2019)</a:t>
                      </a:r>
                      <a:endParaRPr lang="en-US" sz="1400" b="0" i="1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6,478</a:t>
                      </a:r>
                      <a:endParaRPr lang="en-US" sz="1400" b="0" i="1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0873606"/>
                  </a:ext>
                </a:extLst>
              </a:tr>
              <a:tr h="30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8,310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2769587"/>
                  </a:ext>
                </a:extLst>
              </a:tr>
              <a:tr h="30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10,292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9994025"/>
                  </a:ext>
                </a:extLst>
              </a:tr>
              <a:tr h="30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12,429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9712785"/>
                  </a:ext>
                </a:extLst>
              </a:tr>
              <a:tr h="30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8,379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5055716"/>
                  </a:ext>
                </a:extLst>
              </a:tr>
              <a:tr h="30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10,446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9695115"/>
                  </a:ext>
                </a:extLst>
              </a:tr>
              <a:tr h="30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12,679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7146154"/>
                  </a:ext>
                </a:extLst>
              </a:tr>
            </a:tbl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2D2D97BB-7025-4101-8D86-3B75BF151F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2136427"/>
              </p:ext>
            </p:extLst>
          </p:nvPr>
        </p:nvGraphicFramePr>
        <p:xfrm>
          <a:off x="307088" y="1052736"/>
          <a:ext cx="7517103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88103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9D606-5F0B-4D05-9CF7-45FDF80F8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Namibia</a:t>
            </a:r>
            <a:endParaRPr lang="en-GB" dirty="0"/>
          </a:p>
        </p:txBody>
      </p:sp>
      <p:graphicFrame>
        <p:nvGraphicFramePr>
          <p:cNvPr id="5" name="Table 13">
            <a:extLst>
              <a:ext uri="{FF2B5EF4-FFF2-40B4-BE49-F238E27FC236}">
                <a16:creationId xmlns:a16="http://schemas.microsoft.com/office/drawing/2014/main" id="{20FFD863-B9F6-41AC-8FEB-41C74FBE03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166758"/>
              </p:ext>
            </p:extLst>
          </p:nvPr>
        </p:nvGraphicFramePr>
        <p:xfrm>
          <a:off x="191344" y="5425140"/>
          <a:ext cx="11596118" cy="874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6118">
                  <a:extLst>
                    <a:ext uri="{9D8B030D-6E8A-4147-A177-3AD203B41FA5}">
                      <a16:colId xmlns:a16="http://schemas.microsoft.com/office/drawing/2014/main" val="918355664"/>
                    </a:ext>
                  </a:extLst>
                </a:gridCol>
              </a:tblGrid>
              <a:tr h="643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Scenarios: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No LLIN campaigns in all scenarios. Change is compared with ‘business as usual’ scenario. CD = Continuous Distribution, AM = Anti-Malarial. 1: CD -25%, 2: CD-50%, 3: CD -75%, 4: AM -25%, 5: AM -50%, 6: AM -75%, 7: CD &amp; AM -25%, 8: CD &amp; AM -50%, 9: CD &amp; AM -75%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45271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47BFA16-9949-4888-811C-8E27FE2EB5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969601"/>
              </p:ext>
            </p:extLst>
          </p:nvPr>
        </p:nvGraphicFramePr>
        <p:xfrm>
          <a:off x="356196" y="1052736"/>
          <a:ext cx="761201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96D1AD3-35D1-4A75-BE6F-F3427042A325}"/>
              </a:ext>
            </a:extLst>
          </p:cNvPr>
          <p:cNvSpPr txBox="1"/>
          <p:nvPr/>
        </p:nvSpPr>
        <p:spPr>
          <a:xfrm>
            <a:off x="191344" y="5157192"/>
            <a:ext cx="7606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Note: LLINs overlap with IRS and is mostly target vulnerable groups; IRS is planned in quarter 4 of 2020.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854807-D86F-40EB-9D60-2141984219C8}"/>
              </a:ext>
            </a:extLst>
          </p:cNvPr>
          <p:cNvSpPr txBox="1"/>
          <p:nvPr/>
        </p:nvSpPr>
        <p:spPr>
          <a:xfrm>
            <a:off x="7957154" y="4181806"/>
            <a:ext cx="3819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28% of deaths are in children under the age of five years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2A9A6DD-3791-42BA-8A9A-4E4A5DF124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49199"/>
              </p:ext>
            </p:extLst>
          </p:nvPr>
        </p:nvGraphicFramePr>
        <p:xfrm>
          <a:off x="7968208" y="1336798"/>
          <a:ext cx="3819254" cy="2659969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968384">
                  <a:extLst>
                    <a:ext uri="{9D8B030D-6E8A-4147-A177-3AD203B41FA5}">
                      <a16:colId xmlns:a16="http://schemas.microsoft.com/office/drawing/2014/main" val="2418939867"/>
                    </a:ext>
                  </a:extLst>
                </a:gridCol>
                <a:gridCol w="1850870">
                  <a:extLst>
                    <a:ext uri="{9D8B030D-6E8A-4147-A177-3AD203B41FA5}">
                      <a16:colId xmlns:a16="http://schemas.microsoft.com/office/drawing/2014/main" val="3123385811"/>
                    </a:ext>
                  </a:extLst>
                </a:gridCol>
              </a:tblGrid>
              <a:tr h="2971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Scenario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Deaths (count)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6834920"/>
                  </a:ext>
                </a:extLst>
              </a:tr>
              <a:tr h="579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2018 Baseline (WMR 2019)</a:t>
                      </a:r>
                      <a:endParaRPr lang="en-US" sz="1200" b="0" i="1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132</a:t>
                      </a:r>
                      <a:endParaRPr lang="en-US" sz="1200" b="0" i="1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242012"/>
                  </a:ext>
                </a:extLst>
              </a:tr>
              <a:tr h="2971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Scenario 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1027971"/>
                  </a:ext>
                </a:extLst>
              </a:tr>
              <a:tr h="2971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Scenario 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1107707"/>
                  </a:ext>
                </a:extLst>
              </a:tr>
              <a:tr h="2971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Scenario 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346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972985"/>
                  </a:ext>
                </a:extLst>
              </a:tr>
              <a:tr h="2971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Scenario 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3589798"/>
                  </a:ext>
                </a:extLst>
              </a:tr>
              <a:tr h="2971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Scenario 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7147574"/>
                  </a:ext>
                </a:extLst>
              </a:tr>
              <a:tr h="2971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Scenario 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346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4412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587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7368" y="1556793"/>
            <a:ext cx="10414860" cy="1350913"/>
          </a:xfrm>
        </p:spPr>
        <p:txBody>
          <a:bodyPr/>
          <a:lstStyle/>
          <a:p>
            <a:r>
              <a:rPr lang="en-GB" sz="4000" b="1" dirty="0"/>
              <a:t>Countries that have LLIN campaigns scheduled in 2020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73A71-949A-4B0E-8BEB-D31879A91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384" y="2906714"/>
            <a:ext cx="11305255" cy="3474615"/>
          </a:xfrm>
        </p:spPr>
        <p:txBody>
          <a:bodyPr/>
          <a:lstStyle/>
          <a:p>
            <a:r>
              <a:rPr lang="en-US" dirty="0"/>
              <a:t>Benin, Cameroon, Chad, Central African Republic, Cote d'Ivoire, Comoros, Democratic Republic of the Congo, Eritrea, Ethiopia, Ghana, Guinea-Bissau, Kenya, Mali, Mozambique, Mauritania, Niger, Nigeria, Rwanda, Sudan, Sierra Leone, Somalia, South Sudan, Togo, Tanzania, Uganda, Zambia and Zimbabwe.</a:t>
            </a:r>
          </a:p>
        </p:txBody>
      </p:sp>
    </p:spTree>
    <p:extLst>
      <p:ext uri="{BB962C8B-B14F-4D97-AF65-F5344CB8AC3E}">
        <p14:creationId xmlns:p14="http://schemas.microsoft.com/office/powerpoint/2010/main" val="23910901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6B015-C9AB-487C-8586-A502D6D7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Senegal</a:t>
            </a:r>
            <a:endParaRPr lang="en-GB" dirty="0"/>
          </a:p>
        </p:txBody>
      </p:sp>
      <p:graphicFrame>
        <p:nvGraphicFramePr>
          <p:cNvPr id="5" name="Table 13">
            <a:extLst>
              <a:ext uri="{FF2B5EF4-FFF2-40B4-BE49-F238E27FC236}">
                <a16:creationId xmlns:a16="http://schemas.microsoft.com/office/drawing/2014/main" id="{3AC14052-0FE5-4E95-837B-C51C92847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419428"/>
              </p:ext>
            </p:extLst>
          </p:nvPr>
        </p:nvGraphicFramePr>
        <p:xfrm>
          <a:off x="191344" y="5425140"/>
          <a:ext cx="11596118" cy="874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6118">
                  <a:extLst>
                    <a:ext uri="{9D8B030D-6E8A-4147-A177-3AD203B41FA5}">
                      <a16:colId xmlns:a16="http://schemas.microsoft.com/office/drawing/2014/main" val="918355664"/>
                    </a:ext>
                  </a:extLst>
                </a:gridCol>
              </a:tblGrid>
              <a:tr h="643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Scenarios: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No LLIN campaigns in all scenarios. Change is compared with ‘business as usual’ scenario. CD = Continuous Distribution, AM = Anti-Malarial. 1: CD -25%, 2: CD-50%, 3: CD -75%, 4: AM -25%, 5: AM -50%, 6: AM -75%, 7: CD &amp; AM -25%, 8: CD &amp; AM -50%, 9: CD &amp; AM -75%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4527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56260E7-3535-4DA4-AB65-7C115078E059}"/>
              </a:ext>
            </a:extLst>
          </p:cNvPr>
          <p:cNvSpPr txBox="1"/>
          <p:nvPr/>
        </p:nvSpPr>
        <p:spPr>
          <a:xfrm>
            <a:off x="191344" y="5157192"/>
            <a:ext cx="7606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Note: Universal mass campaign completed in 2019.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2515C7-FC71-4D29-BA65-99ABEB986B88}"/>
              </a:ext>
            </a:extLst>
          </p:cNvPr>
          <p:cNvSpPr txBox="1"/>
          <p:nvPr/>
        </p:nvSpPr>
        <p:spPr>
          <a:xfrm>
            <a:off x="7797422" y="3898548"/>
            <a:ext cx="4179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23% of deaths are in children under the age of five years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C72AB03-D295-4038-8A49-300DB1C164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024111"/>
              </p:ext>
            </p:extLst>
          </p:nvPr>
        </p:nvGraphicFramePr>
        <p:xfrm>
          <a:off x="7824192" y="1389046"/>
          <a:ext cx="3891262" cy="239999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89034322"/>
                    </a:ext>
                  </a:extLst>
                </a:gridCol>
                <a:gridCol w="1803030">
                  <a:extLst>
                    <a:ext uri="{9D8B030D-6E8A-4147-A177-3AD203B41FA5}">
                      <a16:colId xmlns:a16="http://schemas.microsoft.com/office/drawing/2014/main" val="1116446234"/>
                    </a:ext>
                  </a:extLst>
                </a:gridCol>
              </a:tblGrid>
              <a:tr h="268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Deaths (count)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1986606"/>
                  </a:ext>
                </a:extLst>
              </a:tr>
              <a:tr h="523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2018 Baseline (WMR 2019)</a:t>
                      </a:r>
                      <a:endParaRPr lang="en-US" sz="1400" b="0" i="1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4,480</a:t>
                      </a:r>
                      <a:endParaRPr lang="en-US" sz="1400" b="0" i="1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9198186"/>
                  </a:ext>
                </a:extLst>
              </a:tr>
              <a:tr h="268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Scenario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5,537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7400349"/>
                  </a:ext>
                </a:extLst>
              </a:tr>
              <a:tr h="268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6,695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1174852"/>
                  </a:ext>
                </a:extLst>
              </a:tr>
              <a:tr h="268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7,960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1357399"/>
                  </a:ext>
                </a:extLst>
              </a:tr>
              <a:tr h="268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5,563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2384697"/>
                  </a:ext>
                </a:extLst>
              </a:tr>
              <a:tr h="268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6,747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6994886"/>
                  </a:ext>
                </a:extLst>
              </a:tr>
              <a:tr h="268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8,058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7602049"/>
                  </a:ext>
                </a:extLst>
              </a:tr>
            </a:tbl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1796455-F15B-4F50-B4FF-B59F6D2DA4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5189743"/>
              </p:ext>
            </p:extLst>
          </p:nvPr>
        </p:nvGraphicFramePr>
        <p:xfrm>
          <a:off x="476546" y="1146005"/>
          <a:ext cx="6627566" cy="3723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94828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5FEC0-9D54-4033-8C37-0E1805493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Sao Tome &amp; </a:t>
            </a:r>
            <a:r>
              <a:rPr lang="en-US" dirty="0" err="1"/>
              <a:t>Prinicpe</a:t>
            </a:r>
            <a:endParaRPr lang="en-GB" dirty="0"/>
          </a:p>
        </p:txBody>
      </p:sp>
      <p:graphicFrame>
        <p:nvGraphicFramePr>
          <p:cNvPr id="5" name="Table 13">
            <a:extLst>
              <a:ext uri="{FF2B5EF4-FFF2-40B4-BE49-F238E27FC236}">
                <a16:creationId xmlns:a16="http://schemas.microsoft.com/office/drawing/2014/main" id="{1C5F54E9-611F-4D84-9834-CD469BB97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166758"/>
              </p:ext>
            </p:extLst>
          </p:nvPr>
        </p:nvGraphicFramePr>
        <p:xfrm>
          <a:off x="191344" y="5425140"/>
          <a:ext cx="11596118" cy="874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6118">
                  <a:extLst>
                    <a:ext uri="{9D8B030D-6E8A-4147-A177-3AD203B41FA5}">
                      <a16:colId xmlns:a16="http://schemas.microsoft.com/office/drawing/2014/main" val="918355664"/>
                    </a:ext>
                  </a:extLst>
                </a:gridCol>
              </a:tblGrid>
              <a:tr h="643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Scenarios: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No LLIN campaigns in all scenarios. Change is compared with ‘business as usual’ scenario. CD = Continuous Distribution, AM = Anti-Malarial. 1: CD -25%, 2: CD-50%, 3: CD -75%, 4: AM -25%, 5: AM -50%, 6: AM -75%, 7: CD &amp; AM -25%, 8: CD &amp; AM -50%, 9: CD &amp; AM -75%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4527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631D475-ABE7-4241-B512-CE7B7049096A}"/>
              </a:ext>
            </a:extLst>
          </p:cNvPr>
          <p:cNvSpPr txBox="1"/>
          <p:nvPr/>
        </p:nvSpPr>
        <p:spPr>
          <a:xfrm>
            <a:off x="1619890" y="2276872"/>
            <a:ext cx="9073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Analysis not done due to low baseline count of cases and deaths</a:t>
            </a:r>
          </a:p>
        </p:txBody>
      </p:sp>
    </p:spTree>
    <p:extLst>
      <p:ext uri="{BB962C8B-B14F-4D97-AF65-F5344CB8AC3E}">
        <p14:creationId xmlns:p14="http://schemas.microsoft.com/office/powerpoint/2010/main" val="32479802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5FEC0-9D54-4033-8C37-0E1805493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 Africa</a:t>
            </a:r>
            <a:endParaRPr lang="en-GB" dirty="0"/>
          </a:p>
        </p:txBody>
      </p:sp>
      <p:graphicFrame>
        <p:nvGraphicFramePr>
          <p:cNvPr id="5" name="Table 13">
            <a:extLst>
              <a:ext uri="{FF2B5EF4-FFF2-40B4-BE49-F238E27FC236}">
                <a16:creationId xmlns:a16="http://schemas.microsoft.com/office/drawing/2014/main" id="{1C5F54E9-611F-4D84-9834-CD469BB975D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1344" y="5425140"/>
          <a:ext cx="11596118" cy="874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6118">
                  <a:extLst>
                    <a:ext uri="{9D8B030D-6E8A-4147-A177-3AD203B41FA5}">
                      <a16:colId xmlns:a16="http://schemas.microsoft.com/office/drawing/2014/main" val="918355664"/>
                    </a:ext>
                  </a:extLst>
                </a:gridCol>
              </a:tblGrid>
              <a:tr h="643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Scenarios: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No LLIN campaigns in all scenarios. Change is compared with ‘business as usual’ scenario. CD = Continuous Distribution, AM = Anti-Malarial. 1: CD -25%, 2: CD-50%, 3: CD -75%, 4: AM -25%, 5: AM -50%, 6: AM -75%, 7: CD &amp; AM -25%, 8: CD &amp; AM -50%, 9: CD &amp; AM -75%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45271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B2CB196-1461-43D5-B7CF-981EC50A38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4054719"/>
              </p:ext>
            </p:extLst>
          </p:nvPr>
        </p:nvGraphicFramePr>
        <p:xfrm>
          <a:off x="191344" y="980728"/>
          <a:ext cx="7067293" cy="3853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DBF2EDB-5D82-487E-AC4B-0A929779D76B}"/>
              </a:ext>
            </a:extLst>
          </p:cNvPr>
          <p:cNvSpPr txBox="1"/>
          <p:nvPr/>
        </p:nvSpPr>
        <p:spPr>
          <a:xfrm>
            <a:off x="191344" y="5157192"/>
            <a:ext cx="7606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Note: No LLIN distributions. IRS implemented in the fourth quarter each year.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0FF88E-6A53-4793-B416-AFCEB1D48A4B}"/>
              </a:ext>
            </a:extLst>
          </p:cNvPr>
          <p:cNvSpPr txBox="1"/>
          <p:nvPr/>
        </p:nvSpPr>
        <p:spPr>
          <a:xfrm>
            <a:off x="7536160" y="4192065"/>
            <a:ext cx="4179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23% of deaths are in children under the age of five years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10D6061-F045-4ECB-8FD7-E94FF4006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834277"/>
              </p:ext>
            </p:extLst>
          </p:nvPr>
        </p:nvGraphicFramePr>
        <p:xfrm>
          <a:off x="7608168" y="1484784"/>
          <a:ext cx="4179294" cy="2396451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089647">
                  <a:extLst>
                    <a:ext uri="{9D8B030D-6E8A-4147-A177-3AD203B41FA5}">
                      <a16:colId xmlns:a16="http://schemas.microsoft.com/office/drawing/2014/main" val="1559444674"/>
                    </a:ext>
                  </a:extLst>
                </a:gridCol>
                <a:gridCol w="2089647">
                  <a:extLst>
                    <a:ext uri="{9D8B030D-6E8A-4147-A177-3AD203B41FA5}">
                      <a16:colId xmlns:a16="http://schemas.microsoft.com/office/drawing/2014/main" val="1050857717"/>
                    </a:ext>
                  </a:extLst>
                </a:gridCol>
              </a:tblGrid>
              <a:tr h="58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Deaths (count)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4912330"/>
                  </a:ext>
                </a:extLst>
              </a:tr>
              <a:tr h="534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2018 Baseline (WMR 2019)</a:t>
                      </a:r>
                      <a:endParaRPr lang="en-US" sz="1400" b="0" i="1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69</a:t>
                      </a:r>
                      <a:endParaRPr lang="en-US" sz="1400" b="0" i="1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2432832"/>
                  </a:ext>
                </a:extLst>
              </a:tr>
              <a:tr h="2731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2996638"/>
                  </a:ext>
                </a:extLst>
              </a:tr>
              <a:tr h="2731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9803042"/>
                  </a:ext>
                </a:extLst>
              </a:tr>
              <a:tr h="2731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3602280"/>
                  </a:ext>
                </a:extLst>
              </a:tr>
              <a:tr h="2731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2668069"/>
                  </a:ext>
                </a:extLst>
              </a:tr>
              <a:tr h="2731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8478794"/>
                  </a:ext>
                </a:extLst>
              </a:tr>
              <a:tr h="2731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32685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2612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Acknowledgements</a:t>
            </a:r>
          </a:p>
        </p:txBody>
      </p:sp>
      <p:pic>
        <p:nvPicPr>
          <p:cNvPr id="8" name="Picture 8" descr="PATH, reimagined | PATH">
            <a:extLst>
              <a:ext uri="{FF2B5EF4-FFF2-40B4-BE49-F238E27FC236}">
                <a16:creationId xmlns:a16="http://schemas.microsoft.com/office/drawing/2014/main" id="{80AD4166-84E0-4F91-B0B9-323299B44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1" y="1408596"/>
            <a:ext cx="319617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Malaria Atlas Project - Wikiwand">
            <a:extLst>
              <a:ext uri="{FF2B5EF4-FFF2-40B4-BE49-F238E27FC236}">
                <a16:creationId xmlns:a16="http://schemas.microsoft.com/office/drawing/2014/main" id="{EE555909-2676-4FC7-8B9C-9D4785FB6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50" y="1490207"/>
            <a:ext cx="422723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ill &amp; Melinda Gates Foundation">
            <a:extLst>
              <a:ext uri="{FF2B5EF4-FFF2-40B4-BE49-F238E27FC236}">
                <a16:creationId xmlns:a16="http://schemas.microsoft.com/office/drawing/2014/main" id="{990432E5-52B7-402C-A00C-0C5AE57E9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620" y="3717032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383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9A0EF-FD3D-40BD-89BF-CA5E7958D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Benin</a:t>
            </a:r>
            <a:endParaRPr lang="en-GB" dirty="0"/>
          </a:p>
        </p:txBody>
      </p:sp>
      <p:graphicFrame>
        <p:nvGraphicFramePr>
          <p:cNvPr id="5" name="Table 13">
            <a:extLst>
              <a:ext uri="{FF2B5EF4-FFF2-40B4-BE49-F238E27FC236}">
                <a16:creationId xmlns:a16="http://schemas.microsoft.com/office/drawing/2014/main" id="{5FC31EB5-06B1-4ECF-99A2-413B171E91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419428"/>
              </p:ext>
            </p:extLst>
          </p:nvPr>
        </p:nvGraphicFramePr>
        <p:xfrm>
          <a:off x="191344" y="5425140"/>
          <a:ext cx="11596118" cy="874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6118">
                  <a:extLst>
                    <a:ext uri="{9D8B030D-6E8A-4147-A177-3AD203B41FA5}">
                      <a16:colId xmlns:a16="http://schemas.microsoft.com/office/drawing/2014/main" val="918355664"/>
                    </a:ext>
                  </a:extLst>
                </a:gridCol>
              </a:tblGrid>
              <a:tr h="643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Scenarios: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No LLIN campaigns in all scenarios. Change is compared with ‘business as usual’ scenario. CD = Continuous Distribution, AM = Anti-Malarial. 1: CD -25%, 2: CD-50%, 3: CD -75%, 4: AM -25%, 5: AM -50%, 6: AM -75%, 7: CD &amp; AM -25%, 8: CD &amp; AM -50%, 9: CD &amp; AM -75%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4527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216A2FA-A0EA-4B1B-8456-C13DCA25A043}"/>
              </a:ext>
            </a:extLst>
          </p:cNvPr>
          <p:cNvSpPr txBox="1"/>
          <p:nvPr/>
        </p:nvSpPr>
        <p:spPr>
          <a:xfrm>
            <a:off x="99959" y="5120042"/>
            <a:ext cx="7606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Note: </a:t>
            </a:r>
            <a:r>
              <a:rPr lang="en-US" sz="1200" dirty="0"/>
              <a:t>Universal  coverage campaign of LLIN ongoing from April 2020.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F810734-95CD-4DA4-92B4-AC8E64225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236184"/>
              </p:ext>
            </p:extLst>
          </p:nvPr>
        </p:nvGraphicFramePr>
        <p:xfrm>
          <a:off x="7896200" y="988241"/>
          <a:ext cx="3891262" cy="3223454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609435">
                  <a:extLst>
                    <a:ext uri="{9D8B030D-6E8A-4147-A177-3AD203B41FA5}">
                      <a16:colId xmlns:a16="http://schemas.microsoft.com/office/drawing/2014/main" val="648473910"/>
                    </a:ext>
                  </a:extLst>
                </a:gridCol>
                <a:gridCol w="1281827">
                  <a:extLst>
                    <a:ext uri="{9D8B030D-6E8A-4147-A177-3AD203B41FA5}">
                      <a16:colId xmlns:a16="http://schemas.microsoft.com/office/drawing/2014/main" val="807498438"/>
                    </a:ext>
                  </a:extLst>
                </a:gridCol>
              </a:tblGrid>
              <a:tr h="241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Benin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68169"/>
                  </a:ext>
                </a:extLst>
              </a:tr>
              <a:tr h="436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Scenario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Deaths (count)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360663"/>
                  </a:ext>
                </a:extLst>
              </a:tr>
              <a:tr h="241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2018 Baseline (WMR 2019)</a:t>
                      </a:r>
                      <a:endParaRPr lang="en-US" sz="1600" b="0" i="1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7,081</a:t>
                      </a:r>
                      <a:endParaRPr lang="en-US" sz="1600" b="0" i="1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4261000"/>
                  </a:ext>
                </a:extLst>
              </a:tr>
              <a:tr h="241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Scenario 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8,627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21283695"/>
                  </a:ext>
                </a:extLst>
              </a:tr>
              <a:tr h="241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Scenario 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8,736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5050635"/>
                  </a:ext>
                </a:extLst>
              </a:tr>
              <a:tr h="241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Scenario 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8,783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1606909"/>
                  </a:ext>
                </a:extLst>
              </a:tr>
              <a:tr h="241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Scenario 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8,513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7177607"/>
                  </a:ext>
                </a:extLst>
              </a:tr>
              <a:tr h="241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Scenario 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10,028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890660"/>
                  </a:ext>
                </a:extLst>
              </a:tr>
              <a:tr h="241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Scenario 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11,626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6763883"/>
                  </a:ext>
                </a:extLst>
              </a:tr>
              <a:tr h="241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Scenario 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10,340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7343257"/>
                  </a:ext>
                </a:extLst>
              </a:tr>
              <a:tr h="241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Scenario 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12,167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2167075"/>
                  </a:ext>
                </a:extLst>
              </a:tr>
              <a:tr h="241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Scenario 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14,042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338368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CAE158F-1033-40B1-8B0B-EBED7A4F1313}"/>
              </a:ext>
            </a:extLst>
          </p:cNvPr>
          <p:cNvSpPr txBox="1"/>
          <p:nvPr/>
        </p:nvSpPr>
        <p:spPr>
          <a:xfrm>
            <a:off x="7797420" y="4366845"/>
            <a:ext cx="4059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87% of deaths in children under the age of five years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1FBED98-A357-44CF-8AA2-D7600802BA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2643800"/>
              </p:ext>
            </p:extLst>
          </p:nvPr>
        </p:nvGraphicFramePr>
        <p:xfrm>
          <a:off x="404538" y="1156930"/>
          <a:ext cx="6411542" cy="3712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0034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AEE9-DD5E-4C2D-8E4B-D1EC49B4C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Cameroon</a:t>
            </a:r>
            <a:endParaRPr lang="en-GB" dirty="0"/>
          </a:p>
        </p:txBody>
      </p:sp>
      <p:graphicFrame>
        <p:nvGraphicFramePr>
          <p:cNvPr id="5" name="Table 13">
            <a:extLst>
              <a:ext uri="{FF2B5EF4-FFF2-40B4-BE49-F238E27FC236}">
                <a16:creationId xmlns:a16="http://schemas.microsoft.com/office/drawing/2014/main" id="{DAA4E0DA-0191-4BCF-A8F0-76E030736B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889144"/>
              </p:ext>
            </p:extLst>
          </p:nvPr>
        </p:nvGraphicFramePr>
        <p:xfrm>
          <a:off x="191344" y="5425140"/>
          <a:ext cx="11596118" cy="874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6118">
                  <a:extLst>
                    <a:ext uri="{9D8B030D-6E8A-4147-A177-3AD203B41FA5}">
                      <a16:colId xmlns:a16="http://schemas.microsoft.com/office/drawing/2014/main" val="918355664"/>
                    </a:ext>
                  </a:extLst>
                </a:gridCol>
              </a:tblGrid>
              <a:tr h="643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Scenarios: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No LLIN campaigns in all scenarios. Change is compared with ‘business as usual’ scenario. CD = Continuous Distribution, AM = Anti-Malarial. 1: CD -25%, 2: CD-50%, 3: CD -75%, 4: AM -25%, 5: AM -50%, 6: AM -75%, 7: CD &amp; AM -25%, 8: CD &amp; AM -50%, 9: CD &amp; AM -75%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4527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BAEF2CF-9ED3-4E0A-A063-792289382C3D}"/>
              </a:ext>
            </a:extLst>
          </p:cNvPr>
          <p:cNvSpPr/>
          <p:nvPr/>
        </p:nvSpPr>
        <p:spPr>
          <a:xfrm>
            <a:off x="181225" y="4744712"/>
            <a:ext cx="73680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Notes: More than 8 million LLINs distributed during the 2019 mass campaign. About 3 million LLIN planned for campaign distribution. Mass campaign still needs to be conducted in 3 regions (Center and Sud-Ouest, financed by the Government of Cameroon, and Nord-Ouest, financed by the GFATM). Phase 3 of the campaign in Littoral is almost finalized with funding from GFATM.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BF526E6-F624-4708-BB35-EF96FA9B1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424811"/>
              </p:ext>
            </p:extLst>
          </p:nvPr>
        </p:nvGraphicFramePr>
        <p:xfrm>
          <a:off x="7824192" y="1191108"/>
          <a:ext cx="3888432" cy="288798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1699300347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553200396"/>
                    </a:ext>
                  </a:extLst>
                </a:gridCol>
              </a:tblGrid>
              <a:tr h="2140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Cameroon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2206222"/>
                  </a:ext>
                </a:extLst>
              </a:tr>
              <a:tr h="2140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Scenario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Deaths (count)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294302"/>
                  </a:ext>
                </a:extLst>
              </a:tr>
              <a:tr h="3874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2018 Baseline (WMR 2019)</a:t>
                      </a:r>
                      <a:endParaRPr lang="en-US" sz="1400" b="0" i="1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11,192</a:t>
                      </a:r>
                      <a:endParaRPr lang="en-US" sz="1400" b="0" i="1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7220890"/>
                  </a:ext>
                </a:extLst>
              </a:tr>
              <a:tr h="2140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11,404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4365523"/>
                  </a:ext>
                </a:extLst>
              </a:tr>
              <a:tr h="2140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11,443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2082995"/>
                  </a:ext>
                </a:extLst>
              </a:tr>
              <a:tr h="2140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11,454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694996"/>
                  </a:ext>
                </a:extLst>
              </a:tr>
              <a:tr h="2140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13,683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2849288"/>
                  </a:ext>
                </a:extLst>
              </a:tr>
              <a:tr h="2140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16,327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2030725"/>
                  </a:ext>
                </a:extLst>
              </a:tr>
              <a:tr h="2140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19,128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8456545"/>
                  </a:ext>
                </a:extLst>
              </a:tr>
              <a:tr h="2140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13,978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958669"/>
                  </a:ext>
                </a:extLst>
              </a:tr>
              <a:tr h="2140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16,675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4256601"/>
                  </a:ext>
                </a:extLst>
              </a:tr>
              <a:tr h="2140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19,540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6876565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4F10040-0E96-4ABA-9508-8DF991F5CC0B}"/>
              </a:ext>
            </a:extLst>
          </p:cNvPr>
          <p:cNvSpPr txBox="1"/>
          <p:nvPr/>
        </p:nvSpPr>
        <p:spPr>
          <a:xfrm>
            <a:off x="7899030" y="4115459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81% of deaths in children under the age of five years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FD27629-E444-4B7E-92F1-9EF0153BED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0254619"/>
              </p:ext>
            </p:extLst>
          </p:nvPr>
        </p:nvGraphicFramePr>
        <p:xfrm>
          <a:off x="335361" y="1196752"/>
          <a:ext cx="626469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0177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4100B-93C4-41E8-9558-7CB34D73E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Chad</a:t>
            </a:r>
            <a:endParaRPr lang="en-GB" dirty="0"/>
          </a:p>
        </p:txBody>
      </p:sp>
      <p:graphicFrame>
        <p:nvGraphicFramePr>
          <p:cNvPr id="5" name="Table 13">
            <a:extLst>
              <a:ext uri="{FF2B5EF4-FFF2-40B4-BE49-F238E27FC236}">
                <a16:creationId xmlns:a16="http://schemas.microsoft.com/office/drawing/2014/main" id="{5E2C56EC-5AC3-428E-889E-500EBB7149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470828"/>
              </p:ext>
            </p:extLst>
          </p:nvPr>
        </p:nvGraphicFramePr>
        <p:xfrm>
          <a:off x="191344" y="5425140"/>
          <a:ext cx="11596118" cy="874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6118">
                  <a:extLst>
                    <a:ext uri="{9D8B030D-6E8A-4147-A177-3AD203B41FA5}">
                      <a16:colId xmlns:a16="http://schemas.microsoft.com/office/drawing/2014/main" val="918355664"/>
                    </a:ext>
                  </a:extLst>
                </a:gridCol>
              </a:tblGrid>
              <a:tr h="643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Scenarios: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No LLIN campaigns in all scenarios. Change is compared with ‘business as usual’ scenario. CD = Continuous Distribution, AM = Anti-Malarial. 1: CD -25%, 2: CD-50%, 3: CD -75%, 4: AM -25%, 5: AM -50%, 6: AM -75%, 7: CD &amp; AM -25%, 8: CD &amp; AM -50%, 9: CD &amp; AM -75%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4527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115F20D-24CD-4F62-AB9C-7824B26A5457}"/>
              </a:ext>
            </a:extLst>
          </p:cNvPr>
          <p:cNvSpPr txBox="1"/>
          <p:nvPr/>
        </p:nvSpPr>
        <p:spPr>
          <a:xfrm>
            <a:off x="124613" y="4717921"/>
            <a:ext cx="7555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Note: </a:t>
            </a:r>
            <a:r>
              <a:rPr lang="en-US" sz="1200" dirty="0"/>
              <a:t>LLIN campaigns in 2020 are targeted in 13 provinces: 8 provinces targeted for July (</a:t>
            </a:r>
            <a:r>
              <a:rPr lang="en-US" sz="1200" dirty="0" err="1"/>
              <a:t>Moyen</a:t>
            </a:r>
            <a:r>
              <a:rPr lang="en-US" sz="1200" dirty="0"/>
              <a:t> Chari, Salamat; </a:t>
            </a:r>
            <a:r>
              <a:rPr lang="en-US" sz="1200" dirty="0" err="1"/>
              <a:t>Mandoul</a:t>
            </a:r>
            <a:r>
              <a:rPr lang="en-US" sz="1200" dirty="0"/>
              <a:t>, </a:t>
            </a:r>
            <a:r>
              <a:rPr lang="en-US" sz="1200" dirty="0" err="1"/>
              <a:t>Logone</a:t>
            </a:r>
            <a:r>
              <a:rPr lang="en-US" sz="1200" dirty="0"/>
              <a:t> Occidental; </a:t>
            </a:r>
            <a:r>
              <a:rPr lang="en-US" sz="1200" dirty="0" err="1"/>
              <a:t>Logone</a:t>
            </a:r>
            <a:r>
              <a:rPr lang="en-US" sz="1200" dirty="0"/>
              <a:t> Oriental, </a:t>
            </a:r>
            <a:r>
              <a:rPr lang="en-US" sz="1200" dirty="0" err="1"/>
              <a:t>Tandjilé</a:t>
            </a:r>
            <a:r>
              <a:rPr lang="en-US" sz="1200" dirty="0"/>
              <a:t>, Mayo </a:t>
            </a:r>
            <a:r>
              <a:rPr lang="en-US" sz="1200" dirty="0" err="1"/>
              <a:t>Kébi</a:t>
            </a:r>
            <a:r>
              <a:rPr lang="en-US" sz="1200" dirty="0"/>
              <a:t> Ouest, Mayo </a:t>
            </a:r>
            <a:r>
              <a:rPr lang="en-US" sz="1200" dirty="0" err="1"/>
              <a:t>Kébi</a:t>
            </a:r>
            <a:r>
              <a:rPr lang="en-US" sz="1200" dirty="0"/>
              <a:t> Est);  5 provinces for October-December (</a:t>
            </a:r>
            <a:r>
              <a:rPr lang="en-US" sz="1200" dirty="0" err="1"/>
              <a:t>Guéra</a:t>
            </a:r>
            <a:r>
              <a:rPr lang="en-US" sz="1200" dirty="0"/>
              <a:t>, </a:t>
            </a:r>
            <a:r>
              <a:rPr lang="en-US" sz="1200" dirty="0" err="1"/>
              <a:t>Ndjaména</a:t>
            </a:r>
            <a:r>
              <a:rPr lang="en-US" sz="1200" dirty="0"/>
              <a:t>, Lac, </a:t>
            </a:r>
            <a:r>
              <a:rPr lang="en-US" sz="1200" dirty="0" err="1"/>
              <a:t>Hadjer</a:t>
            </a:r>
            <a:r>
              <a:rPr lang="en-US" sz="1200" dirty="0"/>
              <a:t> </a:t>
            </a:r>
            <a:r>
              <a:rPr lang="en-US" sz="1200" dirty="0" err="1"/>
              <a:t>lamis</a:t>
            </a:r>
            <a:r>
              <a:rPr lang="en-US" sz="1200" dirty="0"/>
              <a:t> and Bahr el Ghazal) </a:t>
            </a:r>
          </a:p>
          <a:p>
            <a:endParaRPr lang="en-US" sz="12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588D38D-03C7-4503-A3BD-7B465476D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325309"/>
              </p:ext>
            </p:extLst>
          </p:nvPr>
        </p:nvGraphicFramePr>
        <p:xfrm>
          <a:off x="7890921" y="934500"/>
          <a:ext cx="3896541" cy="307925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549590">
                  <a:extLst>
                    <a:ext uri="{9D8B030D-6E8A-4147-A177-3AD203B41FA5}">
                      <a16:colId xmlns:a16="http://schemas.microsoft.com/office/drawing/2014/main" val="2242249916"/>
                    </a:ext>
                  </a:extLst>
                </a:gridCol>
                <a:gridCol w="1346951">
                  <a:extLst>
                    <a:ext uri="{9D8B030D-6E8A-4147-A177-3AD203B41FA5}">
                      <a16:colId xmlns:a16="http://schemas.microsoft.com/office/drawing/2014/main" val="1013071264"/>
                    </a:ext>
                  </a:extLst>
                </a:gridCol>
              </a:tblGrid>
              <a:tr h="4416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Scenario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Deaths (count)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9392771"/>
                  </a:ext>
                </a:extLst>
              </a:tr>
              <a:tr h="4416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2018 Baseline (WMR 2019)</a:t>
                      </a:r>
                      <a:endParaRPr lang="en-US" sz="1400" b="0" i="1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8,693</a:t>
                      </a:r>
                      <a:endParaRPr lang="en-US" sz="1400" b="0" i="1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0149213"/>
                  </a:ext>
                </a:extLst>
              </a:tr>
              <a:tr h="243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9,894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8669522"/>
                  </a:ext>
                </a:extLst>
              </a:tr>
              <a:tr h="243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9,981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1471321"/>
                  </a:ext>
                </a:extLst>
              </a:tr>
              <a:tr h="243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9,994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13854116"/>
                  </a:ext>
                </a:extLst>
              </a:tr>
              <a:tr h="243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9,305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1998734"/>
                  </a:ext>
                </a:extLst>
              </a:tr>
              <a:tr h="243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9,937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2321409"/>
                  </a:ext>
                </a:extLst>
              </a:tr>
              <a:tr h="243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10,589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0978233"/>
                  </a:ext>
                </a:extLst>
              </a:tr>
              <a:tr h="243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10,624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0077465"/>
                  </a:ext>
                </a:extLst>
              </a:tr>
              <a:tr h="243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11,382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2507566"/>
                  </a:ext>
                </a:extLst>
              </a:tr>
              <a:tr h="243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12,130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472168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D85B8E8-40FE-4E83-9B5C-B9C14419F489}"/>
              </a:ext>
            </a:extLst>
          </p:cNvPr>
          <p:cNvSpPr txBox="1"/>
          <p:nvPr/>
        </p:nvSpPr>
        <p:spPr>
          <a:xfrm>
            <a:off x="7890921" y="4255560"/>
            <a:ext cx="3896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72% of deaths in children under the age of five years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0EC5C58-FE7D-4C59-87E1-D54303E762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1174652"/>
              </p:ext>
            </p:extLst>
          </p:nvPr>
        </p:nvGraphicFramePr>
        <p:xfrm>
          <a:off x="335360" y="908720"/>
          <a:ext cx="684076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665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D23AE-F13F-4AB9-9A2B-7C70AAD01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African Republic</a:t>
            </a:r>
            <a:endParaRPr lang="en-GB" dirty="0"/>
          </a:p>
        </p:txBody>
      </p:sp>
      <p:graphicFrame>
        <p:nvGraphicFramePr>
          <p:cNvPr id="5" name="Table 13">
            <a:extLst>
              <a:ext uri="{FF2B5EF4-FFF2-40B4-BE49-F238E27FC236}">
                <a16:creationId xmlns:a16="http://schemas.microsoft.com/office/drawing/2014/main" id="{1A7D0975-8143-4FA9-9CCF-90F6856E6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924142"/>
              </p:ext>
            </p:extLst>
          </p:nvPr>
        </p:nvGraphicFramePr>
        <p:xfrm>
          <a:off x="191344" y="5425140"/>
          <a:ext cx="11596118" cy="874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6118">
                  <a:extLst>
                    <a:ext uri="{9D8B030D-6E8A-4147-A177-3AD203B41FA5}">
                      <a16:colId xmlns:a16="http://schemas.microsoft.com/office/drawing/2014/main" val="918355664"/>
                    </a:ext>
                  </a:extLst>
                </a:gridCol>
              </a:tblGrid>
              <a:tr h="643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Scenarios: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No LLIN campaigns in all scenarios. Change is compared with ‘business as usual’ scenario. CD = Continuous Distribution, AM = Anti-Malarial. 1: CD -25%, 2: CD-50%, 3: CD -75%, 4: AM -25%, 5: AM -50%, 6: AM -75%, 7: CD &amp; AM -25%, 8: CD &amp; AM -50%, 9: CD &amp; AM -75%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4527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648B63F-BC43-4058-94C3-CA79FFC7550A}"/>
              </a:ext>
            </a:extLst>
          </p:cNvPr>
          <p:cNvSpPr txBox="1"/>
          <p:nvPr/>
        </p:nvSpPr>
        <p:spPr>
          <a:xfrm>
            <a:off x="99959" y="5120042"/>
            <a:ext cx="7606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Note: </a:t>
            </a:r>
            <a:r>
              <a:rPr lang="en-US" sz="1200" dirty="0"/>
              <a:t>Universal coverage LLIN campaign completed in the first quarter of 2020 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DBAF76-6DD0-41D1-89E3-A114D6C30256}"/>
              </a:ext>
            </a:extLst>
          </p:cNvPr>
          <p:cNvSpPr txBox="1"/>
          <p:nvPr/>
        </p:nvSpPr>
        <p:spPr>
          <a:xfrm>
            <a:off x="8073170" y="4509120"/>
            <a:ext cx="3714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90% of deaths in children under the age of five years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1B55901-EC44-4577-BBF0-E531DB333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862467"/>
              </p:ext>
            </p:extLst>
          </p:nvPr>
        </p:nvGraphicFramePr>
        <p:xfrm>
          <a:off x="8073170" y="1409661"/>
          <a:ext cx="3714292" cy="2955439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199294">
                  <a:extLst>
                    <a:ext uri="{9D8B030D-6E8A-4147-A177-3AD203B41FA5}">
                      <a16:colId xmlns:a16="http://schemas.microsoft.com/office/drawing/2014/main" val="1254960310"/>
                    </a:ext>
                  </a:extLst>
                </a:gridCol>
                <a:gridCol w="1514998">
                  <a:extLst>
                    <a:ext uri="{9D8B030D-6E8A-4147-A177-3AD203B41FA5}">
                      <a16:colId xmlns:a16="http://schemas.microsoft.com/office/drawing/2014/main" val="3413570718"/>
                    </a:ext>
                  </a:extLst>
                </a:gridCol>
              </a:tblGrid>
              <a:tr h="2328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Scenario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Deaths (count)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7162973"/>
                  </a:ext>
                </a:extLst>
              </a:tr>
              <a:tr h="6264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2018 Baseline (WMR 2019)</a:t>
                      </a:r>
                      <a:endParaRPr lang="en-US" sz="1400" b="0" i="1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3,654</a:t>
                      </a:r>
                      <a:endParaRPr lang="en-US" sz="1400" b="0" i="1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7288789"/>
                  </a:ext>
                </a:extLst>
              </a:tr>
              <a:tr h="2328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3,860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8451943"/>
                  </a:ext>
                </a:extLst>
              </a:tr>
              <a:tr h="2328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3,886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9012823"/>
                  </a:ext>
                </a:extLst>
              </a:tr>
              <a:tr h="2328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3,870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1285154"/>
                  </a:ext>
                </a:extLst>
              </a:tr>
              <a:tr h="2328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4,063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3566600"/>
                  </a:ext>
                </a:extLst>
              </a:tr>
              <a:tr h="2328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4,483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8936781"/>
                  </a:ext>
                </a:extLst>
              </a:tr>
              <a:tr h="2328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4,916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3540609"/>
                  </a:ext>
                </a:extLst>
              </a:tr>
              <a:tr h="2328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4,301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3357990"/>
                  </a:ext>
                </a:extLst>
              </a:tr>
              <a:tr h="2328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4,753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8402219"/>
                  </a:ext>
                </a:extLst>
              </a:tr>
              <a:tr h="2328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Scenario 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5,184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7093088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CC9D518-32F7-482E-A0BE-21D4A27116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6733480"/>
              </p:ext>
            </p:extLst>
          </p:nvPr>
        </p:nvGraphicFramePr>
        <p:xfrm>
          <a:off x="404538" y="962385"/>
          <a:ext cx="6915598" cy="390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379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B33F0B292F044865AC5360FB5C193" ma:contentTypeVersion="13" ma:contentTypeDescription="Create a new document." ma:contentTypeScope="" ma:versionID="eafd2654b6aa7eeaff185f001848d3f6">
  <xsd:schema xmlns:xsd="http://www.w3.org/2001/XMLSchema" xmlns:xs="http://www.w3.org/2001/XMLSchema" xmlns:p="http://schemas.microsoft.com/office/2006/metadata/properties" xmlns:ns3="0b20a213-df17-4e56-abb9-25e675dfe243" xmlns:ns4="50abfce2-7de5-4274-91db-6f247c946576" targetNamespace="http://schemas.microsoft.com/office/2006/metadata/properties" ma:root="true" ma:fieldsID="fabdc01fe2bae3eaf8d2ddb59e2b7c23" ns3:_="" ns4:_="">
    <xsd:import namespace="0b20a213-df17-4e56-abb9-25e675dfe243"/>
    <xsd:import namespace="50abfce2-7de5-4274-91db-6f247c9465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0a213-df17-4e56-abb9-25e675dfe2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abfce2-7de5-4274-91db-6f247c94657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D349AB-C17E-42ED-A5F9-13D5E690AB8A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0abfce2-7de5-4274-91db-6f247c946576"/>
    <ds:schemaRef ds:uri="0b20a213-df17-4e56-abb9-25e675dfe24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3634266-7AD5-4547-ABDE-AAE0DBE794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6BA4A2-77F2-4E32-97FA-A957D87A41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20a213-df17-4e56-abb9-25e675dfe243"/>
    <ds:schemaRef ds:uri="50abfce2-7de5-4274-91db-6f247c9465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8257</Words>
  <Application>Microsoft Office PowerPoint</Application>
  <PresentationFormat>Widescreen</PresentationFormat>
  <Paragraphs>1134</Paragraphs>
  <Slides>53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Helvetica Neue</vt:lpstr>
      <vt:lpstr>Arial</vt:lpstr>
      <vt:lpstr>Arial Nova</vt:lpstr>
      <vt:lpstr>Arial Nova Light</vt:lpstr>
      <vt:lpstr>Calibri</vt:lpstr>
      <vt:lpstr>Calibri Light</vt:lpstr>
      <vt:lpstr>Courier New</vt:lpstr>
      <vt:lpstr>Times New Roman</vt:lpstr>
      <vt:lpstr>Office Theme</vt:lpstr>
      <vt:lpstr>The potential impact on the burden of malaria due to service disruptions: a modelling analysis for countries  </vt:lpstr>
      <vt:lpstr>Malaria prevention and case management service disruption scenarios</vt:lpstr>
      <vt:lpstr>Sub Saharan Africa – impact on malaria cases</vt:lpstr>
      <vt:lpstr>Sub Saharan Africa – impact on malaria deaths</vt:lpstr>
      <vt:lpstr>Countries that have LLIN campaigns scheduled in 2020</vt:lpstr>
      <vt:lpstr>Benin</vt:lpstr>
      <vt:lpstr>Cameroon</vt:lpstr>
      <vt:lpstr>Chad</vt:lpstr>
      <vt:lpstr>Central African Republic</vt:lpstr>
      <vt:lpstr>Côte d'Ivoire </vt:lpstr>
      <vt:lpstr>Comoros</vt:lpstr>
      <vt:lpstr> Democratic Republic of the Congo </vt:lpstr>
      <vt:lpstr>Eritrea</vt:lpstr>
      <vt:lpstr>Ethiopia</vt:lpstr>
      <vt:lpstr>Ghana</vt:lpstr>
      <vt:lpstr>Guinea-Bissau</vt:lpstr>
      <vt:lpstr>Kenya</vt:lpstr>
      <vt:lpstr>Mali</vt:lpstr>
      <vt:lpstr>Mozambique</vt:lpstr>
      <vt:lpstr>Mauritania</vt:lpstr>
      <vt:lpstr>Niger</vt:lpstr>
      <vt:lpstr>Nigeria</vt:lpstr>
      <vt:lpstr>Rwanda</vt:lpstr>
      <vt:lpstr>Sierra Leone</vt:lpstr>
      <vt:lpstr>Somalia</vt:lpstr>
      <vt:lpstr>South Sudan</vt:lpstr>
      <vt:lpstr>Sudan</vt:lpstr>
      <vt:lpstr>Tanzania</vt:lpstr>
      <vt:lpstr>Togo</vt:lpstr>
      <vt:lpstr>Uganda</vt:lpstr>
      <vt:lpstr>Zambia</vt:lpstr>
      <vt:lpstr>Zimbabwe</vt:lpstr>
      <vt:lpstr>Countries that do not have LLIN campaigns scheduled in 2020</vt:lpstr>
      <vt:lpstr>Angola </vt:lpstr>
      <vt:lpstr>Botswana</vt:lpstr>
      <vt:lpstr>Burundi </vt:lpstr>
      <vt:lpstr>Burkina Faso</vt:lpstr>
      <vt:lpstr>Cabo Verde</vt:lpstr>
      <vt:lpstr>Congo</vt:lpstr>
      <vt:lpstr>Djibouti</vt:lpstr>
      <vt:lpstr>Equatorial Guinea </vt:lpstr>
      <vt:lpstr>eSwatini</vt:lpstr>
      <vt:lpstr>Gabon</vt:lpstr>
      <vt:lpstr>Gambia</vt:lpstr>
      <vt:lpstr>Guinea</vt:lpstr>
      <vt:lpstr>Liberia</vt:lpstr>
      <vt:lpstr>Madagascar</vt:lpstr>
      <vt:lpstr>Malawi</vt:lpstr>
      <vt:lpstr>Namibia</vt:lpstr>
      <vt:lpstr>Senegal</vt:lpstr>
      <vt:lpstr>Sao Tome &amp; Prinicpe</vt:lpstr>
      <vt:lpstr>South Africa</vt:lpstr>
      <vt:lpstr>Acknowledgements</vt:lpstr>
    </vt:vector>
  </TitlesOfParts>
  <Company>WHO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PILLON, Camille</dc:creator>
  <cp:lastModifiedBy>PILLON, Camille</cp:lastModifiedBy>
  <cp:revision>130</cp:revision>
  <dcterms:created xsi:type="dcterms:W3CDTF">2016-01-19T11:39:44Z</dcterms:created>
  <dcterms:modified xsi:type="dcterms:W3CDTF">2020-04-23T12:47:28Z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0x01010032EB33F0B292F044865AC5360FB5C193</vt:lpwstr>
  </property>
</Properties>
</file>