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68"/>
    <p:restoredTop sz="68982" autoAdjust="0"/>
  </p:normalViewPr>
  <p:slideViewPr>
    <p:cSldViewPr snapToGrid="0" snapToObjects="1">
      <p:cViewPr varScale="1">
        <p:scale>
          <a:sx n="69" d="100"/>
          <a:sy n="69" d="100"/>
        </p:scale>
        <p:origin x="17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300480" latinLnBrk="0">
      <a:defRPr sz="1600">
        <a:latin typeface="+mj-lt"/>
        <a:ea typeface="+mj-ea"/>
        <a:cs typeface="+mj-cs"/>
        <a:sym typeface="Calibri"/>
      </a:defRPr>
    </a:lvl1pPr>
    <a:lvl2pPr indent="228600" defTabSz="1300480" latinLnBrk="0">
      <a:defRPr sz="1600">
        <a:latin typeface="+mj-lt"/>
        <a:ea typeface="+mj-ea"/>
        <a:cs typeface="+mj-cs"/>
        <a:sym typeface="Calibri"/>
      </a:defRPr>
    </a:lvl2pPr>
    <a:lvl3pPr indent="457200" defTabSz="1300480" latinLnBrk="0">
      <a:defRPr sz="1600">
        <a:latin typeface="+mj-lt"/>
        <a:ea typeface="+mj-ea"/>
        <a:cs typeface="+mj-cs"/>
        <a:sym typeface="Calibri"/>
      </a:defRPr>
    </a:lvl3pPr>
    <a:lvl4pPr indent="685800" defTabSz="1300480" latinLnBrk="0">
      <a:defRPr sz="1600">
        <a:latin typeface="+mj-lt"/>
        <a:ea typeface="+mj-ea"/>
        <a:cs typeface="+mj-cs"/>
        <a:sym typeface="Calibri"/>
      </a:defRPr>
    </a:lvl4pPr>
    <a:lvl5pPr indent="914400" defTabSz="1300480" latinLnBrk="0">
      <a:defRPr sz="1600">
        <a:latin typeface="+mj-lt"/>
        <a:ea typeface="+mj-ea"/>
        <a:cs typeface="+mj-cs"/>
        <a:sym typeface="Calibri"/>
      </a:defRPr>
    </a:lvl5pPr>
    <a:lvl6pPr indent="1143000" defTabSz="1300480" latinLnBrk="0">
      <a:defRPr sz="1600">
        <a:latin typeface="+mj-lt"/>
        <a:ea typeface="+mj-ea"/>
        <a:cs typeface="+mj-cs"/>
        <a:sym typeface="Calibri"/>
      </a:defRPr>
    </a:lvl6pPr>
    <a:lvl7pPr indent="1371600" defTabSz="1300480" latinLnBrk="0">
      <a:defRPr sz="1600">
        <a:latin typeface="+mj-lt"/>
        <a:ea typeface="+mj-ea"/>
        <a:cs typeface="+mj-cs"/>
        <a:sym typeface="Calibri"/>
      </a:defRPr>
    </a:lvl7pPr>
    <a:lvl8pPr indent="1600200" defTabSz="1300480" latinLnBrk="0">
      <a:defRPr sz="1600">
        <a:latin typeface="+mj-lt"/>
        <a:ea typeface="+mj-ea"/>
        <a:cs typeface="+mj-cs"/>
        <a:sym typeface="Calibri"/>
      </a:defRPr>
    </a:lvl8pPr>
    <a:lvl9pPr indent="1828800" defTabSz="1300480" latinLnBrk="0">
      <a:defRPr sz="16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prstGeom prst="rect">
            <a:avLst/>
          </a:prstGeom>
        </p:spPr>
        <p:txBody>
          <a:bodyPr/>
          <a:lstStyle/>
          <a:p>
            <a:endParaRPr dirty="0"/>
          </a:p>
        </p:txBody>
      </p:sp>
      <p:sp>
        <p:nvSpPr>
          <p:cNvPr id="109" name="Shape 109"/>
          <p:cNvSpPr>
            <a:spLocks noGrp="1"/>
          </p:cNvSpPr>
          <p:nvPr>
            <p:ph type="body" sz="quarter" idx="1"/>
          </p:nvPr>
        </p:nvSpPr>
        <p:spPr>
          <a:prstGeom prst="rect">
            <a:avLst/>
          </a:prstGeom>
        </p:spPr>
        <p:txBody>
          <a:bodyPr/>
          <a:lstStyle/>
          <a:p>
            <a:r>
              <a:rPr dirty="0"/>
              <a:t>Title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r>
              <a:rPr dirty="0"/>
              <a:t>Equity </a:t>
            </a:r>
            <a:r>
              <a:rPr dirty="0" err="1"/>
              <a:t>stratifiers</a:t>
            </a:r>
            <a:r>
              <a:rPr dirty="0"/>
              <a:t> (dimensions of inequality) used in inequality monitoring typically reflect social conditions, such as level of wealth or education, place of residence and gender. </a:t>
            </a:r>
          </a:p>
          <a:p>
            <a:endParaRPr dirty="0"/>
          </a:p>
          <a:p>
            <a:r>
              <a:rPr dirty="0"/>
              <a:t>Inequalities such as in income distribution, socioeconomic status and learning outcomes are often transferred into the field of health - health inequalities tend to stem from social inequalities. When a society has large social and economic inequalities, it also has large inequalities in health. Health is therefore, a good measure of social and economic progress. </a:t>
            </a:r>
          </a:p>
          <a:p>
            <a:endParaRPr dirty="0"/>
          </a:p>
          <a:p>
            <a:r>
              <a:rPr dirty="0"/>
              <a:t>Measuring health inequalities allows us to identify differences that represent part of the pathway through which inequities in health are arising. These differences can be acted on and can be used to measure progress toward achieving health equity. Inequalities between subpopulations can be identified by disaggregating health indicators using equity </a:t>
            </a:r>
            <a:r>
              <a:rPr dirty="0" err="1"/>
              <a:t>stratifiers</a:t>
            </a:r>
            <a:r>
              <a:rPr dirty="0"/>
              <a:t>. An equity </a:t>
            </a:r>
            <a:r>
              <a:rPr dirty="0" err="1"/>
              <a:t>stratifier</a:t>
            </a:r>
            <a:r>
              <a:rPr dirty="0"/>
              <a:t> refers to a characteristic – such as demographic, social, economic, racial or geographic descriptor – that can identify population subgroups for the purpose of measuring differences in health that may be considered unfair or unjust.</a:t>
            </a:r>
          </a:p>
          <a:p>
            <a:endParaRPr dirty="0"/>
          </a:p>
          <a:p>
            <a:r>
              <a:rPr dirty="0"/>
              <a:t>Historically, the greatest emphasis has been placed on health equality by economic status. However, there are many other policy-relevant equity </a:t>
            </a:r>
            <a:r>
              <a:rPr dirty="0" err="1"/>
              <a:t>stratifiers</a:t>
            </a:r>
            <a:r>
              <a:rPr dirty="0"/>
              <a:t> to describe health inequality, including education, social class, gender, place of residence (rural or urban), race or ethnicity.</a:t>
            </a:r>
          </a:p>
          <a:p>
            <a:endParaRPr dirty="0"/>
          </a:p>
          <a:p>
            <a:r>
              <a:rPr b="1" dirty="0"/>
              <a:t>Monitoring health inequalities reveals differences in how social groups experience health; it does not explain the drivers that cause and perpetuate inequality.</a:t>
            </a:r>
          </a:p>
          <a:p>
            <a:endParaRPr dirty="0"/>
          </a:p>
          <a:p>
            <a:r>
              <a:rPr dirty="0"/>
              <a:t>Not all equity </a:t>
            </a:r>
            <a:r>
              <a:rPr dirty="0" err="1"/>
              <a:t>stratifiers</a:t>
            </a:r>
            <a:r>
              <a:rPr dirty="0"/>
              <a:t> are equally relevant in all populations, depending on the characteristics of that population. For example, in some cultures an individual’s religion may – or may not – be closely tied to health-impacting </a:t>
            </a:r>
            <a:r>
              <a:rPr dirty="0" err="1"/>
              <a:t>behaviours</a:t>
            </a:r>
            <a:r>
              <a:rPr dirty="0"/>
              <a:t> or the types of health services that are accessed.</a:t>
            </a:r>
          </a:p>
          <a:p>
            <a:endParaRPr dirty="0"/>
          </a:p>
          <a:p>
            <a:r>
              <a:rPr dirty="0"/>
              <a:t>Equity </a:t>
            </a:r>
            <a:r>
              <a:rPr dirty="0" err="1"/>
              <a:t>stratifiers</a:t>
            </a:r>
            <a:r>
              <a:rPr dirty="0"/>
              <a:t> may also vary in relevance depending on the health measure in question. For example, monitoring inequalities in traffic accidents may involve different dimensions of inequality than monitoring inequalities in modern contraceptive use.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r>
              <a:t>Large gaps in health and well-being and opportunities </a:t>
            </a:r>
            <a:r>
              <a:rPr b="1"/>
              <a:t>within</a:t>
            </a:r>
            <a:r>
              <a:t> and </a:t>
            </a:r>
            <a:r>
              <a:rPr b="1"/>
              <a:t>among</a:t>
            </a:r>
            <a:r>
              <a:t> countries are national as well as global problems, demanding integrated, multilateral solutions and improved global governance.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r>
              <a:t>Health inequalities between countries are related to the differences in economic and social development achieved by different countries and their differences within the global productive system. This is because, as previously discussed, health inequalities tend to stem from social inequalities.</a:t>
            </a:r>
          </a:p>
          <a:p>
            <a:endParaRPr/>
          </a:p>
          <a:p>
            <a:r>
              <a:t>Poor countries tend to have worse health outcomes compared to rich countries.</a:t>
            </a:r>
          </a:p>
          <a:p>
            <a:endParaRPr/>
          </a:p>
          <a:p>
            <a:r>
              <a:t>Levels of inequality also vary considerably even among countries with similar levels of per capita income, which is discussed in the next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noRot="1" noChangeAspect="1"/>
          </p:cNvSpPr>
          <p:nvPr>
            <p:ph type="sldImg"/>
          </p:nvPr>
        </p:nvSpPr>
        <p:spPr>
          <a:prstGeom prst="rect">
            <a:avLst/>
          </a:prstGeom>
        </p:spPr>
        <p:txBody>
          <a:bodyPr/>
          <a:lstStyle/>
          <a:p>
            <a:endParaRPr/>
          </a:p>
        </p:txBody>
      </p:sp>
      <p:sp>
        <p:nvSpPr>
          <p:cNvPr id="357" name="Shape 357"/>
          <p:cNvSpPr>
            <a:spLocks noGrp="1"/>
          </p:cNvSpPr>
          <p:nvPr>
            <p:ph type="body" sz="quarter" idx="1"/>
          </p:nvPr>
        </p:nvSpPr>
        <p:spPr>
          <a:prstGeom prst="rect">
            <a:avLst/>
          </a:prstGeom>
        </p:spPr>
        <p:txBody>
          <a:bodyPr/>
          <a:lstStyle/>
          <a:p>
            <a:r>
              <a:rPr dirty="0"/>
              <a:t>This chart shows the Life Expectancy and Income of 182 nations in the year 2015. Each bubble is a country. Size is population. </a:t>
            </a:r>
            <a:r>
              <a:rPr dirty="0" err="1"/>
              <a:t>Colour</a:t>
            </a:r>
            <a:r>
              <a:rPr dirty="0"/>
              <a:t> is region. The 4 income levels marked on the chart relate to: (1) low income (extreme poverty), (2) middle income, (3) middle income, and (4) high income.</a:t>
            </a:r>
          </a:p>
          <a:p>
            <a:endParaRPr dirty="0"/>
          </a:p>
          <a:p>
            <a:r>
              <a:rPr dirty="0"/>
              <a:t>One measure of health inequality is differences in life expectancy. Socioeconomic status can partly account for differences in life expectancy.</a:t>
            </a:r>
          </a:p>
          <a:p>
            <a:endParaRPr dirty="0"/>
          </a:p>
          <a:p>
            <a:r>
              <a:rPr dirty="0"/>
              <a:t>Overall, the chart shows that people live longer in countries with a high GDP per capita. No high-income countries (level 4) have short average life expectancy, and no low-income countries (level 1) have long life expectancy. Most people live in middle income countries, on levels 2 and 3. Still, there are huge differences in life expectancy between countries on the same income level, depending on how the money is distributed and how it is used.</a:t>
            </a:r>
          </a:p>
          <a:p>
            <a:endParaRPr dirty="0"/>
          </a:p>
          <a:p>
            <a:r>
              <a:rPr dirty="0"/>
              <a:t>More income allows people to improve the conditions in which they grow, work, live and age. For example, to live in better housing, work in conditions that are less stressful and hazardous to one’s health and visit a doctor or nurse when needed. In addition, the structural influences and systems put in place by political, social and economic forces impact healthy life expectancy and can help to explain the differences in the middle-income countries.</a:t>
            </a:r>
          </a:p>
          <a:p>
            <a:endParaRPr dirty="0"/>
          </a:p>
          <a:p>
            <a:pPr>
              <a:defRPr b="1"/>
            </a:pPr>
            <a:r>
              <a:rPr dirty="0"/>
              <a:t>Key message: </a:t>
            </a:r>
            <a:r>
              <a:rPr b="0" dirty="0"/>
              <a:t>Inequality trends differ across countries at even similar levels of development.</a:t>
            </a:r>
          </a:p>
          <a:p>
            <a:endParaRPr b="0" dirty="0"/>
          </a:p>
          <a:p>
            <a:pPr>
              <a:defRPr b="1"/>
            </a:pPr>
            <a:r>
              <a:rPr dirty="0"/>
              <a:t>Chart source:</a:t>
            </a:r>
            <a:r>
              <a:rPr b="0" dirty="0"/>
              <a:t> free image from www.gapminder.org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r>
              <a:t>This slide illustrates that within-country inequality exists between subgroups </a:t>
            </a:r>
            <a:r>
              <a:rPr b="1"/>
              <a:t>within</a:t>
            </a:r>
            <a:r>
              <a:t> a country.</a:t>
            </a:r>
          </a:p>
          <a:p>
            <a:endParaRPr/>
          </a:p>
          <a:p>
            <a:r>
              <a:t>An example is provided on the next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300480" eaLnBrk="1" fontAlgn="auto" latinLnBrk="0" hangingPunct="1">
              <a:lnSpc>
                <a:spcPct val="100000"/>
              </a:lnSpc>
              <a:spcBef>
                <a:spcPts val="0"/>
              </a:spcBef>
              <a:spcAft>
                <a:spcPts val="0"/>
              </a:spcAft>
              <a:buClrTx/>
              <a:buSzTx/>
              <a:buFontTx/>
              <a:buNone/>
              <a:tabLst/>
              <a:defRPr/>
            </a:pPr>
            <a:r>
              <a:rPr lang="en-US" sz="1600" i="0" dirty="0">
                <a:effectLst/>
                <a:latin typeface="+mj-lt"/>
                <a:ea typeface="+mj-ea"/>
                <a:cs typeface="+mj-cs"/>
                <a:sym typeface="Calibri"/>
              </a:rPr>
              <a:t>This graph illustrates that in England, the risk of avoidable mortality is at least three times higher for women and men living in the most deprived local areas compared with those living in the least deprived areas. </a:t>
            </a:r>
          </a:p>
          <a:p>
            <a:pPr marL="0" marR="0" lvl="0" indent="0" defTabSz="1300480" eaLnBrk="1" fontAlgn="auto" latinLnBrk="0" hangingPunct="1">
              <a:lnSpc>
                <a:spcPct val="100000"/>
              </a:lnSpc>
              <a:spcBef>
                <a:spcPts val="0"/>
              </a:spcBef>
              <a:spcAft>
                <a:spcPts val="0"/>
              </a:spcAft>
              <a:buClrTx/>
              <a:buSzTx/>
              <a:buFontTx/>
              <a:buNone/>
              <a:tabLst/>
              <a:defRPr/>
            </a:pPr>
            <a:endParaRPr lang="en-US" sz="1600" i="0" dirty="0">
              <a:effectLst/>
              <a:latin typeface="+mj-lt"/>
              <a:ea typeface="+mj-ea"/>
              <a:cs typeface="+mj-cs"/>
              <a:sym typeface="Calibri"/>
            </a:endParaRPr>
          </a:p>
          <a:p>
            <a:pPr marL="0" marR="0" lvl="0" indent="0" defTabSz="1300480" eaLnBrk="1" fontAlgn="auto" latinLnBrk="0" hangingPunct="1">
              <a:lnSpc>
                <a:spcPct val="100000"/>
              </a:lnSpc>
              <a:spcBef>
                <a:spcPts val="0"/>
              </a:spcBef>
              <a:spcAft>
                <a:spcPts val="0"/>
              </a:spcAft>
              <a:buClrTx/>
              <a:buSzTx/>
              <a:buFontTx/>
              <a:buNone/>
              <a:tabLst/>
              <a:defRPr/>
            </a:pPr>
            <a:r>
              <a:rPr lang="en-US" sz="1600" i="0" dirty="0">
                <a:effectLst/>
                <a:latin typeface="+mj-lt"/>
                <a:ea typeface="+mj-ea"/>
                <a:cs typeface="+mj-cs"/>
                <a:sym typeface="Calibri"/>
              </a:rPr>
              <a:t>The fact that these deaths are ‘avoidable’ through deploying health care and public health measures does not mean that lack of health care was the original cause of the inequalities. It does, however, indicate that much of the mortality for those in the most deprived areas could be avoided (Marmot et al., 2020 – see citation on the slide).</a:t>
            </a:r>
          </a:p>
          <a:p>
            <a:endParaRPr lang="en-US" dirty="0"/>
          </a:p>
        </p:txBody>
      </p:sp>
    </p:spTree>
    <p:extLst>
      <p:ext uri="{BB962C8B-B14F-4D97-AF65-F5344CB8AC3E}">
        <p14:creationId xmlns:p14="http://schemas.microsoft.com/office/powerpoint/2010/main" val="848949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p>
            <a:r>
              <a:t>When measuring health inequality the goal is always the same: to provide a quantitative estimate of health inequality in a population or across populations. To this end, one may have to use a variety of measures to fully explore a situation of health inequality. Ideally, health inequality should be analyzed and reported using every relevant dimension with available stratifying data. </a:t>
            </a:r>
          </a:p>
          <a:p>
            <a:endParaRPr/>
          </a:p>
          <a:p>
            <a:r>
              <a:t>Overall, the inequalities as measured by stratifiers intersect and now increasingly scientists are looking at intersectionality of multiple factors driving health inequalities. The next slides provide examples.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noRot="1" noChangeAspect="1"/>
          </p:cNvSpPr>
          <p:nvPr>
            <p:ph type="sldImg"/>
          </p:nvPr>
        </p:nvSpPr>
        <p:spPr>
          <a:prstGeom prst="rect">
            <a:avLst/>
          </a:prstGeom>
        </p:spPr>
        <p:txBody>
          <a:bodyPr/>
          <a:lstStyle/>
          <a:p>
            <a:endParaRPr/>
          </a:p>
        </p:txBody>
      </p:sp>
      <p:sp>
        <p:nvSpPr>
          <p:cNvPr id="494" name="Shape 494"/>
          <p:cNvSpPr>
            <a:spLocks noGrp="1"/>
          </p:cNvSpPr>
          <p:nvPr>
            <p:ph type="body" sz="quarter" idx="1"/>
          </p:nvPr>
        </p:nvSpPr>
        <p:spPr>
          <a:prstGeom prst="rect">
            <a:avLst/>
          </a:prstGeom>
        </p:spPr>
        <p:txBody>
          <a:bodyPr/>
          <a:lstStyle/>
          <a:p>
            <a:r>
              <a:rPr dirty="0"/>
              <a:t>This slide shows the relationship between income inequality and an index of health and social problems (Wilkinson &amp; Pickett 2009). Those countries with greater levels of income inequality fare worse on a range of social indicators</a:t>
            </a:r>
            <a:r>
              <a:rPr lang="en-US" dirty="0"/>
              <a:t> compared with countries such as </a:t>
            </a:r>
            <a:r>
              <a:rPr dirty="0"/>
              <a:t>Japan or Scandinavian countries, where income inequality is low</a:t>
            </a:r>
            <a:r>
              <a:rPr lang="en-US" dirty="0"/>
              <a:t>.</a:t>
            </a:r>
            <a:r>
              <a:rPr dirty="0"/>
              <a:t> </a:t>
            </a:r>
          </a:p>
          <a:p>
            <a:endParaRPr dirty="0"/>
          </a:p>
          <a:p>
            <a:r>
              <a:rPr dirty="0"/>
              <a:t>Therefore, population health tends to be better in societies where income is more equally distributed. </a:t>
            </a:r>
          </a:p>
          <a:p>
            <a:endParaRPr dirty="0"/>
          </a:p>
          <a:p>
            <a:r>
              <a:rPr dirty="0"/>
              <a:t>Similar analysis, with similar findings, was also carried out for UNICEF’s index of child well-being (Wilkinson &amp; Pickett 2009).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hape 549"/>
          <p:cNvSpPr>
            <a:spLocks noGrp="1" noRot="1" noChangeAspect="1"/>
          </p:cNvSpPr>
          <p:nvPr>
            <p:ph type="sldImg"/>
          </p:nvPr>
        </p:nvSpPr>
        <p:spPr>
          <a:prstGeom prst="rect">
            <a:avLst/>
          </a:prstGeom>
        </p:spPr>
        <p:txBody>
          <a:bodyPr/>
          <a:lstStyle/>
          <a:p>
            <a:endParaRPr/>
          </a:p>
        </p:txBody>
      </p:sp>
      <p:sp>
        <p:nvSpPr>
          <p:cNvPr id="550" name="Shape 550"/>
          <p:cNvSpPr>
            <a:spLocks noGrp="1"/>
          </p:cNvSpPr>
          <p:nvPr>
            <p:ph type="body" sz="quarter" idx="1"/>
          </p:nvPr>
        </p:nvSpPr>
        <p:spPr>
          <a:prstGeom prst="rect">
            <a:avLst/>
          </a:prstGeom>
        </p:spPr>
        <p:txBody>
          <a:bodyPr/>
          <a:lstStyle/>
          <a:p>
            <a:r>
              <a:rPr dirty="0"/>
              <a:t>Income inequality based on the top 10 percent’s income share has risen since 1980 in most regions but at different rates. The rise in inequality in North America is much larger than in Europe.</a:t>
            </a:r>
          </a:p>
          <a:p>
            <a:endParaRPr dirty="0"/>
          </a:p>
          <a:p>
            <a:r>
              <a:rPr dirty="0"/>
              <a:t>Also, among the BRIC countries, different patterns are evident, where the rise in inequality is pronounced in India and the Russian Federation (UNDP, Human Development Report, 2019).</a:t>
            </a:r>
          </a:p>
          <a:p>
            <a:endParaRPr dirty="0"/>
          </a:p>
          <a:p>
            <a:r>
              <a:rPr dirty="0"/>
              <a:t>The diversity of patterns across countries since 1980 shows that the extreme rise in inequality in some parts of the world was not inevitable but resulted from policy choices (UNDP, Human Development Report, 2019).</a:t>
            </a:r>
          </a:p>
          <a:p>
            <a:endParaRPr dirty="0"/>
          </a:p>
          <a:p>
            <a:pPr>
              <a:defRPr b="1"/>
            </a:pPr>
            <a:r>
              <a:rPr dirty="0"/>
              <a:t>Additional note: </a:t>
            </a:r>
          </a:p>
          <a:p>
            <a:r>
              <a:rPr dirty="0"/>
              <a:t>For the most part we have seen income inequality between countries improve in the last 25 years. This can be accredited to strong economic growth in China and other emerging economies in Asia. However, the gap between countries is still considerable. For example, the average income of people living in North America is 16 times higher than that of people in </a:t>
            </a:r>
            <a:r>
              <a:rPr lang="en-US" dirty="0"/>
              <a:t>S</a:t>
            </a:r>
            <a:r>
              <a:rPr dirty="0"/>
              <a:t>ub-Saharan Africa.</a:t>
            </a:r>
          </a:p>
          <a:p>
            <a:endParaRPr dirty="0"/>
          </a:p>
          <a:p>
            <a:r>
              <a:rPr dirty="0"/>
              <a:t>Generally, income inequality </a:t>
            </a:r>
            <a:r>
              <a:rPr b="1" dirty="0"/>
              <a:t>between</a:t>
            </a:r>
            <a:r>
              <a:rPr dirty="0"/>
              <a:t> countries has improved, yet income inequality </a:t>
            </a:r>
            <a:r>
              <a:rPr b="1" dirty="0"/>
              <a:t>within</a:t>
            </a:r>
            <a:r>
              <a:rPr dirty="0"/>
              <a:t> countries has become worse.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Shape 696"/>
          <p:cNvSpPr>
            <a:spLocks noGrp="1" noRot="1" noChangeAspect="1"/>
          </p:cNvSpPr>
          <p:nvPr>
            <p:ph type="sldImg"/>
          </p:nvPr>
        </p:nvSpPr>
        <p:spPr>
          <a:prstGeom prst="rect">
            <a:avLst/>
          </a:prstGeom>
        </p:spPr>
        <p:txBody>
          <a:bodyPr/>
          <a:lstStyle/>
          <a:p>
            <a:endParaRPr/>
          </a:p>
        </p:txBody>
      </p:sp>
      <p:sp>
        <p:nvSpPr>
          <p:cNvPr id="697" name="Shape 697"/>
          <p:cNvSpPr>
            <a:spLocks noGrp="1"/>
          </p:cNvSpPr>
          <p:nvPr>
            <p:ph type="body" sz="quarter" idx="1"/>
          </p:nvPr>
        </p:nvSpPr>
        <p:spPr>
          <a:prstGeom prst="rect">
            <a:avLst/>
          </a:prstGeom>
        </p:spPr>
        <p:txBody>
          <a:bodyPr/>
          <a:lstStyle/>
          <a:p>
            <a:r>
              <a:rPr dirty="0"/>
              <a:t>People who suffer from adverse social and material living conditions experience high levels of physiological and psychological stress. Stressful experiences arise from coping with conditions of low income, poor quality housing, insecure employment, and various forms of discrimination based on race, gender or disability. The lack of supportive relationships, social isolation, and mistrust of others further increases stress.</a:t>
            </a:r>
          </a:p>
          <a:p>
            <a:endParaRPr dirty="0"/>
          </a:p>
          <a:p>
            <a:r>
              <a:rPr dirty="0"/>
              <a:t>Exposure to chronic stress shifts physiological priorities: processes that are not essential when responding to immediate threat or danger – such as tissue maintenance and repair, digestion, growth, and reproductive functions – are all downregulated in </a:t>
            </a:r>
            <a:r>
              <a:rPr dirty="0" err="1"/>
              <a:t>favour</a:t>
            </a:r>
            <a:r>
              <a:rPr dirty="0"/>
              <a:t> of processes that improve reaction times and provide energy for muscular activity. If the stress is over quickly, no harm is done. If it lasts more than about an hour, immunity is also downregulated. When we worry about things for weeks and months, the effects, including wear on the cardiovascular system, are so widespread that we become more vulnerable to a wide range of health problems. Research evidence shows that continuous stress weakens the resistance to diseases and disrupts the functioning of the hormonal and metabolic systems.  </a:t>
            </a:r>
          </a:p>
          <a:p>
            <a:endParaRPr dirty="0"/>
          </a:p>
          <a:p>
            <a:r>
              <a:rPr dirty="0"/>
              <a:t>At the psychological level, stressful and poor living conditions can lead to feelings of shame, insecurity and worthlessness, which in turn can lead to unhealthy coping </a:t>
            </a:r>
            <a:r>
              <a:rPr dirty="0" err="1"/>
              <a:t>behaviours</a:t>
            </a:r>
            <a:r>
              <a:rPr dirty="0"/>
              <a:t>. For example, smoking, overeating, and excessive use of alcohol.</a:t>
            </a:r>
          </a:p>
          <a:p>
            <a:endParaRPr dirty="0"/>
          </a:p>
          <a:p>
            <a:r>
              <a:rPr dirty="0"/>
              <a:t>Whilst stress can be a healthy and protective phenomenon when one has the power and resources to act appropriately to remove the source of a threat, chronic stress is decidedly not healthy and seems ‘dose’ related.</a:t>
            </a:r>
          </a:p>
          <a:p>
            <a:endParaRPr dirty="0"/>
          </a:p>
          <a:p>
            <a:r>
              <a:rPr dirty="0"/>
              <a:t>The recognition of the importance of psycho-social factors working through chronic stress is one of the most important developments in our understanding of the social determinants of health and health inequities in recent decades.</a:t>
            </a:r>
          </a:p>
          <a:p>
            <a:endParaRPr dirty="0"/>
          </a:p>
          <a:p>
            <a:r>
              <a:rPr dirty="0"/>
              <a:t>Therefore, from a policy perspective, an effective way to reduce stress and improve health is to improve the living conditions people experience – the social determinants of health that are the underlying causes of many serious illnesses.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dirty="0"/>
          </a:p>
        </p:txBody>
      </p:sp>
      <p:sp>
        <p:nvSpPr>
          <p:cNvPr id="131" name="Shape 131"/>
          <p:cNvSpPr>
            <a:spLocks noGrp="1"/>
          </p:cNvSpPr>
          <p:nvPr>
            <p:ph type="body" sz="quarter" idx="1"/>
          </p:nvPr>
        </p:nvSpPr>
        <p:spPr>
          <a:prstGeom prst="rect">
            <a:avLst/>
          </a:prstGeom>
        </p:spPr>
        <p:txBody>
          <a:bodyPr/>
          <a:lstStyle/>
          <a:p>
            <a:r>
              <a:rPr dirty="0"/>
              <a:t>Briefly summarize the key objectives for this lecture.</a:t>
            </a:r>
          </a:p>
          <a:p>
            <a:endParaRPr dirty="0"/>
          </a:p>
          <a:p>
            <a:r>
              <a:rPr dirty="0"/>
              <a:t>This lecture explains the differences between health inequalities and health inequities. Importantly, health inequities are avoidable being created by structural and political processes and decisions that affect the everyday living conditions of individuals and populations.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Shape 740"/>
          <p:cNvSpPr>
            <a:spLocks noGrp="1" noRot="1" noChangeAspect="1"/>
          </p:cNvSpPr>
          <p:nvPr>
            <p:ph type="sldImg"/>
          </p:nvPr>
        </p:nvSpPr>
        <p:spPr>
          <a:prstGeom prst="rect">
            <a:avLst/>
          </a:prstGeom>
        </p:spPr>
        <p:txBody>
          <a:bodyPr/>
          <a:lstStyle/>
          <a:p>
            <a:endParaRPr/>
          </a:p>
        </p:txBody>
      </p:sp>
      <p:sp>
        <p:nvSpPr>
          <p:cNvPr id="741" name="Shape 741"/>
          <p:cNvSpPr>
            <a:spLocks noGrp="1"/>
          </p:cNvSpPr>
          <p:nvPr>
            <p:ph type="body" sz="quarter" idx="1"/>
          </p:nvPr>
        </p:nvSpPr>
        <p:spPr>
          <a:prstGeom prst="rect">
            <a:avLst/>
          </a:prstGeom>
        </p:spPr>
        <p:txBody>
          <a:bodyPr/>
          <a:lstStyle/>
          <a:p>
            <a:r>
              <a:rPr dirty="0"/>
              <a:t>The ‘WHO European Health Equity Status Report’ identifies five critical factors and assigns to each a percentage reflecting its contribution to the overall burden of inequity. Income security and social protection is estimated to account for 35% of health inequities. Living conditions are estimated to account for 29% of health inequities. Social and human capital (such as isolation, lack of control, trust in others, and low educational outcomes) account for 19% of health inequities. Access to and quality of health care, accounts for 10%. Finally, employment and working conditions are estimated to contribute to 7% of the overall burden of inequity.</a:t>
            </a:r>
          </a:p>
          <a:p>
            <a:endParaRPr dirty="0"/>
          </a:p>
          <a:p>
            <a:r>
              <a:rPr lang="en-US" dirty="0"/>
              <a:t>This slide demonstrates </a:t>
            </a:r>
            <a:r>
              <a:rPr dirty="0"/>
              <a:t>that it is essential to work across sectors to implement policy change to reduce health inequities. The Health Equity Status Report identifies six macroeconomic policies with clear potential to reduce inequities in limiting illness among adults over the short-term: increasing expenditure on housing and community amenities, reducing income inequality, increasing social protection expenditure, reducing unemployment, increasing expenditure on </a:t>
            </a:r>
            <a:r>
              <a:rPr dirty="0" err="1"/>
              <a:t>labour</a:t>
            </a:r>
            <a:r>
              <a:rPr dirty="0"/>
              <a:t> market policies, and reducing out-of-pocket payments for health.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a:spLocks noGrp="1" noRot="1" noChangeAspect="1"/>
          </p:cNvSpPr>
          <p:nvPr>
            <p:ph type="sldImg"/>
          </p:nvPr>
        </p:nvSpPr>
        <p:spPr>
          <a:prstGeom prst="rect">
            <a:avLst/>
          </a:prstGeom>
        </p:spPr>
        <p:txBody>
          <a:bodyPr/>
          <a:lstStyle/>
          <a:p>
            <a:endParaRPr/>
          </a:p>
        </p:txBody>
      </p:sp>
      <p:sp>
        <p:nvSpPr>
          <p:cNvPr id="754" name="Shape 754"/>
          <p:cNvSpPr>
            <a:spLocks noGrp="1"/>
          </p:cNvSpPr>
          <p:nvPr>
            <p:ph type="body" sz="quarter" idx="1"/>
          </p:nvPr>
        </p:nvSpPr>
        <p:spPr>
          <a:prstGeom prst="rect">
            <a:avLst/>
          </a:prstGeom>
        </p:spPr>
        <p:txBody>
          <a:bodyPr/>
          <a:lstStyle/>
          <a:p>
            <a:r>
              <a:t>Without appropriate policies and institutions in place, inequalities concentrate political influence among those who are already better off, which tends to preserve or even widen opportunity gaps. </a:t>
            </a:r>
          </a:p>
          <a:p>
            <a:endParaRPr/>
          </a:p>
          <a:p>
            <a:r>
              <a:t>Rising inequality is not inevitable. Inequality levels and trends differ among countries that are at similar levels of development and equally exposed to trade, technological innovation and even the effects of climate change. National policies and institutions do matter.</a:t>
            </a:r>
          </a:p>
          <a:p>
            <a:endParaRPr/>
          </a:p>
          <a:p>
            <a:r>
              <a:t>Highly unequal societies grow more slowly than those with low inequality and are less successful at reducing poverty.</a:t>
            </a:r>
          </a:p>
          <a:p>
            <a:endParaRPr/>
          </a:p>
          <a:p>
            <a:r>
              <a:t>Only by addressing the impacts of government interventions across society on health equity can the social gradient in health inequities (e.g. child mortality) be reduced. </a:t>
            </a:r>
          </a:p>
          <a:p>
            <a:endParaRPr/>
          </a:p>
          <a:p>
            <a:r>
              <a:t>Evidence shows that when policies that improve economic conditions or strengthen social protection are implemented, they have positive impacts on health outcomes.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Shape 819"/>
          <p:cNvSpPr>
            <a:spLocks noGrp="1" noRot="1" noChangeAspect="1"/>
          </p:cNvSpPr>
          <p:nvPr>
            <p:ph type="sldImg"/>
          </p:nvPr>
        </p:nvSpPr>
        <p:spPr>
          <a:prstGeom prst="rect">
            <a:avLst/>
          </a:prstGeom>
        </p:spPr>
        <p:txBody>
          <a:bodyPr/>
          <a:lstStyle/>
          <a:p>
            <a:endParaRPr/>
          </a:p>
        </p:txBody>
      </p:sp>
      <p:sp>
        <p:nvSpPr>
          <p:cNvPr id="820" name="Shape 820"/>
          <p:cNvSpPr>
            <a:spLocks noGrp="1"/>
          </p:cNvSpPr>
          <p:nvPr>
            <p:ph type="body" sz="quarter" idx="1"/>
          </p:nvPr>
        </p:nvSpPr>
        <p:spPr>
          <a:prstGeom prst="rect">
            <a:avLst/>
          </a:prstGeom>
        </p:spPr>
        <p:txBody>
          <a:bodyPr/>
          <a:lstStyle/>
          <a:p>
            <a:r>
              <a:rPr dirty="0"/>
              <a:t>Three broad approaches to reducing health inequities can be identified. These may be based on:</a:t>
            </a:r>
          </a:p>
          <a:p>
            <a:endParaRPr dirty="0"/>
          </a:p>
          <a:p>
            <a:r>
              <a:rPr dirty="0"/>
              <a:t>	1. Targeted programmes for disadvantaged populations (improve the health of the poorest groups);</a:t>
            </a:r>
          </a:p>
          <a:p>
            <a:r>
              <a:rPr dirty="0"/>
              <a:t> </a:t>
            </a:r>
          </a:p>
          <a:p>
            <a:r>
              <a:rPr dirty="0"/>
              <a:t>	2. Closing health gaps between worse-off and better-off groups (tackling the gap between social groups); and</a:t>
            </a:r>
          </a:p>
          <a:p>
            <a:r>
              <a:rPr dirty="0"/>
              <a:t> </a:t>
            </a:r>
          </a:p>
          <a:p>
            <a:r>
              <a:rPr dirty="0"/>
              <a:t>	3. Addressing the social health gradient across the whole population (lift the levels of health across the socioeconomic hierarchy closer to those at the top).</a:t>
            </a:r>
          </a:p>
          <a:p>
            <a:endParaRPr dirty="0"/>
          </a:p>
          <a:p>
            <a:r>
              <a:rPr dirty="0"/>
              <a:t>Strategies based on tackling health disadvantage, health gaps and gradients are not mutually exclusive. They can complement and build on each other.</a:t>
            </a:r>
          </a:p>
          <a:p>
            <a:endParaRPr dirty="0"/>
          </a:p>
          <a:p>
            <a:r>
              <a:rPr dirty="0"/>
              <a:t>The figure contained on this slide illustrates how action on the social determinants of health can improve the health and well-being of society’s most vulnerable by addressing disadvantage. The framework identifies actions related to: social stratification; differential exposure/differential vulnerability; differential consequences and macro social conditions.</a:t>
            </a:r>
          </a:p>
          <a:p>
            <a:endParaRPr dirty="0"/>
          </a:p>
          <a:p>
            <a:r>
              <a:rPr dirty="0"/>
              <a:t>This policy action framework identifies three key strategic directions for policy work to tackle the social determinants of health, with a particular emphasis on tackling health inequities:</a:t>
            </a:r>
          </a:p>
          <a:p>
            <a:endParaRPr dirty="0"/>
          </a:p>
          <a:p>
            <a:r>
              <a:rPr dirty="0"/>
              <a:t>	1. The need for strategies to address context;</a:t>
            </a:r>
          </a:p>
          <a:p>
            <a:endParaRPr dirty="0"/>
          </a:p>
          <a:p>
            <a:r>
              <a:rPr dirty="0"/>
              <a:t>	The need for policies underpinned by:</a:t>
            </a:r>
          </a:p>
          <a:p>
            <a:r>
              <a:rPr dirty="0"/>
              <a:t> </a:t>
            </a:r>
          </a:p>
          <a:p>
            <a:r>
              <a:rPr dirty="0"/>
              <a:t>	2. Intersectoral action; and</a:t>
            </a:r>
          </a:p>
          <a:p>
            <a:r>
              <a:rPr dirty="0"/>
              <a:t> </a:t>
            </a:r>
          </a:p>
          <a:p>
            <a:r>
              <a:rPr dirty="0"/>
              <a:t>	3. Social participation and empowerment.</a:t>
            </a:r>
          </a:p>
          <a:p>
            <a:r>
              <a:rPr dirty="0"/>
              <a:t> </a:t>
            </a:r>
          </a:p>
          <a:p>
            <a:r>
              <a:rPr dirty="0"/>
              <a:t>This can be done where the health sector has a specific role, in coordination with other sectors, by:</a:t>
            </a:r>
          </a:p>
          <a:p>
            <a:endParaRPr dirty="0"/>
          </a:p>
          <a:p>
            <a:r>
              <a:rPr dirty="0"/>
              <a:t>	a. Monitoring health inequalities and follow-up of actions taken</a:t>
            </a:r>
          </a:p>
          <a:p>
            <a:endParaRPr dirty="0"/>
          </a:p>
          <a:p>
            <a:r>
              <a:rPr dirty="0"/>
              <a:t>	b. Producing evidence on interventions to tackle SDH across government</a:t>
            </a:r>
          </a:p>
          <a:p>
            <a:endParaRPr dirty="0"/>
          </a:p>
          <a:p>
            <a:r>
              <a:rPr dirty="0"/>
              <a:t>	c. Engaging other sectors to health equity as a goal.</a:t>
            </a:r>
          </a:p>
          <a:p>
            <a:endParaRPr dirty="0"/>
          </a:p>
          <a:p>
            <a:r>
              <a:rPr dirty="0"/>
              <a:t>Arguably the single most significant lesson of the Commission’s conceptual framework is that interventions and policies to reduce health inequities must not limit themselves to intermediary determinants, but must include policies specifically crafted to tackle the social mechanisms that systematically produce an inequitable distribution of the determinants of health among population groups. To tackle structural, as well as intermediary, determinants requires intersectoral policy approaches.</a:t>
            </a:r>
          </a:p>
          <a:p>
            <a:endParaRPr dirty="0"/>
          </a:p>
          <a:p>
            <a:pPr>
              <a:defRPr b="1"/>
            </a:pPr>
            <a:r>
              <a:rPr dirty="0"/>
              <a:t>Importantly, a Health in All Policies approach directly addresses health inequities by looking to improve the social determinants of health that the different and unequal conditions in which people grow, learn, live, work and age produce.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dirty="0"/>
          </a:p>
        </p:txBody>
      </p:sp>
      <p:sp>
        <p:nvSpPr>
          <p:cNvPr id="144" name="Shape 144"/>
          <p:cNvSpPr>
            <a:spLocks noGrp="1"/>
          </p:cNvSpPr>
          <p:nvPr>
            <p:ph type="body" sz="quarter" idx="1"/>
          </p:nvPr>
        </p:nvSpPr>
        <p:spPr>
          <a:prstGeom prst="rect">
            <a:avLst/>
          </a:prstGeom>
        </p:spPr>
        <p:txBody>
          <a:bodyPr/>
          <a:lstStyle/>
          <a:p>
            <a:r>
              <a:rPr dirty="0"/>
              <a:t>‘Equity’ is sometimes used interchangeably with the related term ‘equality’. Generally, </a:t>
            </a:r>
            <a:r>
              <a:rPr b="1" dirty="0"/>
              <a:t>equality</a:t>
            </a:r>
            <a:r>
              <a:rPr dirty="0"/>
              <a:t> is considered to exist when all individuals and groups of people are given equal treatment, regardless of need or outcome, whereas an equitable approach focuses on more equal outcomes, recognizing that disadvantaged groups may need more support or resources in order to achieve the same health outcomes as more advantaged groups. </a:t>
            </a:r>
          </a:p>
          <a:p>
            <a:pPr>
              <a:defRPr b="1"/>
            </a:pPr>
            <a:endParaRPr dirty="0"/>
          </a:p>
          <a:p>
            <a:r>
              <a:rPr dirty="0"/>
              <a:t>Having said this, the term inequalities has a more diverse interpretation and the concept often overlaps with the concept underpinning inequities or disparities. Within Human Rights Law, the use of the term ‘inequalities’ includes the underlying concept of social justice and proportionate response to need as in the concept underpinning inequities. Also, in some regions the term disparities may include the equity concept. The important issue is to understand the concept behind ‘equity’.</a:t>
            </a:r>
          </a:p>
          <a:p>
            <a:pPr>
              <a:defRPr b="1"/>
            </a:pPr>
            <a:endParaRPr dirty="0"/>
          </a:p>
          <a:p>
            <a:pPr>
              <a:defRPr b="1"/>
            </a:pPr>
            <a:r>
              <a:rPr dirty="0"/>
              <a:t>Health equity (some people use this same definition for health inequalities)</a:t>
            </a:r>
            <a:r>
              <a:rPr b="0" dirty="0"/>
              <a:t> refers to the absence of systematic, unfair, avoidable or remedial inequalities in health between groups of people, whether these groups are defined socially, economically, geographically or demographically. </a:t>
            </a:r>
          </a:p>
          <a:p>
            <a:endParaRPr b="0" dirty="0"/>
          </a:p>
          <a:p>
            <a:r>
              <a:rPr dirty="0"/>
              <a:t>Health outcomes do differ between groups, however, </a:t>
            </a:r>
            <a:r>
              <a:rPr b="1" dirty="0"/>
              <a:t>health inequities</a:t>
            </a:r>
            <a:r>
              <a:rPr dirty="0"/>
              <a:t> are the differences in health outcomes and their risk factors between social groups that are socially produced, systematic in their distribution, avoidable, unfair and unjust.  </a:t>
            </a:r>
          </a:p>
          <a:p>
            <a:endParaRPr dirty="0"/>
          </a:p>
          <a:p>
            <a:r>
              <a:rPr dirty="0"/>
              <a:t>Additional consideration: Further explanation between the terms equality and equity can be demonstrated by the following scenario – </a:t>
            </a:r>
          </a:p>
          <a:p>
            <a:endParaRPr dirty="0"/>
          </a:p>
          <a:p>
            <a:r>
              <a:rPr dirty="0"/>
              <a:t>When people use the words equity and equality interchangeably, an easy way to remember the conceptual difference is by this example. Imagine that you're standing amongst a group of 30 people. Everyone in the group is given a size 9 pair of sneakers. While it's exciting to have been given free sneakers, there are only four people in group who are a size 9, therefore the majority of people won't be able to wear the sneakers. While the size 9 sneakers were equally distributed to everyone in the group, it wasn't equitable because not everyone wears that size.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endParaRPr dirty="0"/>
          </a:p>
        </p:txBody>
      </p:sp>
      <p:sp>
        <p:nvSpPr>
          <p:cNvPr id="162" name="Shape 162"/>
          <p:cNvSpPr>
            <a:spLocks noGrp="1"/>
          </p:cNvSpPr>
          <p:nvPr>
            <p:ph type="body" sz="quarter" idx="1"/>
          </p:nvPr>
        </p:nvSpPr>
        <p:spPr>
          <a:prstGeom prst="rect">
            <a:avLst/>
          </a:prstGeom>
        </p:spPr>
        <p:txBody>
          <a:bodyPr/>
          <a:lstStyle/>
          <a:p>
            <a:r>
              <a:rPr dirty="0"/>
              <a:t>This slide contains the World Health Organization definition of health equity (World Health Organization, 2008). </a:t>
            </a:r>
          </a:p>
          <a:p>
            <a:endParaRPr dirty="0"/>
          </a:p>
          <a:p>
            <a:r>
              <a:rPr dirty="0"/>
              <a:t>Equity is a concept based on the human-rights principles of social justice and fairness. It is an approach that addresses the unfair and avoidable differences among social groups with an aim of achieving more equal outcomes.</a:t>
            </a:r>
          </a:p>
          <a:p>
            <a:endParaRPr dirty="0"/>
          </a:p>
          <a:p>
            <a:r>
              <a:rPr dirty="0"/>
              <a:t>Health equity is the notion that everyone should have a fair opportunity to attain their full health potential and that no one should be disadvantaged from achieving this potential if it can be avoided.</a:t>
            </a:r>
          </a:p>
          <a:p>
            <a:endParaRPr dirty="0"/>
          </a:p>
          <a:p>
            <a:r>
              <a:rPr dirty="0"/>
              <a:t>Health inequities are the unjust differences in health between persons of different social groups, and can be linked to forms of disadvantage such as poverty, discrimination and lack of access to services or goods. Health inequities are rooted in social injustices that make some population groups more exposed to health risks, and more vulnerable to poor health than other groups.</a:t>
            </a:r>
          </a:p>
          <a:p>
            <a:endParaRPr dirty="0"/>
          </a:p>
          <a:p>
            <a:r>
              <a:rPr dirty="0"/>
              <a:t>Health inequities are systematic differences in the health status of different population groups. These inequities have significant social and economic costs both to individuals and societies.</a:t>
            </a:r>
          </a:p>
          <a:p>
            <a:endParaRPr dirty="0"/>
          </a:p>
          <a:p>
            <a:r>
              <a:rPr dirty="0"/>
              <a:t>Health inequities matter because health is directly constitutive of a person’s well-being and health enables a person to function as a social agent. There is an economic benefit in addressing health inequities because these lead to: productivity losses, reduced tax revenue, higher welfare payments, and increased treatment costs.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dirty="0"/>
          </a:p>
        </p:txBody>
      </p:sp>
      <p:sp>
        <p:nvSpPr>
          <p:cNvPr id="178" name="Shape 178"/>
          <p:cNvSpPr>
            <a:spLocks noGrp="1"/>
          </p:cNvSpPr>
          <p:nvPr>
            <p:ph type="body" sz="quarter" idx="1"/>
          </p:nvPr>
        </p:nvSpPr>
        <p:spPr>
          <a:prstGeom prst="rect">
            <a:avLst/>
          </a:prstGeom>
        </p:spPr>
        <p:txBody>
          <a:bodyPr/>
          <a:lstStyle/>
          <a:p>
            <a:r>
              <a:rPr dirty="0"/>
              <a:t>The underlying social structures and processes that systematically assign people to different social positions and distribute the social determinants of health unequally in society are the social determinants of health inequities. This process of social stratification, in turn, results in the unequal distribution of power, money and resources. Different groups – depending on their ability to exercise power and to access money and resources – have differential exposure and/or vulnerability to a range of daily living conditions, or the circumstances in which they are born, grow, live, work and age. </a:t>
            </a:r>
            <a:endParaRPr lang="en-US" dirty="0"/>
          </a:p>
          <a:p>
            <a:endParaRPr lang="en-US" dirty="0"/>
          </a:p>
          <a:p>
            <a:r>
              <a:rPr dirty="0"/>
              <a:t>Examples of differential exposure include the degrees of exposure that different social groups have to overcrowded housing, to sedentary work, or to fruit and vegetable retailers. The quality of people’s daily living conditions affects their material circumstances, psychosocial control and social connection, and is therefore protective of or damaging to health. Evidence shows some countries with high and others with low inequalities between, for example, the most educated and least educated groups in society, or between the top income quintile or decile and the bottom income quintile or decile. </a:t>
            </a:r>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300480" eaLnBrk="1" fontAlgn="auto" latinLnBrk="0" hangingPunct="1">
              <a:lnSpc>
                <a:spcPct val="100000"/>
              </a:lnSpc>
              <a:spcBef>
                <a:spcPts val="0"/>
              </a:spcBef>
              <a:spcAft>
                <a:spcPts val="0"/>
              </a:spcAft>
              <a:buClrTx/>
              <a:buSzTx/>
              <a:buFontTx/>
              <a:buNone/>
              <a:tabLst/>
              <a:defRPr/>
            </a:pPr>
            <a:r>
              <a:rPr lang="en-US" dirty="0"/>
              <a:t>Actions to address the social determinants of health that do not tackle their distribution, or the structures and processes driving the unequal distribution of power, money and resources are unlikely to address persistent health inequities. Addressing health inequities requires an inherently political approach that engages the responsibility of the state, addresses the inequitable distribution of power, money and resources in society, and enables and promotes social participation and empowerment. </a:t>
            </a:r>
          </a:p>
          <a:p>
            <a:endParaRPr lang="en-US" dirty="0"/>
          </a:p>
          <a:p>
            <a:endParaRPr lang="en-US" dirty="0"/>
          </a:p>
        </p:txBody>
      </p:sp>
    </p:spTree>
    <p:extLst>
      <p:ext uri="{BB962C8B-B14F-4D97-AF65-F5344CB8AC3E}">
        <p14:creationId xmlns:p14="http://schemas.microsoft.com/office/powerpoint/2010/main" val="108801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dirty="0"/>
          </a:p>
        </p:txBody>
      </p:sp>
      <p:sp>
        <p:nvSpPr>
          <p:cNvPr id="223" name="Shape 223"/>
          <p:cNvSpPr>
            <a:spLocks noGrp="1"/>
          </p:cNvSpPr>
          <p:nvPr>
            <p:ph type="body" sz="quarter" idx="1"/>
          </p:nvPr>
        </p:nvSpPr>
        <p:spPr>
          <a:prstGeom prst="rect">
            <a:avLst/>
          </a:prstGeom>
        </p:spPr>
        <p:txBody>
          <a:bodyPr/>
          <a:lstStyle/>
          <a:p>
            <a:r>
              <a:rPr dirty="0"/>
              <a:t>Importantly, health inequities tend to follow a social gradient.</a:t>
            </a:r>
          </a:p>
          <a:p>
            <a:endParaRPr dirty="0"/>
          </a:p>
          <a:p>
            <a:r>
              <a:rPr dirty="0"/>
              <a:t>Variations in health status generally follow a gradient, with overall health tending to improve with improvements in socioeconomic position. Therefore, people with a higher income generally enjoy better health and longer lives than people with a lower income. The rich are healthier than the middle classes, who are in turn healthier than the poor. This is known as ‘the social gradient’ – every step up the socioeconomic ladder leads to an increase in health. It is less clear whether every step up the ladder improves health by the same degree.</a:t>
            </a:r>
          </a:p>
          <a:p>
            <a:endParaRPr dirty="0"/>
          </a:p>
          <a:p>
            <a:r>
              <a:rPr dirty="0"/>
              <a:t>Such systematic differences in health do not arise by chance, and they cannot be attributed simply to genetic make, ‘bad’ </a:t>
            </a:r>
            <a:r>
              <a:rPr dirty="0" err="1"/>
              <a:t>behaviour</a:t>
            </a:r>
            <a:r>
              <a:t>, or difficulties in access to medical care. Social and economic differences in health status reflect, and are caused by, social and economic inequalities in society.</a:t>
            </a:r>
          </a:p>
          <a:p>
            <a:endParaRPr/>
          </a:p>
          <a:p>
            <a:r>
              <a:t>There has been some research comparing different groups in different countries, which suggests that those in lower socioeconomic groups in more equal countries do better than those in lower socioeconomic groups in more unequal countries. Indeed, they may sometimes do better than those in higher socioeconomic groups in more unequal countries.</a:t>
            </a:r>
          </a:p>
          <a:p>
            <a:endParaRPr/>
          </a:p>
          <a:p>
            <a:r>
              <a:t>The most effective approaches to address health gaps act across the whole social gradient, but achieve faster and greater improvements in health for those further down the social gradient. This can be achieved by tailoring the focus and intensity of support proportionate to need. This is known as proportionate universalism. Extra support may include increased intensity or duration for different groups. Taking action to improve the overall health of the population, thereby reducing the steepness of the social gradient, is referred to as ‘levelling up’.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r>
              <a:t>This slide illustrates that social conditions cause cumulative impacts on health over time and across generations, often reflecting deep power imbalances. Strong evidence shows that many mental and physical health conditions emerge in later life but originate in early life.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rPr dirty="0"/>
              <a:t>Health inequality is the metric by which health inequity can be assessed.</a:t>
            </a:r>
          </a:p>
          <a:p>
            <a:endParaRPr dirty="0"/>
          </a:p>
          <a:p>
            <a:r>
              <a:rPr dirty="0"/>
              <a:t>Health inequities describe health differences that are unfair and unjust. Measuring and monitoring health inequalities shows objective differences in health, which can be used to evaluate and improve the state of health inequity in a population.</a:t>
            </a:r>
          </a:p>
          <a:p>
            <a:endParaRPr dirty="0"/>
          </a:p>
          <a:p>
            <a:pPr>
              <a:defRPr b="1"/>
            </a:pPr>
            <a:r>
              <a:rPr dirty="0"/>
              <a:t>Extra reading: </a:t>
            </a:r>
            <a:r>
              <a:rPr b="0" dirty="0"/>
              <a:t>Further information on health inequality monitoring can be found in the comprehensive guide: ‘Handbook on Health Inequality Monitoring with a special focus on low- and middle-income countries’ (accessed at https://www.who.int/gho/health_equity/handbook/en/).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625599" y="2416387"/>
            <a:ext cx="9753604" cy="2546775"/>
          </a:xfrm>
          <a:prstGeom prst="rect">
            <a:avLst/>
          </a:prstGeom>
        </p:spPr>
        <p:txBody>
          <a:bodyPr anchor="b"/>
          <a:lstStyle>
            <a:lvl1pPr algn="ctr">
              <a:defRPr sz="8400"/>
            </a:lvl1pPr>
          </a:lstStyle>
          <a:p>
            <a:r>
              <a:t>Title Text</a:t>
            </a:r>
          </a:p>
        </p:txBody>
      </p:sp>
      <p:sp>
        <p:nvSpPr>
          <p:cNvPr id="12" name="Body Level One…"/>
          <p:cNvSpPr txBox="1">
            <a:spLocks noGrp="1"/>
          </p:cNvSpPr>
          <p:nvPr>
            <p:ph type="body" sz="quarter" idx="1"/>
          </p:nvPr>
        </p:nvSpPr>
        <p:spPr>
          <a:xfrm>
            <a:off x="1625599" y="5061372"/>
            <a:ext cx="9753604" cy="1766151"/>
          </a:xfrm>
          <a:prstGeom prst="rect">
            <a:avLst/>
          </a:prstGeom>
        </p:spPr>
        <p:txBody>
          <a:bodyPr/>
          <a:lstStyle>
            <a:lvl1pPr marL="0" indent="0" algn="ctr">
              <a:buSzTx/>
              <a:buFontTx/>
              <a:buNone/>
              <a:defRPr sz="3400"/>
            </a:lvl1pPr>
            <a:lvl2pPr marL="0" indent="0" algn="ctr">
              <a:buSzTx/>
              <a:buFontTx/>
              <a:buNone/>
              <a:defRPr sz="3400"/>
            </a:lvl2pPr>
            <a:lvl3pPr marL="0" indent="0" algn="ctr">
              <a:buSzTx/>
              <a:buFontTx/>
              <a:buNone/>
              <a:defRPr sz="3400"/>
            </a:lvl3pPr>
            <a:lvl4pPr marL="0" indent="0" algn="ctr">
              <a:buSzTx/>
              <a:buFontTx/>
              <a:buNone/>
              <a:defRPr sz="3400"/>
            </a:lvl4pPr>
            <a:lvl5pPr marL="0" indent="0" algn="ctr">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87306" y="3042920"/>
            <a:ext cx="11216642" cy="3042925"/>
          </a:xfrm>
          <a:prstGeom prst="rect">
            <a:avLst/>
          </a:prstGeom>
        </p:spPr>
        <p:txBody>
          <a:bodyPr anchor="b"/>
          <a:lstStyle>
            <a:lvl1pPr>
              <a:defRPr sz="8400"/>
            </a:lvl1pPr>
          </a:lstStyle>
          <a:p>
            <a:r>
              <a:t>Title Text</a:t>
            </a:r>
          </a:p>
        </p:txBody>
      </p:sp>
      <p:sp>
        <p:nvSpPr>
          <p:cNvPr id="30" name="Body Level One…"/>
          <p:cNvSpPr txBox="1">
            <a:spLocks noGrp="1"/>
          </p:cNvSpPr>
          <p:nvPr>
            <p:ph type="body" sz="quarter" idx="1"/>
          </p:nvPr>
        </p:nvSpPr>
        <p:spPr>
          <a:xfrm>
            <a:off x="887306" y="6114627"/>
            <a:ext cx="11216642" cy="1600206"/>
          </a:xfrm>
          <a:prstGeom prst="rect">
            <a:avLst/>
          </a:prstGeom>
        </p:spPr>
        <p:txBody>
          <a:bodyPr/>
          <a:lstStyle>
            <a:lvl1pPr marL="0" indent="0">
              <a:buSzTx/>
              <a:buFontTx/>
              <a:buNone/>
              <a:defRPr sz="3400">
                <a:solidFill>
                  <a:srgbClr val="888888"/>
                </a:solidFill>
              </a:defRPr>
            </a:lvl1pPr>
            <a:lvl2pPr marL="0" indent="0">
              <a:buSzTx/>
              <a:buFontTx/>
              <a:buNone/>
              <a:defRPr sz="3400">
                <a:solidFill>
                  <a:srgbClr val="888888"/>
                </a:solidFill>
              </a:defRPr>
            </a:lvl2pPr>
            <a:lvl3pPr marL="0" indent="0">
              <a:buSzTx/>
              <a:buFontTx/>
              <a:buNone/>
              <a:defRPr sz="3400">
                <a:solidFill>
                  <a:srgbClr val="888888"/>
                </a:solidFill>
              </a:defRPr>
            </a:lvl3pPr>
            <a:lvl4pPr marL="0" indent="0">
              <a:buSzTx/>
              <a:buFontTx/>
              <a:buNone/>
              <a:defRPr sz="3400">
                <a:solidFill>
                  <a:srgbClr val="888888"/>
                </a:solidFill>
              </a:defRPr>
            </a:lvl4pPr>
            <a:lvl5pPr marL="0" indent="0">
              <a:buSzTx/>
              <a:buFontTx/>
              <a:buNone/>
              <a:defRPr sz="3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94077" y="3166533"/>
            <a:ext cx="5527046" cy="464143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95773" y="1608664"/>
            <a:ext cx="11216642" cy="1413940"/>
          </a:xfrm>
          <a:prstGeom prst="rect">
            <a:avLst/>
          </a:prstGeom>
        </p:spPr>
        <p:txBody>
          <a:bodyPr/>
          <a:lstStyle/>
          <a:p>
            <a:r>
              <a:t>Title Text</a:t>
            </a:r>
          </a:p>
        </p:txBody>
      </p:sp>
      <p:sp>
        <p:nvSpPr>
          <p:cNvPr id="48" name="Body Level One…"/>
          <p:cNvSpPr txBox="1">
            <a:spLocks noGrp="1"/>
          </p:cNvSpPr>
          <p:nvPr>
            <p:ph type="body" sz="quarter" idx="1"/>
          </p:nvPr>
        </p:nvSpPr>
        <p:spPr>
          <a:xfrm>
            <a:off x="895773" y="3012438"/>
            <a:ext cx="5501641" cy="878843"/>
          </a:xfrm>
          <a:prstGeom prst="rect">
            <a:avLst/>
          </a:prstGeom>
        </p:spPr>
        <p:txBody>
          <a:bodyPr anchor="b"/>
          <a:lstStyle>
            <a:lvl1pPr marL="0" indent="0">
              <a:buSzTx/>
              <a:buFontTx/>
              <a:buNone/>
              <a:defRPr sz="3400" b="1"/>
            </a:lvl1pPr>
            <a:lvl2pPr marL="0" indent="0">
              <a:buSzTx/>
              <a:buFontTx/>
              <a:buNone/>
              <a:defRPr sz="3400" b="1"/>
            </a:lvl2pPr>
            <a:lvl3pPr marL="0" indent="0">
              <a:buSzTx/>
              <a:buFontTx/>
              <a:buNone/>
              <a:defRPr sz="3400" b="1"/>
            </a:lvl3pPr>
            <a:lvl4pPr marL="0" indent="0">
              <a:buSzTx/>
              <a:buFontTx/>
              <a:buNone/>
              <a:defRPr sz="3400" b="1"/>
            </a:lvl4pPr>
            <a:lvl5pPr marL="0" indent="0">
              <a:buSzTx/>
              <a:buFontTx/>
              <a:buNone/>
              <a:defRPr sz="3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583680" y="3012438"/>
            <a:ext cx="5528741" cy="878843"/>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95773" y="1706877"/>
            <a:ext cx="4194389" cy="1706885"/>
          </a:xfrm>
          <a:prstGeom prst="rect">
            <a:avLst/>
          </a:prstGeom>
        </p:spPr>
        <p:txBody>
          <a:bodyPr anchor="b"/>
          <a:lstStyle>
            <a:lvl1pPr>
              <a:defRPr sz="4400"/>
            </a:lvl1pPr>
          </a:lstStyle>
          <a:p>
            <a:r>
              <a:t>Title Text</a:t>
            </a:r>
          </a:p>
        </p:txBody>
      </p:sp>
      <p:sp>
        <p:nvSpPr>
          <p:cNvPr id="73" name="Body Level One…"/>
          <p:cNvSpPr txBox="1">
            <a:spLocks noGrp="1"/>
          </p:cNvSpPr>
          <p:nvPr>
            <p:ph type="body" sz="half" idx="1"/>
          </p:nvPr>
        </p:nvSpPr>
        <p:spPr>
          <a:xfrm>
            <a:off x="5528733" y="2272451"/>
            <a:ext cx="6583682" cy="5198537"/>
          </a:xfrm>
          <a:prstGeom prst="rect">
            <a:avLst/>
          </a:prstGeom>
        </p:spPr>
        <p:txBody>
          <a:bodyPr/>
          <a:lstStyle>
            <a:lvl1pPr marL="314325" indent="-314325">
              <a:defRPr sz="4400"/>
            </a:lvl1pPr>
            <a:lvl2pPr marL="816427" indent="-359227">
              <a:defRPr sz="4400"/>
            </a:lvl2pPr>
            <a:lvl3pPr marL="1333500" indent="-419100">
              <a:defRPr sz="4400"/>
            </a:lvl3pPr>
            <a:lvl4pPr marL="1874520" indent="-502919">
              <a:defRPr sz="4400"/>
            </a:lvl4pPr>
            <a:lvl5pPr marL="2331720" indent="-502920">
              <a:defRPr sz="4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95771" y="3413759"/>
            <a:ext cx="4194391" cy="4065695"/>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95773" y="1706877"/>
            <a:ext cx="4194389" cy="1706885"/>
          </a:xfrm>
          <a:prstGeom prst="rect">
            <a:avLst/>
          </a:prstGeom>
        </p:spPr>
        <p:txBody>
          <a:bodyPr anchor="b"/>
          <a:lstStyle>
            <a:lvl1pPr>
              <a:defRPr sz="4400"/>
            </a:lvl1pPr>
          </a:lstStyle>
          <a:p>
            <a:r>
              <a:t>Title Text</a:t>
            </a:r>
          </a:p>
        </p:txBody>
      </p:sp>
      <p:sp>
        <p:nvSpPr>
          <p:cNvPr id="83" name="Picture Placeholder 2"/>
          <p:cNvSpPr>
            <a:spLocks noGrp="1"/>
          </p:cNvSpPr>
          <p:nvPr>
            <p:ph type="pic" sz="half" idx="13"/>
          </p:nvPr>
        </p:nvSpPr>
        <p:spPr>
          <a:xfrm>
            <a:off x="5528733" y="2272451"/>
            <a:ext cx="6583682" cy="5198537"/>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95773" y="3413759"/>
            <a:ext cx="4194389" cy="4065695"/>
          </a:xfrm>
          <a:prstGeom prst="rect">
            <a:avLst/>
          </a:prstGeom>
        </p:spPr>
        <p:txBody>
          <a:bodyPr/>
          <a:lstStyle>
            <a:lvl1pPr marL="0" indent="0">
              <a:buSzTx/>
              <a:buFontTx/>
              <a:buNone/>
              <a:defRPr sz="2200"/>
            </a:lvl1pPr>
            <a:lvl2pPr marL="0" indent="0">
              <a:buSzTx/>
              <a:buFontTx/>
              <a:buNone/>
              <a:defRPr sz="2200"/>
            </a:lvl2pPr>
            <a:lvl3pPr marL="0" indent="0">
              <a:buSzTx/>
              <a:buFontTx/>
              <a:buNone/>
              <a:defRPr sz="2200"/>
            </a:lvl3pPr>
            <a:lvl4pPr marL="0" indent="0">
              <a:buSzTx/>
              <a:buFontTx/>
              <a:buNone/>
              <a:defRPr sz="2200"/>
            </a:lvl4pPr>
            <a:lvl5pPr marL="0" indent="0">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4077" y="1608664"/>
            <a:ext cx="11216645" cy="1413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p>
            <a:r>
              <a:t>Title Text</a:t>
            </a:r>
          </a:p>
        </p:txBody>
      </p:sp>
      <p:sp>
        <p:nvSpPr>
          <p:cNvPr id="3" name="Body Level One…"/>
          <p:cNvSpPr txBox="1">
            <a:spLocks noGrp="1"/>
          </p:cNvSpPr>
          <p:nvPr>
            <p:ph type="body" idx="1"/>
          </p:nvPr>
        </p:nvSpPr>
        <p:spPr>
          <a:xfrm>
            <a:off x="894077" y="3166533"/>
            <a:ext cx="11216645" cy="4641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94512" y="8040697"/>
            <a:ext cx="316211" cy="306686"/>
          </a:xfrm>
          <a:prstGeom prst="rect">
            <a:avLst/>
          </a:prstGeom>
          <a:ln w="12700">
            <a:miter lim="400000"/>
          </a:ln>
        </p:spPr>
        <p:txBody>
          <a:bodyPr wrap="none" lIns="48766" tIns="48766" rIns="48766" bIns="48766"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1pPr>
      <a:lvl2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2pPr>
      <a:lvl3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3pPr>
      <a:lvl4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4pPr>
      <a:lvl5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5pPr>
      <a:lvl6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6pPr>
      <a:lvl7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7pPr>
      <a:lvl8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8pPr>
      <a:lvl9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9pPr>
    </p:titleStyle>
    <p:bodyStyle>
      <a:lvl1pPr marL="310240" marR="0" indent="-31024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1pPr>
      <a:lvl2pPr marL="819150" marR="0" indent="-36195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2pPr>
      <a:lvl3pPr marL="1348738" marR="0" indent="-434338"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3pPr>
      <a:lvl4pPr marL="1854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4pPr>
      <a:lvl5pPr marL="23114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5pPr>
      <a:lvl6pPr marL="27686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6pPr>
      <a:lvl7pPr marL="32258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7pPr>
      <a:lvl8pPr marL="36830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8pPr>
      <a:lvl9pPr marL="4140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p:cNvSpPr/>
          <p:nvPr/>
        </p:nvSpPr>
        <p:spPr>
          <a:xfrm>
            <a:off x="-16207" y="-33621"/>
            <a:ext cx="13037214" cy="9820842"/>
          </a:xfrm>
          <a:prstGeom prst="rect">
            <a:avLst/>
          </a:prstGeom>
          <a:solidFill>
            <a:srgbClr val="242E7C"/>
          </a:solidFill>
          <a:ln w="12700">
            <a:miter lim="400000"/>
          </a:ln>
        </p:spPr>
        <p:txBody>
          <a:bodyPr lIns="48766" tIns="48766" rIns="48766" bIns="48766" anchor="ctr"/>
          <a:lstStyle/>
          <a:p>
            <a:pPr>
              <a:defRPr sz="2600">
                <a:solidFill>
                  <a:srgbClr val="242E7C"/>
                </a:solidFill>
              </a:defRPr>
            </a:pPr>
            <a:endParaRPr dirty="0"/>
          </a:p>
        </p:txBody>
      </p:sp>
      <p:sp>
        <p:nvSpPr>
          <p:cNvPr id="95" name="Pentagon 1"/>
          <p:cNvSpPr/>
          <p:nvPr/>
        </p:nvSpPr>
        <p:spPr>
          <a:xfrm>
            <a:off x="8910803" y="-42353"/>
            <a:ext cx="4118312" cy="27220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gradFill>
            <a:gsLst>
              <a:gs pos="0">
                <a:srgbClr val="006128"/>
              </a:gs>
              <a:gs pos="100000">
                <a:srgbClr val="40984B"/>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4B8F4C"/>
                </a:solidFill>
                <a:latin typeface="+mn-lt"/>
                <a:ea typeface="+mn-ea"/>
                <a:cs typeface="+mn-cs"/>
                <a:sym typeface="Helvetica"/>
              </a:defRPr>
            </a:pPr>
            <a:endParaRPr dirty="0"/>
          </a:p>
        </p:txBody>
      </p:sp>
      <p:sp>
        <p:nvSpPr>
          <p:cNvPr id="96" name="Subtitle 2"/>
          <p:cNvSpPr txBox="1">
            <a:spLocks noGrp="1"/>
          </p:cNvSpPr>
          <p:nvPr>
            <p:ph type="subTitle" sz="quarter" idx="1"/>
          </p:nvPr>
        </p:nvSpPr>
        <p:spPr>
          <a:xfrm>
            <a:off x="485848" y="4243046"/>
            <a:ext cx="6707481" cy="1048945"/>
          </a:xfrm>
          <a:prstGeom prst="rect">
            <a:avLst/>
          </a:prstGeom>
        </p:spPr>
        <p:txBody>
          <a:bodyPr/>
          <a:lstStyle/>
          <a:p>
            <a:pPr algn="l" defTabSz="1021785">
              <a:lnSpc>
                <a:spcPct val="81000"/>
              </a:lnSpc>
              <a:spcBef>
                <a:spcPts val="1000"/>
              </a:spcBef>
              <a:defRPr sz="3200" b="1" spc="-200">
                <a:solidFill>
                  <a:srgbClr val="FFFFFF"/>
                </a:solidFill>
                <a:latin typeface="Century Gothic"/>
                <a:ea typeface="Century Gothic"/>
                <a:cs typeface="Century Gothic"/>
                <a:sym typeface="Century Gothic"/>
              </a:defRPr>
            </a:pPr>
            <a:r>
              <a:rPr dirty="0"/>
              <a:t>MODULE 2 </a:t>
            </a:r>
            <a:r>
              <a:rPr b="0" dirty="0"/>
              <a:t>PART 2</a:t>
            </a:r>
            <a:endParaRPr spc="-32" dirty="0"/>
          </a:p>
          <a:p>
            <a:pPr algn="l" defTabSz="1021785">
              <a:lnSpc>
                <a:spcPct val="108000"/>
              </a:lnSpc>
              <a:spcBef>
                <a:spcPts val="1000"/>
              </a:spcBef>
              <a:defRPr sz="2400" spc="-100">
                <a:solidFill>
                  <a:srgbClr val="FFFFFF"/>
                </a:solidFill>
                <a:latin typeface="Century Gothic"/>
                <a:ea typeface="Century Gothic"/>
                <a:cs typeface="Century Gothic"/>
                <a:sym typeface="Century Gothic"/>
              </a:defRPr>
            </a:pPr>
            <a:r>
              <a:rPr dirty="0"/>
              <a:t>21</a:t>
            </a:r>
            <a:r>
              <a:rPr baseline="31997" dirty="0"/>
              <a:t>st</a:t>
            </a:r>
            <a:r>
              <a:rPr dirty="0"/>
              <a:t> Century Health Dynamics and Inequality</a:t>
            </a:r>
          </a:p>
        </p:txBody>
      </p:sp>
      <p:pic>
        <p:nvPicPr>
          <p:cNvPr id="97" name="WHO-Logo-white.png" descr="WHO-Logo-white.png"/>
          <p:cNvPicPr>
            <a:picLocks noChangeAspect="1"/>
          </p:cNvPicPr>
          <p:nvPr/>
        </p:nvPicPr>
        <p:blipFill>
          <a:blip r:embed="rId3"/>
          <a:stretch>
            <a:fillRect/>
          </a:stretch>
        </p:blipFill>
        <p:spPr>
          <a:xfrm>
            <a:off x="234950" y="7227089"/>
            <a:ext cx="3676892" cy="1517259"/>
          </a:xfrm>
          <a:prstGeom prst="rect">
            <a:avLst/>
          </a:prstGeom>
          <a:ln w="12700">
            <a:miter lim="400000"/>
          </a:ln>
        </p:spPr>
      </p:pic>
      <p:sp>
        <p:nvSpPr>
          <p:cNvPr id="98" name="Pentagon 1"/>
          <p:cNvSpPr/>
          <p:nvPr/>
        </p:nvSpPr>
        <p:spPr>
          <a:xfrm>
            <a:off x="9329903" y="2679699"/>
            <a:ext cx="3699212" cy="11880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62" y="21600"/>
                </a:lnTo>
                <a:lnTo>
                  <a:pt x="0" y="11002"/>
                </a:lnTo>
                <a:lnTo>
                  <a:pt x="4462" y="0"/>
                </a:lnTo>
                <a:lnTo>
                  <a:pt x="21600" y="0"/>
                </a:lnTo>
                <a:lnTo>
                  <a:pt x="21600" y="21600"/>
                </a:lnTo>
                <a:close/>
              </a:path>
            </a:pathLst>
          </a:custGeom>
          <a:gradFill>
            <a:gsLst>
              <a:gs pos="0">
                <a:srgbClr val="629623"/>
              </a:gs>
              <a:gs pos="100000">
                <a:srgbClr val="8CBE48"/>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006128"/>
                </a:solidFill>
                <a:latin typeface="+mn-lt"/>
                <a:ea typeface="+mn-ea"/>
                <a:cs typeface="+mn-cs"/>
                <a:sym typeface="Helvetica"/>
              </a:defRPr>
            </a:pPr>
            <a:endParaRPr dirty="0"/>
          </a:p>
        </p:txBody>
      </p:sp>
      <p:sp>
        <p:nvSpPr>
          <p:cNvPr id="99" name="Pentagon 1"/>
          <p:cNvSpPr/>
          <p:nvPr/>
        </p:nvSpPr>
        <p:spPr>
          <a:xfrm>
            <a:off x="8603432" y="3862809"/>
            <a:ext cx="4432638" cy="11880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724" y="21600"/>
                </a:lnTo>
                <a:lnTo>
                  <a:pt x="0" y="11002"/>
                </a:lnTo>
                <a:lnTo>
                  <a:pt x="3724" y="0"/>
                </a:lnTo>
                <a:lnTo>
                  <a:pt x="21600" y="0"/>
                </a:lnTo>
                <a:lnTo>
                  <a:pt x="21600" y="21600"/>
                </a:lnTo>
                <a:close/>
              </a:path>
            </a:pathLst>
          </a:custGeom>
          <a:gradFill>
            <a:gsLst>
              <a:gs pos="0">
                <a:srgbClr val="D3C000"/>
              </a:gs>
              <a:gs pos="100000">
                <a:srgbClr val="ECDB48"/>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D3C000"/>
                </a:solidFill>
                <a:latin typeface="+mn-lt"/>
                <a:ea typeface="+mn-ea"/>
                <a:cs typeface="+mn-cs"/>
                <a:sym typeface="Helvetica"/>
              </a:defRPr>
            </a:pPr>
            <a:endParaRPr dirty="0"/>
          </a:p>
        </p:txBody>
      </p:sp>
      <p:sp>
        <p:nvSpPr>
          <p:cNvPr id="100" name="Pentagon 1"/>
          <p:cNvSpPr/>
          <p:nvPr/>
        </p:nvSpPr>
        <p:spPr>
          <a:xfrm>
            <a:off x="7648572" y="5045919"/>
            <a:ext cx="5372437" cy="11880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072" y="21600"/>
                </a:lnTo>
                <a:lnTo>
                  <a:pt x="0" y="11002"/>
                </a:lnTo>
                <a:lnTo>
                  <a:pt x="3072" y="0"/>
                </a:lnTo>
                <a:lnTo>
                  <a:pt x="21600" y="0"/>
                </a:lnTo>
                <a:lnTo>
                  <a:pt x="21600" y="21600"/>
                </a:lnTo>
                <a:close/>
              </a:path>
            </a:pathLst>
          </a:custGeom>
          <a:gradFill>
            <a:gsLst>
              <a:gs pos="0">
                <a:srgbClr val="E8B13D"/>
              </a:gs>
              <a:gs pos="100000">
                <a:srgbClr val="F6BB41"/>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latin typeface="+mn-lt"/>
                <a:ea typeface="+mn-ea"/>
                <a:cs typeface="+mn-cs"/>
                <a:sym typeface="Helvetica"/>
              </a:defRPr>
            </a:pPr>
            <a:endParaRPr dirty="0"/>
          </a:p>
        </p:txBody>
      </p:sp>
      <p:sp>
        <p:nvSpPr>
          <p:cNvPr id="101" name="Pentagon 1"/>
          <p:cNvSpPr/>
          <p:nvPr/>
        </p:nvSpPr>
        <p:spPr>
          <a:xfrm>
            <a:off x="6670750" y="6229029"/>
            <a:ext cx="6358822" cy="1188005"/>
          </a:xfrm>
          <a:custGeom>
            <a:avLst/>
            <a:gdLst/>
            <a:ahLst/>
            <a:cxnLst>
              <a:cxn ang="0">
                <a:pos x="wd2" y="hd2"/>
              </a:cxn>
              <a:cxn ang="5400000">
                <a:pos x="wd2" y="hd2"/>
              </a:cxn>
              <a:cxn ang="10800000">
                <a:pos x="wd2" y="hd2"/>
              </a:cxn>
              <a:cxn ang="16200000">
                <a:pos x="wd2" y="hd2"/>
              </a:cxn>
            </a:cxnLst>
            <a:rect l="0" t="0" r="r" b="b"/>
            <a:pathLst>
              <a:path w="21593" h="21600" extrusionOk="0">
                <a:moveTo>
                  <a:pt x="21591" y="21600"/>
                </a:moveTo>
                <a:lnTo>
                  <a:pt x="2595" y="21600"/>
                </a:lnTo>
                <a:lnTo>
                  <a:pt x="0" y="11002"/>
                </a:lnTo>
                <a:lnTo>
                  <a:pt x="2595" y="0"/>
                </a:lnTo>
                <a:lnTo>
                  <a:pt x="21589" y="0"/>
                </a:lnTo>
                <a:cubicBezTo>
                  <a:pt x="21580" y="7200"/>
                  <a:pt x="21600" y="14400"/>
                  <a:pt x="21591" y="21600"/>
                </a:cubicBezTo>
                <a:close/>
              </a:path>
            </a:pathLst>
          </a:custGeom>
          <a:gradFill>
            <a:gsLst>
              <a:gs pos="0">
                <a:srgbClr val="E46506"/>
              </a:gs>
              <a:gs pos="100000">
                <a:srgbClr val="EA7832"/>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E46506"/>
                </a:solidFill>
                <a:latin typeface="+mn-lt"/>
                <a:ea typeface="+mn-ea"/>
                <a:cs typeface="+mn-cs"/>
                <a:sym typeface="Helvetica"/>
              </a:defRPr>
            </a:pPr>
            <a:endParaRPr dirty="0"/>
          </a:p>
        </p:txBody>
      </p:sp>
      <p:sp>
        <p:nvSpPr>
          <p:cNvPr id="102" name="Pentagon 1"/>
          <p:cNvSpPr/>
          <p:nvPr/>
        </p:nvSpPr>
        <p:spPr>
          <a:xfrm>
            <a:off x="5743618" y="7412139"/>
            <a:ext cx="7292463" cy="1188005"/>
          </a:xfrm>
          <a:custGeom>
            <a:avLst/>
            <a:gdLst/>
            <a:ahLst/>
            <a:cxnLst>
              <a:cxn ang="0">
                <a:pos x="wd2" y="hd2"/>
              </a:cxn>
              <a:cxn ang="5400000">
                <a:pos x="wd2" y="hd2"/>
              </a:cxn>
              <a:cxn ang="10800000">
                <a:pos x="wd2" y="hd2"/>
              </a:cxn>
              <a:cxn ang="16200000">
                <a:pos x="wd2" y="hd2"/>
              </a:cxn>
            </a:cxnLst>
            <a:rect l="0" t="0" r="r" b="b"/>
            <a:pathLst>
              <a:path w="21594" h="21600" extrusionOk="0">
                <a:moveTo>
                  <a:pt x="21592" y="21600"/>
                </a:moveTo>
                <a:lnTo>
                  <a:pt x="2263" y="21600"/>
                </a:lnTo>
                <a:lnTo>
                  <a:pt x="0" y="11002"/>
                </a:lnTo>
                <a:lnTo>
                  <a:pt x="2263" y="0"/>
                </a:lnTo>
                <a:lnTo>
                  <a:pt x="21589" y="0"/>
                </a:lnTo>
                <a:cubicBezTo>
                  <a:pt x="21581" y="7200"/>
                  <a:pt x="21600" y="14400"/>
                  <a:pt x="21592" y="21600"/>
                </a:cubicBezTo>
                <a:close/>
              </a:path>
            </a:pathLst>
          </a:custGeom>
          <a:gradFill>
            <a:gsLst>
              <a:gs pos="0">
                <a:srgbClr val="BE0D0D"/>
              </a:gs>
              <a:gs pos="100000">
                <a:srgbClr val="DF3327"/>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latin typeface="+mn-lt"/>
                <a:ea typeface="+mn-ea"/>
                <a:cs typeface="+mn-cs"/>
                <a:sym typeface="Helvetica"/>
              </a:defRPr>
            </a:pPr>
            <a:endParaRPr dirty="0"/>
          </a:p>
        </p:txBody>
      </p:sp>
      <p:sp>
        <p:nvSpPr>
          <p:cNvPr id="103" name="Pentagon 1"/>
          <p:cNvSpPr/>
          <p:nvPr/>
        </p:nvSpPr>
        <p:spPr>
          <a:xfrm>
            <a:off x="4794843" y="8595251"/>
            <a:ext cx="8240811" cy="1188005"/>
          </a:xfrm>
          <a:custGeom>
            <a:avLst/>
            <a:gdLst/>
            <a:ahLst/>
            <a:cxnLst>
              <a:cxn ang="0">
                <a:pos x="wd2" y="hd2"/>
              </a:cxn>
              <a:cxn ang="5400000">
                <a:pos x="wd2" y="hd2"/>
              </a:cxn>
              <a:cxn ang="10800000">
                <a:pos x="wd2" y="hd2"/>
              </a:cxn>
              <a:cxn ang="16200000">
                <a:pos x="wd2" y="hd2"/>
              </a:cxn>
            </a:cxnLst>
            <a:rect l="0" t="0" r="r" b="b"/>
            <a:pathLst>
              <a:path w="21595" h="21600" extrusionOk="0">
                <a:moveTo>
                  <a:pt x="21593" y="21600"/>
                </a:moveTo>
                <a:lnTo>
                  <a:pt x="2002" y="21600"/>
                </a:lnTo>
                <a:lnTo>
                  <a:pt x="0" y="11002"/>
                </a:lnTo>
                <a:lnTo>
                  <a:pt x="2002" y="0"/>
                </a:lnTo>
                <a:lnTo>
                  <a:pt x="21590" y="0"/>
                </a:lnTo>
                <a:cubicBezTo>
                  <a:pt x="21583" y="7200"/>
                  <a:pt x="21600" y="14400"/>
                  <a:pt x="21593" y="21600"/>
                </a:cubicBezTo>
                <a:close/>
              </a:path>
            </a:pathLst>
          </a:custGeom>
          <a:gradFill>
            <a:gsLst>
              <a:gs pos="0">
                <a:srgbClr val="E50069"/>
              </a:gs>
              <a:gs pos="100000">
                <a:srgbClr val="F0337B"/>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E50069"/>
                </a:solidFill>
                <a:latin typeface="+mn-lt"/>
                <a:ea typeface="+mn-ea"/>
                <a:cs typeface="+mn-cs"/>
                <a:sym typeface="Helvetica"/>
              </a:defRPr>
            </a:pPr>
            <a:endParaRPr dirty="0"/>
          </a:p>
        </p:txBody>
      </p:sp>
      <p:sp>
        <p:nvSpPr>
          <p:cNvPr id="104" name="Rectangle 2"/>
          <p:cNvSpPr/>
          <p:nvPr/>
        </p:nvSpPr>
        <p:spPr>
          <a:xfrm>
            <a:off x="10883248" y="501277"/>
            <a:ext cx="1620128" cy="1620124"/>
          </a:xfrm>
          <a:prstGeom prst="rect">
            <a:avLst/>
          </a:prstGeom>
          <a:ln w="127000">
            <a:solidFill>
              <a:srgbClr val="FFFFFF"/>
            </a:solidFill>
            <a:miter/>
          </a:ln>
        </p:spPr>
        <p:txBody>
          <a:bodyPr lIns="48766" tIns="48766" rIns="48766" bIns="48766" anchor="ctr"/>
          <a:lstStyle/>
          <a:p>
            <a:pPr>
              <a:defRPr>
                <a:solidFill>
                  <a:srgbClr val="242E7C"/>
                </a:solidFill>
                <a:latin typeface="+mn-lt"/>
                <a:ea typeface="+mn-ea"/>
                <a:cs typeface="+mn-cs"/>
                <a:sym typeface="Helvetica"/>
              </a:defRPr>
            </a:pPr>
            <a:endParaRPr dirty="0"/>
          </a:p>
        </p:txBody>
      </p:sp>
      <p:sp>
        <p:nvSpPr>
          <p:cNvPr id="105" name="TextBox 3"/>
          <p:cNvSpPr txBox="1"/>
          <p:nvPr/>
        </p:nvSpPr>
        <p:spPr>
          <a:xfrm>
            <a:off x="10904301" y="572448"/>
            <a:ext cx="1599075" cy="1507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spAutoFit/>
          </a:bodyPr>
          <a:lstStyle>
            <a:lvl1pPr algn="ctr">
              <a:defRPr sz="9000" b="1" spc="-300">
                <a:solidFill>
                  <a:srgbClr val="FFFFFF"/>
                </a:solidFill>
                <a:latin typeface="Century Gothic"/>
                <a:ea typeface="Century Gothic"/>
                <a:cs typeface="Century Gothic"/>
                <a:sym typeface="Century Gothic"/>
              </a:defRPr>
            </a:lvl1pPr>
          </a:lstStyle>
          <a:p>
            <a:r>
              <a:rPr dirty="0"/>
              <a:t>2</a:t>
            </a:r>
          </a:p>
        </p:txBody>
      </p:sp>
      <p:sp>
        <p:nvSpPr>
          <p:cNvPr id="106" name="Title 1"/>
          <p:cNvSpPr txBox="1">
            <a:spLocks noGrp="1"/>
          </p:cNvSpPr>
          <p:nvPr>
            <p:ph type="ctrTitle"/>
          </p:nvPr>
        </p:nvSpPr>
        <p:spPr>
          <a:xfrm>
            <a:off x="485847" y="485846"/>
            <a:ext cx="8241222" cy="3457340"/>
          </a:xfrm>
          <a:prstGeom prst="rect">
            <a:avLst/>
          </a:prstGeom>
        </p:spPr>
        <p:txBody>
          <a:bodyPr lIns="38100" tIns="38100" rIns="38100" bIns="38100" anchor="t"/>
          <a:lstStyle>
            <a:lvl1pPr algn="l" defTabSz="457200">
              <a:lnSpc>
                <a:spcPct val="100000"/>
              </a:lnSpc>
              <a:spcBef>
                <a:spcPts val="1000"/>
              </a:spcBef>
              <a:defRPr sz="6200" b="1" cap="all">
                <a:solidFill>
                  <a:srgbClr val="FFFFFF"/>
                </a:solidFill>
                <a:uFill>
                  <a:solidFill>
                    <a:srgbClr val="000000"/>
                  </a:solidFill>
                </a:uFill>
                <a:latin typeface="Century Gothic"/>
                <a:ea typeface="Century Gothic"/>
                <a:cs typeface="Century Gothic"/>
                <a:sym typeface="Century Gothic"/>
              </a:defRPr>
            </a:lvl1pPr>
          </a:lstStyle>
          <a:p>
            <a:r>
              <a:rPr dirty="0"/>
              <a:t>Health Inequities and Health Inequalities</a:t>
            </a:r>
          </a:p>
        </p:txBody>
      </p:sp>
      <p:pic>
        <p:nvPicPr>
          <p:cNvPr id="107" name="HiAP-modules-text.png" descr="HiAP-modules-text.png"/>
          <p:cNvPicPr>
            <a:picLocks noChangeAspect="1"/>
          </p:cNvPicPr>
          <p:nvPr/>
        </p:nvPicPr>
        <p:blipFill>
          <a:blip r:embed="rId4"/>
          <a:stretch>
            <a:fillRect/>
          </a:stretch>
        </p:blipFill>
        <p:spPr>
          <a:xfrm>
            <a:off x="10112306" y="79982"/>
            <a:ext cx="685506" cy="217666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0" name="Group"/>
          <p:cNvGrpSpPr/>
          <p:nvPr/>
        </p:nvGrpSpPr>
        <p:grpSpPr>
          <a:xfrm>
            <a:off x="0" y="4645421"/>
            <a:ext cx="1651639" cy="918211"/>
            <a:chOff x="0" y="0"/>
            <a:chExt cx="1651638" cy="918210"/>
          </a:xfrm>
        </p:grpSpPr>
        <p:sp>
          <p:nvSpPr>
            <p:cNvPr id="278" name="Pentagon 1"/>
            <p:cNvSpPr/>
            <p:nvPr/>
          </p:nvSpPr>
          <p:spPr>
            <a:xfrm flipH="1">
              <a:off x="269015" y="4343"/>
              <a:ext cx="1382624" cy="91386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E50069"/>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sp>
          <p:nvSpPr>
            <p:cNvPr id="279" name="Rectangle"/>
            <p:cNvSpPr/>
            <p:nvPr/>
          </p:nvSpPr>
          <p:spPr>
            <a:xfrm>
              <a:off x="0" y="0"/>
              <a:ext cx="298451" cy="913608"/>
            </a:xfrm>
            <a:prstGeom prst="rect">
              <a:avLst/>
            </a:prstGeom>
            <a:solidFill>
              <a:srgbClr val="E50069"/>
            </a:solidFill>
            <a:ln w="12700" cap="flat">
              <a:noFill/>
              <a:miter lim="400000"/>
            </a:ln>
            <a:effectLst/>
          </p:spPr>
          <p:txBody>
            <a:bodyPr wrap="square" lIns="48766" tIns="48766" rIns="48766" bIns="48766" numCol="1" anchor="ctr">
              <a:noAutofit/>
            </a:bodyPr>
            <a:lstStyle/>
            <a:p>
              <a:pPr>
                <a:defRPr>
                  <a:latin typeface="+mn-lt"/>
                  <a:ea typeface="+mn-ea"/>
                  <a:cs typeface="+mn-cs"/>
                  <a:sym typeface="Helvetica"/>
                </a:defRPr>
              </a:pPr>
              <a:endParaRPr/>
            </a:p>
          </p:txBody>
        </p:sp>
      </p:grpSp>
      <p:grpSp>
        <p:nvGrpSpPr>
          <p:cNvPr id="283" name="Group"/>
          <p:cNvGrpSpPr/>
          <p:nvPr/>
        </p:nvGrpSpPr>
        <p:grpSpPr>
          <a:xfrm>
            <a:off x="0" y="3739753"/>
            <a:ext cx="1651639" cy="915281"/>
            <a:chOff x="0" y="0"/>
            <a:chExt cx="1651638" cy="915280"/>
          </a:xfrm>
        </p:grpSpPr>
        <p:sp>
          <p:nvSpPr>
            <p:cNvPr id="281" name="Pentagon 1"/>
            <p:cNvSpPr/>
            <p:nvPr/>
          </p:nvSpPr>
          <p:spPr>
            <a:xfrm flipH="1">
              <a:off x="269015" y="1413"/>
              <a:ext cx="1382624" cy="91386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BE0D0D"/>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sp>
          <p:nvSpPr>
            <p:cNvPr id="282" name="Rectangle"/>
            <p:cNvSpPr/>
            <p:nvPr/>
          </p:nvSpPr>
          <p:spPr>
            <a:xfrm>
              <a:off x="0" y="0"/>
              <a:ext cx="298451" cy="914006"/>
            </a:xfrm>
            <a:prstGeom prst="rect">
              <a:avLst/>
            </a:prstGeom>
            <a:solidFill>
              <a:srgbClr val="BE0D0D"/>
            </a:solidFill>
            <a:ln w="12700" cap="flat">
              <a:noFill/>
              <a:miter lim="400000"/>
            </a:ln>
            <a:effectLst/>
          </p:spPr>
          <p:txBody>
            <a:bodyPr wrap="square" lIns="48766" tIns="48766" rIns="48766" bIns="48766" numCol="1" anchor="ctr">
              <a:noAutofit/>
            </a:bodyPr>
            <a:lstStyle/>
            <a:p>
              <a:pPr>
                <a:defRPr>
                  <a:latin typeface="+mn-lt"/>
                  <a:ea typeface="+mn-ea"/>
                  <a:cs typeface="+mn-cs"/>
                  <a:sym typeface="Helvetica"/>
                </a:defRPr>
              </a:pPr>
              <a:endParaRPr/>
            </a:p>
          </p:txBody>
        </p:sp>
      </p:grpSp>
      <p:grpSp>
        <p:nvGrpSpPr>
          <p:cNvPr id="286" name="Group"/>
          <p:cNvGrpSpPr/>
          <p:nvPr/>
        </p:nvGrpSpPr>
        <p:grpSpPr>
          <a:xfrm>
            <a:off x="0" y="2834037"/>
            <a:ext cx="1651639" cy="914053"/>
            <a:chOff x="0" y="0"/>
            <a:chExt cx="1651638" cy="914051"/>
          </a:xfrm>
        </p:grpSpPr>
        <p:sp>
          <p:nvSpPr>
            <p:cNvPr id="284" name="Pentagon 1"/>
            <p:cNvSpPr/>
            <p:nvPr/>
          </p:nvSpPr>
          <p:spPr>
            <a:xfrm flipH="1">
              <a:off x="269015" y="0"/>
              <a:ext cx="1382624" cy="9138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E46506"/>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solidFill>
                    <a:srgbClr val="E50069"/>
                  </a:solidFill>
                  <a:latin typeface="+mn-lt"/>
                  <a:ea typeface="+mn-ea"/>
                  <a:cs typeface="+mn-cs"/>
                  <a:sym typeface="Helvetica"/>
                </a:defRPr>
              </a:pPr>
              <a:endParaRPr/>
            </a:p>
          </p:txBody>
        </p:sp>
        <p:sp>
          <p:nvSpPr>
            <p:cNvPr id="285" name="Rectangle"/>
            <p:cNvSpPr/>
            <p:nvPr/>
          </p:nvSpPr>
          <p:spPr>
            <a:xfrm>
              <a:off x="0" y="46"/>
              <a:ext cx="298451" cy="914007"/>
            </a:xfrm>
            <a:prstGeom prst="rect">
              <a:avLst/>
            </a:prstGeom>
            <a:solidFill>
              <a:srgbClr val="E46506"/>
            </a:solidFill>
            <a:ln w="12700" cap="flat">
              <a:noFill/>
              <a:miter lim="400000"/>
            </a:ln>
            <a:effectLst/>
          </p:spPr>
          <p:txBody>
            <a:bodyPr wrap="square" lIns="48766" tIns="48766" rIns="48766" bIns="48766" numCol="1" anchor="ctr">
              <a:noAutofit/>
            </a:bodyPr>
            <a:lstStyle/>
            <a:p>
              <a:pPr>
                <a:defRPr>
                  <a:latin typeface="+mn-lt"/>
                  <a:ea typeface="+mn-ea"/>
                  <a:cs typeface="+mn-cs"/>
                  <a:sym typeface="Helvetica"/>
                </a:defRPr>
              </a:pPr>
              <a:endParaRPr/>
            </a:p>
          </p:txBody>
        </p:sp>
      </p:grpSp>
      <p:grpSp>
        <p:nvGrpSpPr>
          <p:cNvPr id="289" name="Group"/>
          <p:cNvGrpSpPr/>
          <p:nvPr/>
        </p:nvGrpSpPr>
        <p:grpSpPr>
          <a:xfrm>
            <a:off x="0" y="1926827"/>
            <a:ext cx="1651639" cy="914008"/>
            <a:chOff x="0" y="0"/>
            <a:chExt cx="1651638" cy="914007"/>
          </a:xfrm>
        </p:grpSpPr>
        <p:sp>
          <p:nvSpPr>
            <p:cNvPr id="287" name="Pentagon 1"/>
            <p:cNvSpPr/>
            <p:nvPr/>
          </p:nvSpPr>
          <p:spPr>
            <a:xfrm flipH="1">
              <a:off x="269015" y="78"/>
              <a:ext cx="1382624" cy="91386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EEAB00"/>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sp>
          <p:nvSpPr>
            <p:cNvPr id="288" name="Rectangle"/>
            <p:cNvSpPr/>
            <p:nvPr/>
          </p:nvSpPr>
          <p:spPr>
            <a:xfrm>
              <a:off x="0" y="0"/>
              <a:ext cx="298451" cy="914008"/>
            </a:xfrm>
            <a:prstGeom prst="rect">
              <a:avLst/>
            </a:prstGeom>
            <a:solidFill>
              <a:srgbClr val="EEAB00"/>
            </a:solidFill>
            <a:ln w="12700" cap="flat">
              <a:noFill/>
              <a:miter lim="400000"/>
            </a:ln>
            <a:effectLst/>
          </p:spPr>
          <p:txBody>
            <a:bodyPr wrap="square" lIns="48766" tIns="48766" rIns="48766" bIns="48766" numCol="1" anchor="ctr">
              <a:noAutofit/>
            </a:bodyPr>
            <a:lstStyle/>
            <a:p>
              <a:pPr>
                <a:defRPr>
                  <a:latin typeface="+mn-lt"/>
                  <a:ea typeface="+mn-ea"/>
                  <a:cs typeface="+mn-cs"/>
                  <a:sym typeface="Helvetica"/>
                </a:defRPr>
              </a:pPr>
              <a:endParaRPr/>
            </a:p>
          </p:txBody>
        </p:sp>
      </p:grpSp>
      <p:sp>
        <p:nvSpPr>
          <p:cNvPr id="290"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291"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t>EQUITY STRATIFIERS</a:t>
            </a:r>
          </a:p>
        </p:txBody>
      </p:sp>
      <p:grpSp>
        <p:nvGrpSpPr>
          <p:cNvPr id="297" name="Group"/>
          <p:cNvGrpSpPr/>
          <p:nvPr/>
        </p:nvGrpSpPr>
        <p:grpSpPr>
          <a:xfrm>
            <a:off x="-3" y="-16673"/>
            <a:ext cx="2568189" cy="1943902"/>
            <a:chOff x="-1" y="0"/>
            <a:chExt cx="2568187" cy="1943901"/>
          </a:xfrm>
        </p:grpSpPr>
        <p:sp>
          <p:nvSpPr>
            <p:cNvPr id="292"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295" name="Group 25"/>
            <p:cNvGrpSpPr/>
            <p:nvPr/>
          </p:nvGrpSpPr>
          <p:grpSpPr>
            <a:xfrm>
              <a:off x="617104" y="458876"/>
              <a:ext cx="1127564" cy="1026216"/>
              <a:chOff x="0" y="0"/>
              <a:chExt cx="1127562" cy="1026214"/>
            </a:xfrm>
          </p:grpSpPr>
          <p:sp>
            <p:nvSpPr>
              <p:cNvPr id="293"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294"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296"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298" name="Collective intelligence, not individual genius"/>
          <p:cNvSpPr txBox="1"/>
          <p:nvPr/>
        </p:nvSpPr>
        <p:spPr>
          <a:xfrm>
            <a:off x="2023627" y="2138221"/>
            <a:ext cx="5870656" cy="491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Also called “dimensions of inequality”</a:t>
            </a:r>
          </a:p>
        </p:txBody>
      </p:sp>
      <p:sp>
        <p:nvSpPr>
          <p:cNvPr id="299" name="From targets to a systems approach"/>
          <p:cNvSpPr txBox="1"/>
          <p:nvPr/>
        </p:nvSpPr>
        <p:spPr>
          <a:xfrm>
            <a:off x="2023627" y="3045351"/>
            <a:ext cx="8521967" cy="491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Health inequalities tend to stem from social inequalities</a:t>
            </a:r>
          </a:p>
        </p:txBody>
      </p:sp>
      <p:sp>
        <p:nvSpPr>
          <p:cNvPr id="300" name="Accept the reality of ‘wicked problems’"/>
          <p:cNvSpPr txBox="1"/>
          <p:nvPr/>
        </p:nvSpPr>
        <p:spPr>
          <a:xfrm>
            <a:off x="2023626" y="3952482"/>
            <a:ext cx="7498929" cy="491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Equity stratifiers typically reflect social conditions</a:t>
            </a:r>
          </a:p>
        </p:txBody>
      </p:sp>
      <p:sp>
        <p:nvSpPr>
          <p:cNvPr id="301" name="Work with uncertainty"/>
          <p:cNvSpPr txBox="1"/>
          <p:nvPr/>
        </p:nvSpPr>
        <p:spPr>
          <a:xfrm>
            <a:off x="2023627" y="4859611"/>
            <a:ext cx="9445322" cy="4043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p>
            <a:pPr defTabSz="457200">
              <a:lnSpc>
                <a:spcPct val="110000"/>
              </a:lnSpc>
              <a:defRPr sz="2500">
                <a:uFill>
                  <a:solidFill>
                    <a:srgbClr val="000000"/>
                  </a:solidFill>
                </a:uFill>
                <a:latin typeface="Century Gothic"/>
                <a:ea typeface="Century Gothic"/>
                <a:cs typeface="Century Gothic"/>
                <a:sym typeface="Century Gothic"/>
              </a:defRPr>
            </a:pPr>
            <a:r>
              <a:t>There are several equity stratifiers that are used to distinguish </a:t>
            </a:r>
            <a:br/>
            <a:r>
              <a:t>groups and individuals:</a:t>
            </a:r>
          </a:p>
          <a:p>
            <a:pPr defTabSz="457200">
              <a:lnSpc>
                <a:spcPct val="110000"/>
              </a:lnSpc>
              <a:defRPr sz="2200">
                <a:uFill>
                  <a:solidFill>
                    <a:srgbClr val="000000"/>
                  </a:solidFill>
                </a:uFill>
                <a:latin typeface="Century Gothic"/>
                <a:ea typeface="Century Gothic"/>
                <a:cs typeface="Century Gothic"/>
                <a:sym typeface="Century Gothic"/>
              </a:defRPr>
            </a:pPr>
            <a:endParaRPr/>
          </a:p>
          <a:p>
            <a:pPr marL="406400" indent="-406400" defTabSz="457200">
              <a:lnSpc>
                <a:spcPct val="110000"/>
              </a:lnSpc>
              <a:buSzPct val="100000"/>
              <a:buChar char="•"/>
              <a:defRPr sz="2300">
                <a:uFill>
                  <a:solidFill>
                    <a:srgbClr val="000000"/>
                  </a:solidFill>
                </a:uFill>
                <a:latin typeface="Century Gothic"/>
                <a:ea typeface="Century Gothic"/>
                <a:cs typeface="Century Gothic"/>
                <a:sym typeface="Century Gothic"/>
              </a:defRPr>
            </a:pPr>
            <a:r>
              <a:t>Socioeconomic status</a:t>
            </a:r>
          </a:p>
          <a:p>
            <a:pPr marL="406400" indent="-406400" defTabSz="457200">
              <a:lnSpc>
                <a:spcPct val="110000"/>
              </a:lnSpc>
              <a:buSzPct val="100000"/>
              <a:buChar char="•"/>
              <a:defRPr sz="2300">
                <a:uFill>
                  <a:solidFill>
                    <a:srgbClr val="000000"/>
                  </a:solidFill>
                </a:uFill>
                <a:latin typeface="Century Gothic"/>
                <a:ea typeface="Century Gothic"/>
                <a:cs typeface="Century Gothic"/>
                <a:sym typeface="Century Gothic"/>
              </a:defRPr>
            </a:pPr>
            <a:r>
              <a:t>Education</a:t>
            </a:r>
          </a:p>
          <a:p>
            <a:pPr marL="406400" indent="-406400" defTabSz="457200">
              <a:lnSpc>
                <a:spcPct val="110000"/>
              </a:lnSpc>
              <a:buSzPct val="100000"/>
              <a:buChar char="•"/>
              <a:defRPr sz="2300">
                <a:uFill>
                  <a:solidFill>
                    <a:srgbClr val="000000"/>
                  </a:solidFill>
                </a:uFill>
                <a:latin typeface="Century Gothic"/>
                <a:ea typeface="Century Gothic"/>
                <a:cs typeface="Century Gothic"/>
                <a:sym typeface="Century Gothic"/>
              </a:defRPr>
            </a:pPr>
            <a:r>
              <a:t>Place of residence (rural, urban etc.)</a:t>
            </a:r>
          </a:p>
          <a:p>
            <a:pPr marL="406400" indent="-406400" defTabSz="457200">
              <a:lnSpc>
                <a:spcPct val="110000"/>
              </a:lnSpc>
              <a:buSzPct val="100000"/>
              <a:buChar char="•"/>
              <a:defRPr sz="2300">
                <a:uFill>
                  <a:solidFill>
                    <a:srgbClr val="000000"/>
                  </a:solidFill>
                </a:uFill>
                <a:latin typeface="Century Gothic"/>
                <a:ea typeface="Century Gothic"/>
                <a:cs typeface="Century Gothic"/>
                <a:sym typeface="Century Gothic"/>
              </a:defRPr>
            </a:pPr>
            <a:r>
              <a:t>Race or ethnicity</a:t>
            </a:r>
          </a:p>
          <a:p>
            <a:pPr marL="406400" indent="-406400" defTabSz="457200">
              <a:lnSpc>
                <a:spcPct val="110000"/>
              </a:lnSpc>
              <a:buSzPct val="100000"/>
              <a:buChar char="•"/>
              <a:defRPr sz="2300">
                <a:uFill>
                  <a:solidFill>
                    <a:srgbClr val="000000"/>
                  </a:solidFill>
                </a:uFill>
                <a:latin typeface="Century Gothic"/>
                <a:ea typeface="Century Gothic"/>
                <a:cs typeface="Century Gothic"/>
                <a:sym typeface="Century Gothic"/>
              </a:defRPr>
            </a:pPr>
            <a:r>
              <a:t>Occupation</a:t>
            </a:r>
          </a:p>
          <a:p>
            <a:pPr marL="406400" indent="-406400" defTabSz="457200">
              <a:lnSpc>
                <a:spcPct val="110000"/>
              </a:lnSpc>
              <a:buSzPct val="100000"/>
              <a:buChar char="•"/>
              <a:defRPr sz="2300">
                <a:uFill>
                  <a:solidFill>
                    <a:srgbClr val="000000"/>
                  </a:solidFill>
                </a:uFill>
                <a:latin typeface="Century Gothic"/>
                <a:ea typeface="Century Gothic"/>
                <a:cs typeface="Century Gothic"/>
                <a:sym typeface="Century Gothic"/>
              </a:defRPr>
            </a:pPr>
            <a:r>
              <a:t>Gender</a:t>
            </a:r>
          </a:p>
          <a:p>
            <a:pPr marL="406400" indent="-406400" defTabSz="457200">
              <a:lnSpc>
                <a:spcPct val="110000"/>
              </a:lnSpc>
              <a:buSzPct val="100000"/>
              <a:buChar char="•"/>
              <a:defRPr sz="2300">
                <a:uFill>
                  <a:solidFill>
                    <a:srgbClr val="000000"/>
                  </a:solidFill>
                </a:uFill>
                <a:latin typeface="Century Gothic"/>
                <a:ea typeface="Century Gothic"/>
                <a:cs typeface="Century Gothic"/>
                <a:sym typeface="Century Gothic"/>
              </a:defRPr>
            </a:pPr>
            <a:r>
              <a:t>Religion</a:t>
            </a:r>
          </a:p>
        </p:txBody>
      </p:sp>
      <p:sp>
        <p:nvSpPr>
          <p:cNvPr id="302" name="Line"/>
          <p:cNvSpPr/>
          <p:nvPr/>
        </p:nvSpPr>
        <p:spPr>
          <a:xfrm>
            <a:off x="1588361" y="2847118"/>
            <a:ext cx="10194855" cy="3"/>
          </a:xfrm>
          <a:prstGeom prst="line">
            <a:avLst/>
          </a:prstGeom>
          <a:ln w="12700">
            <a:solidFill>
              <a:srgbClr val="242E7C"/>
            </a:solidFill>
            <a:miter lim="400000"/>
          </a:ln>
        </p:spPr>
        <p:txBody>
          <a:bodyPr lIns="45718" tIns="45718" rIns="45718" bIns="45718"/>
          <a:lstStyle/>
          <a:p>
            <a:endParaRPr/>
          </a:p>
        </p:txBody>
      </p:sp>
      <p:sp>
        <p:nvSpPr>
          <p:cNvPr id="303" name="Line"/>
          <p:cNvSpPr/>
          <p:nvPr/>
        </p:nvSpPr>
        <p:spPr>
          <a:xfrm>
            <a:off x="1588361" y="3763583"/>
            <a:ext cx="10194855" cy="3"/>
          </a:xfrm>
          <a:prstGeom prst="line">
            <a:avLst/>
          </a:prstGeom>
          <a:ln w="12700">
            <a:solidFill>
              <a:srgbClr val="242E7C"/>
            </a:solidFill>
            <a:miter lim="400000"/>
          </a:ln>
        </p:spPr>
        <p:txBody>
          <a:bodyPr lIns="45718" tIns="45718" rIns="45718" bIns="45718"/>
          <a:lstStyle/>
          <a:p>
            <a:endParaRPr/>
          </a:p>
        </p:txBody>
      </p:sp>
      <p:sp>
        <p:nvSpPr>
          <p:cNvPr id="304" name="Line"/>
          <p:cNvSpPr/>
          <p:nvPr/>
        </p:nvSpPr>
        <p:spPr>
          <a:xfrm>
            <a:off x="1588361" y="4658012"/>
            <a:ext cx="10194855" cy="3"/>
          </a:xfrm>
          <a:prstGeom prst="line">
            <a:avLst/>
          </a:prstGeom>
          <a:ln w="12700">
            <a:solidFill>
              <a:srgbClr val="242E7C"/>
            </a:solidFill>
            <a:miter lim="400000"/>
          </a:ln>
        </p:spPr>
        <p:txBody>
          <a:bodyPr lIns="45718" tIns="45718" rIns="45718" bIns="45718"/>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entagon 1"/>
          <p:cNvSpPr/>
          <p:nvPr/>
        </p:nvSpPr>
        <p:spPr>
          <a:xfrm>
            <a:off x="-2" y="6331737"/>
            <a:ext cx="1646641" cy="17680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006CA6"/>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latin typeface="+mn-lt"/>
                <a:ea typeface="+mn-ea"/>
                <a:cs typeface="+mn-cs"/>
                <a:sym typeface="Helvetica"/>
              </a:defRPr>
            </a:pPr>
            <a:endParaRPr/>
          </a:p>
        </p:txBody>
      </p:sp>
      <p:sp>
        <p:nvSpPr>
          <p:cNvPr id="309"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310"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fontScale="92500"/>
          </a:bodyPr>
          <a:lstStyle>
            <a:lvl1pPr>
              <a:lnSpc>
                <a:spcPct val="90000"/>
              </a:lnSpc>
              <a:defRPr sz="4400" b="1" cap="all" spc="-200">
                <a:solidFill>
                  <a:srgbClr val="FFFFFF"/>
                </a:solidFill>
                <a:latin typeface="Century Gothic"/>
                <a:ea typeface="Century Gothic"/>
                <a:cs typeface="Century Gothic"/>
                <a:sym typeface="Century Gothic"/>
              </a:defRPr>
            </a:lvl1pPr>
          </a:lstStyle>
          <a:p>
            <a:r>
              <a:rPr dirty="0"/>
              <a:t>MAKING COMPARISONS ON A</a:t>
            </a:r>
            <a:r>
              <a:rPr lang="en-US" dirty="0"/>
              <a:t> global level</a:t>
            </a:r>
            <a:r>
              <a:rPr dirty="0"/>
              <a:t> - GLOBAL HEALTH INEQUITY</a:t>
            </a:r>
          </a:p>
        </p:txBody>
      </p:sp>
      <p:grpSp>
        <p:nvGrpSpPr>
          <p:cNvPr id="316" name="Group"/>
          <p:cNvGrpSpPr/>
          <p:nvPr/>
        </p:nvGrpSpPr>
        <p:grpSpPr>
          <a:xfrm>
            <a:off x="-3" y="-16674"/>
            <a:ext cx="2568190" cy="1943902"/>
            <a:chOff x="-1" y="-1"/>
            <a:chExt cx="2568188" cy="1943900"/>
          </a:xfrm>
        </p:grpSpPr>
        <p:sp>
          <p:nvSpPr>
            <p:cNvPr id="311" name="Pentagon 1"/>
            <p:cNvSpPr/>
            <p:nvPr/>
          </p:nvSpPr>
          <p:spPr>
            <a:xfrm>
              <a:off x="-2" y="-2"/>
              <a:ext cx="2568190" cy="19439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314" name="Group 25"/>
            <p:cNvGrpSpPr/>
            <p:nvPr/>
          </p:nvGrpSpPr>
          <p:grpSpPr>
            <a:xfrm>
              <a:off x="617104" y="458876"/>
              <a:ext cx="1127564" cy="1026216"/>
              <a:chOff x="0" y="0"/>
              <a:chExt cx="1127562" cy="1026214"/>
            </a:xfrm>
          </p:grpSpPr>
          <p:sp>
            <p:nvSpPr>
              <p:cNvPr id="312"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313"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315"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317" name="Pentagon 1"/>
          <p:cNvSpPr/>
          <p:nvPr/>
        </p:nvSpPr>
        <p:spPr>
          <a:xfrm>
            <a:off x="-2" y="4566441"/>
            <a:ext cx="1646641" cy="17680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532075"/>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latin typeface="+mn-lt"/>
                <a:ea typeface="+mn-ea"/>
                <a:cs typeface="+mn-cs"/>
                <a:sym typeface="Helvetica"/>
              </a:defRPr>
            </a:pPr>
            <a:endParaRPr/>
          </a:p>
        </p:txBody>
      </p:sp>
      <p:sp>
        <p:nvSpPr>
          <p:cNvPr id="318" name="Pentagon 1"/>
          <p:cNvSpPr/>
          <p:nvPr/>
        </p:nvSpPr>
        <p:spPr>
          <a:xfrm>
            <a:off x="-2" y="2811065"/>
            <a:ext cx="1646641" cy="17684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A7168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629623"/>
                </a:solidFill>
                <a:latin typeface="+mn-lt"/>
                <a:ea typeface="+mn-ea"/>
                <a:cs typeface="+mn-cs"/>
                <a:sym typeface="Helvetica"/>
              </a:defRPr>
            </a:pPr>
            <a:endParaRPr/>
          </a:p>
        </p:txBody>
      </p:sp>
      <p:sp>
        <p:nvSpPr>
          <p:cNvPr id="319" name="Line"/>
          <p:cNvSpPr/>
          <p:nvPr/>
        </p:nvSpPr>
        <p:spPr>
          <a:xfrm>
            <a:off x="1258258" y="4573982"/>
            <a:ext cx="10741451" cy="2"/>
          </a:xfrm>
          <a:prstGeom prst="line">
            <a:avLst/>
          </a:prstGeom>
          <a:ln w="12700">
            <a:solidFill>
              <a:srgbClr val="242E7C"/>
            </a:solidFill>
            <a:miter lim="400000"/>
          </a:ln>
        </p:spPr>
        <p:txBody>
          <a:bodyPr lIns="45718" tIns="45718" rIns="45718" bIns="45718"/>
          <a:lstStyle/>
          <a:p>
            <a:endParaRPr/>
          </a:p>
        </p:txBody>
      </p:sp>
      <p:sp>
        <p:nvSpPr>
          <p:cNvPr id="320" name="Rectangle 1"/>
          <p:cNvSpPr txBox="1"/>
          <p:nvPr/>
        </p:nvSpPr>
        <p:spPr>
          <a:xfrm>
            <a:off x="2017911" y="2980294"/>
            <a:ext cx="10451019" cy="1390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lnSpc>
                <a:spcPct val="115000"/>
              </a:lnSpc>
              <a:defRPr sz="2500" b="1">
                <a:uFill>
                  <a:solidFill>
                    <a:srgbClr val="000000"/>
                  </a:solidFill>
                </a:uFill>
                <a:latin typeface="Century Gothic"/>
                <a:ea typeface="Century Gothic"/>
                <a:cs typeface="Century Gothic"/>
                <a:sym typeface="Century Gothic"/>
              </a:defRPr>
            </a:pPr>
            <a:r>
              <a:t>Health equity has two important strands: </a:t>
            </a:r>
          </a:p>
          <a:p>
            <a:pPr defTabSz="457200">
              <a:lnSpc>
                <a:spcPct val="115000"/>
              </a:lnSpc>
              <a:defRPr sz="2500">
                <a:uFill>
                  <a:solidFill>
                    <a:srgbClr val="000000"/>
                  </a:solidFill>
                </a:uFill>
                <a:latin typeface="Century Gothic"/>
                <a:ea typeface="Century Gothic"/>
                <a:cs typeface="Century Gothic"/>
                <a:sym typeface="Century Gothic"/>
              </a:defRPr>
            </a:pPr>
            <a:r>
              <a:t>improving average health of countries and abolishing </a:t>
            </a:r>
          </a:p>
          <a:p>
            <a:pPr defTabSz="457200">
              <a:lnSpc>
                <a:spcPct val="115000"/>
              </a:lnSpc>
              <a:defRPr sz="2500">
                <a:uFill>
                  <a:solidFill>
                    <a:srgbClr val="000000"/>
                  </a:solidFill>
                </a:uFill>
                <a:latin typeface="Century Gothic"/>
                <a:ea typeface="Century Gothic"/>
                <a:cs typeface="Century Gothic"/>
                <a:sym typeface="Century Gothic"/>
              </a:defRPr>
            </a:pPr>
            <a:r>
              <a:t>avoidable inequalities in health within countries</a:t>
            </a:r>
          </a:p>
        </p:txBody>
      </p:sp>
      <p:sp>
        <p:nvSpPr>
          <p:cNvPr id="321" name="Rectangle 1"/>
          <p:cNvSpPr txBox="1"/>
          <p:nvPr/>
        </p:nvSpPr>
        <p:spPr>
          <a:xfrm>
            <a:off x="2017911" y="4749003"/>
            <a:ext cx="10451019" cy="150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58712">
              <a:spcBef>
                <a:spcPts val="900"/>
              </a:spcBef>
              <a:defRPr sz="2500" b="1" spc="-75">
                <a:latin typeface="Century Gothic"/>
                <a:ea typeface="Century Gothic"/>
                <a:cs typeface="Century Gothic"/>
                <a:sym typeface="Century Gothic"/>
              </a:defRPr>
            </a:pPr>
            <a:r>
              <a:t>Two components of global inequalities:</a:t>
            </a:r>
            <a:r>
              <a:rPr b="0"/>
              <a:t> </a:t>
            </a:r>
          </a:p>
          <a:p>
            <a:pPr defTabSz="958712">
              <a:spcBef>
                <a:spcPts val="900"/>
              </a:spcBef>
              <a:defRPr sz="2500" spc="-75">
                <a:latin typeface="Century Gothic"/>
                <a:ea typeface="Century Gothic"/>
                <a:cs typeface="Century Gothic"/>
                <a:sym typeface="Century Gothic"/>
              </a:defRPr>
            </a:pPr>
            <a:r>
              <a:t>inequalities between groups within the same society, </a:t>
            </a:r>
          </a:p>
          <a:p>
            <a:pPr defTabSz="958712">
              <a:spcBef>
                <a:spcPts val="900"/>
              </a:spcBef>
              <a:defRPr sz="2500" spc="-75">
                <a:latin typeface="Century Gothic"/>
                <a:ea typeface="Century Gothic"/>
                <a:cs typeface="Century Gothic"/>
                <a:sym typeface="Century Gothic"/>
              </a:defRPr>
            </a:pPr>
            <a:r>
              <a:t>and inequalities between countries</a:t>
            </a:r>
          </a:p>
        </p:txBody>
      </p:sp>
      <p:sp>
        <p:nvSpPr>
          <p:cNvPr id="322" name="Line"/>
          <p:cNvSpPr/>
          <p:nvPr/>
        </p:nvSpPr>
        <p:spPr>
          <a:xfrm>
            <a:off x="1258258" y="6351982"/>
            <a:ext cx="10741451" cy="2"/>
          </a:xfrm>
          <a:prstGeom prst="line">
            <a:avLst/>
          </a:prstGeom>
          <a:ln w="12700">
            <a:solidFill>
              <a:srgbClr val="242E7C"/>
            </a:solidFill>
            <a:miter lim="400000"/>
          </a:ln>
        </p:spPr>
        <p:txBody>
          <a:bodyPr lIns="45718" tIns="45718" rIns="45718" bIns="45718"/>
          <a:lstStyle/>
          <a:p>
            <a:endParaRPr/>
          </a:p>
        </p:txBody>
      </p:sp>
      <p:sp>
        <p:nvSpPr>
          <p:cNvPr id="323" name="Rectangle 1"/>
          <p:cNvSpPr txBox="1"/>
          <p:nvPr/>
        </p:nvSpPr>
        <p:spPr>
          <a:xfrm>
            <a:off x="2017911" y="6736991"/>
            <a:ext cx="10451019" cy="957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58712">
              <a:lnSpc>
                <a:spcPct val="120000"/>
              </a:lnSpc>
              <a:spcBef>
                <a:spcPts val="900"/>
              </a:spcBef>
              <a:defRPr sz="2500" spc="-75">
                <a:latin typeface="Century Gothic"/>
                <a:ea typeface="Century Gothic"/>
                <a:cs typeface="Century Gothic"/>
                <a:sym typeface="Century Gothic"/>
              </a:defRPr>
            </a:pPr>
            <a:r>
              <a:t>Improve mechanisms of global governance </a:t>
            </a:r>
            <a:br/>
            <a:r>
              <a:t>to promote health equity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328"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t>BETWEEN-COUNTRY HEALTH INEQUALITIES</a:t>
            </a:r>
          </a:p>
        </p:txBody>
      </p:sp>
      <p:grpSp>
        <p:nvGrpSpPr>
          <p:cNvPr id="334" name="Group"/>
          <p:cNvGrpSpPr/>
          <p:nvPr/>
        </p:nvGrpSpPr>
        <p:grpSpPr>
          <a:xfrm>
            <a:off x="-3" y="-16674"/>
            <a:ext cx="2568190" cy="1943902"/>
            <a:chOff x="-1" y="-1"/>
            <a:chExt cx="2568188" cy="1943900"/>
          </a:xfrm>
        </p:grpSpPr>
        <p:sp>
          <p:nvSpPr>
            <p:cNvPr id="329" name="Pentagon 1"/>
            <p:cNvSpPr/>
            <p:nvPr/>
          </p:nvSpPr>
          <p:spPr>
            <a:xfrm>
              <a:off x="-2" y="-2"/>
              <a:ext cx="2568190" cy="19439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332" name="Group 25"/>
            <p:cNvGrpSpPr/>
            <p:nvPr/>
          </p:nvGrpSpPr>
          <p:grpSpPr>
            <a:xfrm>
              <a:off x="617104" y="458876"/>
              <a:ext cx="1127564" cy="1026216"/>
              <a:chOff x="0" y="0"/>
              <a:chExt cx="1127562" cy="1026214"/>
            </a:xfrm>
          </p:grpSpPr>
          <p:sp>
            <p:nvSpPr>
              <p:cNvPr id="330"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331"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333"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335" name="Pentagon 1"/>
          <p:cNvSpPr/>
          <p:nvPr/>
        </p:nvSpPr>
        <p:spPr>
          <a:xfrm>
            <a:off x="-2" y="6331737"/>
            <a:ext cx="1646641" cy="17680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EEAB0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latin typeface="+mn-lt"/>
                <a:ea typeface="+mn-ea"/>
                <a:cs typeface="+mn-cs"/>
                <a:sym typeface="Helvetica"/>
              </a:defRPr>
            </a:pPr>
            <a:endParaRPr/>
          </a:p>
        </p:txBody>
      </p:sp>
      <p:sp>
        <p:nvSpPr>
          <p:cNvPr id="336" name="Pentagon 1"/>
          <p:cNvSpPr/>
          <p:nvPr/>
        </p:nvSpPr>
        <p:spPr>
          <a:xfrm>
            <a:off x="-2" y="4566441"/>
            <a:ext cx="1646641" cy="17680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latin typeface="+mn-lt"/>
                <a:ea typeface="+mn-ea"/>
                <a:cs typeface="+mn-cs"/>
                <a:sym typeface="Helvetica"/>
              </a:defRPr>
            </a:pPr>
            <a:endParaRPr/>
          </a:p>
        </p:txBody>
      </p:sp>
      <p:sp>
        <p:nvSpPr>
          <p:cNvPr id="337" name="Pentagon 1"/>
          <p:cNvSpPr/>
          <p:nvPr/>
        </p:nvSpPr>
        <p:spPr>
          <a:xfrm>
            <a:off x="-2" y="2811065"/>
            <a:ext cx="1646641" cy="17684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008B92"/>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629623"/>
                </a:solidFill>
                <a:latin typeface="+mn-lt"/>
                <a:ea typeface="+mn-ea"/>
                <a:cs typeface="+mn-cs"/>
                <a:sym typeface="Helvetica"/>
              </a:defRPr>
            </a:pPr>
            <a:endParaRPr/>
          </a:p>
        </p:txBody>
      </p:sp>
      <p:sp>
        <p:nvSpPr>
          <p:cNvPr id="338" name="Line"/>
          <p:cNvSpPr/>
          <p:nvPr/>
        </p:nvSpPr>
        <p:spPr>
          <a:xfrm>
            <a:off x="1258258" y="4573982"/>
            <a:ext cx="10741451" cy="2"/>
          </a:xfrm>
          <a:prstGeom prst="line">
            <a:avLst/>
          </a:prstGeom>
          <a:ln w="12700">
            <a:solidFill>
              <a:srgbClr val="242E7C"/>
            </a:solidFill>
            <a:miter lim="400000"/>
          </a:ln>
        </p:spPr>
        <p:txBody>
          <a:bodyPr lIns="45718" tIns="45718" rIns="45718" bIns="45718"/>
          <a:lstStyle/>
          <a:p>
            <a:endParaRPr/>
          </a:p>
        </p:txBody>
      </p:sp>
      <p:sp>
        <p:nvSpPr>
          <p:cNvPr id="339" name="Rectangle 1"/>
          <p:cNvSpPr txBox="1"/>
          <p:nvPr/>
        </p:nvSpPr>
        <p:spPr>
          <a:xfrm>
            <a:off x="2017911" y="2980294"/>
            <a:ext cx="10451019" cy="1390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rPr dirty="0"/>
              <a:t>Between-country inequality shows variability between countries based on national averages</a:t>
            </a:r>
            <a:r>
              <a:rPr lang="en-US" dirty="0"/>
              <a:t>. </a:t>
            </a:r>
            <a:r>
              <a:rPr dirty="0"/>
              <a:t>For example, comparing countries on the basis of national infant mortality rates</a:t>
            </a:r>
          </a:p>
        </p:txBody>
      </p:sp>
      <p:sp>
        <p:nvSpPr>
          <p:cNvPr id="340" name="Rectangle 1"/>
          <p:cNvSpPr txBox="1"/>
          <p:nvPr/>
        </p:nvSpPr>
        <p:spPr>
          <a:xfrm>
            <a:off x="2017911" y="4971693"/>
            <a:ext cx="10451019" cy="957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58712">
              <a:lnSpc>
                <a:spcPct val="120000"/>
              </a:lnSpc>
              <a:spcBef>
                <a:spcPts val="900"/>
              </a:spcBef>
              <a:defRPr sz="2500" spc="-75">
                <a:latin typeface="Century Gothic"/>
                <a:ea typeface="Century Gothic"/>
                <a:cs typeface="Century Gothic"/>
                <a:sym typeface="Century Gothic"/>
              </a:defRPr>
            </a:pPr>
            <a:r>
              <a:t>Poor countries tend to have worse health outcomes </a:t>
            </a:r>
            <a:br/>
            <a:r>
              <a:t>compared to rich countries</a:t>
            </a:r>
          </a:p>
        </p:txBody>
      </p:sp>
      <p:sp>
        <p:nvSpPr>
          <p:cNvPr id="341" name="Line"/>
          <p:cNvSpPr/>
          <p:nvPr/>
        </p:nvSpPr>
        <p:spPr>
          <a:xfrm>
            <a:off x="1258258" y="6351982"/>
            <a:ext cx="10741451" cy="2"/>
          </a:xfrm>
          <a:prstGeom prst="line">
            <a:avLst/>
          </a:prstGeom>
          <a:ln w="12700">
            <a:solidFill>
              <a:srgbClr val="242E7C"/>
            </a:solidFill>
            <a:miter lim="400000"/>
          </a:ln>
        </p:spPr>
        <p:txBody>
          <a:bodyPr lIns="45718" tIns="45718" rIns="45718" bIns="45718"/>
          <a:lstStyle/>
          <a:p>
            <a:endParaRPr/>
          </a:p>
        </p:txBody>
      </p:sp>
      <p:sp>
        <p:nvSpPr>
          <p:cNvPr id="342" name="Rectangle 1"/>
          <p:cNvSpPr txBox="1"/>
          <p:nvPr/>
        </p:nvSpPr>
        <p:spPr>
          <a:xfrm>
            <a:off x="2017910" y="6606223"/>
            <a:ext cx="8328484" cy="1430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58712">
              <a:lnSpc>
                <a:spcPct val="120000"/>
              </a:lnSpc>
              <a:spcBef>
                <a:spcPts val="900"/>
              </a:spcBef>
              <a:defRPr sz="2500" spc="-75">
                <a:latin typeface="Century Gothic"/>
                <a:ea typeface="Century Gothic"/>
                <a:cs typeface="Century Gothic"/>
                <a:sym typeface="Century Gothic"/>
              </a:defRPr>
            </a:lvl1pPr>
          </a:lstStyle>
          <a:p>
            <a:r>
              <a:t>Levels of inequality also vary considerably even among countries with similar levels of per capita income, as we will see on the next slide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347"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t>Life Expectancy and Income of 182 nations in the year 2015</a:t>
            </a:r>
          </a:p>
        </p:txBody>
      </p:sp>
      <p:grpSp>
        <p:nvGrpSpPr>
          <p:cNvPr id="353" name="Group"/>
          <p:cNvGrpSpPr/>
          <p:nvPr/>
        </p:nvGrpSpPr>
        <p:grpSpPr>
          <a:xfrm>
            <a:off x="-3" y="-16673"/>
            <a:ext cx="2568189" cy="1943902"/>
            <a:chOff x="-1" y="0"/>
            <a:chExt cx="2568187" cy="1943901"/>
          </a:xfrm>
        </p:grpSpPr>
        <p:sp>
          <p:nvSpPr>
            <p:cNvPr id="348"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351" name="Group 25"/>
            <p:cNvGrpSpPr/>
            <p:nvPr/>
          </p:nvGrpSpPr>
          <p:grpSpPr>
            <a:xfrm>
              <a:off x="617104" y="458876"/>
              <a:ext cx="1127564" cy="1026216"/>
              <a:chOff x="0" y="0"/>
              <a:chExt cx="1127562" cy="1026214"/>
            </a:xfrm>
          </p:grpSpPr>
          <p:sp>
            <p:nvSpPr>
              <p:cNvPr id="349"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350"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352"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pic>
        <p:nvPicPr>
          <p:cNvPr id="354" name="Picture 2" descr="Picture 2"/>
          <p:cNvPicPr>
            <a:picLocks noChangeAspect="1"/>
          </p:cNvPicPr>
          <p:nvPr/>
        </p:nvPicPr>
        <p:blipFill>
          <a:blip r:embed="rId4"/>
          <a:stretch>
            <a:fillRect/>
          </a:stretch>
        </p:blipFill>
        <p:spPr>
          <a:xfrm>
            <a:off x="1412530" y="1966979"/>
            <a:ext cx="10179740" cy="7194255"/>
          </a:xfrm>
          <a:prstGeom prst="rect">
            <a:avLst/>
          </a:prstGeom>
          <a:ln w="12700">
            <a:miter lim="400000"/>
          </a:ln>
        </p:spPr>
      </p:pic>
      <p:sp>
        <p:nvSpPr>
          <p:cNvPr id="355" name="Credit: slide created by Dr Catherine Hannaway, Durham University for the PAHO Health in All Policies training, May 2015."/>
          <p:cNvSpPr txBox="1"/>
          <p:nvPr/>
        </p:nvSpPr>
        <p:spPr>
          <a:xfrm>
            <a:off x="4958230" y="9348409"/>
            <a:ext cx="3088340" cy="31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a:spAutoFit/>
          </a:bodyPr>
          <a:lstStyle>
            <a:lvl1pPr algn="ctr" defTabSz="457200">
              <a:lnSpc>
                <a:spcPct val="90000"/>
              </a:lnSpc>
              <a:defRPr sz="2300" baseline="31999">
                <a:uFill>
                  <a:solidFill>
                    <a:srgbClr val="000000"/>
                  </a:solidFill>
                </a:uFill>
                <a:latin typeface="Century Gothic"/>
                <a:ea typeface="Century Gothic"/>
                <a:cs typeface="Century Gothic"/>
                <a:sym typeface="Century Gothic"/>
              </a:defRPr>
            </a:lvl1pPr>
          </a:lstStyle>
          <a:p>
            <a:r>
              <a:rPr dirty="0"/>
              <a:t>Source: </a:t>
            </a:r>
            <a:r>
              <a:rPr dirty="0" err="1"/>
              <a:t>www.gapminder.org</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360"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t>WITHIN-COUNTRY HEALTH INEQUALITIES</a:t>
            </a:r>
          </a:p>
        </p:txBody>
      </p:sp>
      <p:grpSp>
        <p:nvGrpSpPr>
          <p:cNvPr id="366" name="Group"/>
          <p:cNvGrpSpPr/>
          <p:nvPr/>
        </p:nvGrpSpPr>
        <p:grpSpPr>
          <a:xfrm>
            <a:off x="-3" y="-16674"/>
            <a:ext cx="2568190" cy="1943902"/>
            <a:chOff x="-1" y="-1"/>
            <a:chExt cx="2568188" cy="1943900"/>
          </a:xfrm>
        </p:grpSpPr>
        <p:sp>
          <p:nvSpPr>
            <p:cNvPr id="361" name="Pentagon 1"/>
            <p:cNvSpPr/>
            <p:nvPr/>
          </p:nvSpPr>
          <p:spPr>
            <a:xfrm>
              <a:off x="-2" y="-2"/>
              <a:ext cx="2568190" cy="19439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364" name="Group 25"/>
            <p:cNvGrpSpPr/>
            <p:nvPr/>
          </p:nvGrpSpPr>
          <p:grpSpPr>
            <a:xfrm>
              <a:off x="617104" y="458876"/>
              <a:ext cx="1127564" cy="1026216"/>
              <a:chOff x="0" y="0"/>
              <a:chExt cx="1127562" cy="1026214"/>
            </a:xfrm>
          </p:grpSpPr>
          <p:sp>
            <p:nvSpPr>
              <p:cNvPr id="362"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363"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365"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pic>
        <p:nvPicPr>
          <p:cNvPr id="367" name="HiAP-Wireframe-graphic-2.png" descr="HiAP-Wireframe-graphic-2.png"/>
          <p:cNvPicPr>
            <a:picLocks noChangeAspect="1"/>
          </p:cNvPicPr>
          <p:nvPr/>
        </p:nvPicPr>
        <p:blipFill>
          <a:blip r:embed="rId4"/>
          <a:srcRect l="4891" t="2175" r="4889" b="87108"/>
          <a:stretch>
            <a:fillRect/>
          </a:stretch>
        </p:blipFill>
        <p:spPr>
          <a:xfrm flipH="1">
            <a:off x="-9974" y="8292541"/>
            <a:ext cx="13024748" cy="1467163"/>
          </a:xfrm>
          <a:prstGeom prst="rect">
            <a:avLst/>
          </a:prstGeom>
          <a:ln w="12700">
            <a:miter lim="400000"/>
          </a:ln>
        </p:spPr>
      </p:pic>
      <p:sp>
        <p:nvSpPr>
          <p:cNvPr id="368" name="The absence of unfair and  avoidable or remediable differences  in health among population groups  defined socially, economically,  demographically or geographically.  - World Health Organization 2008"/>
          <p:cNvSpPr txBox="1"/>
          <p:nvPr/>
        </p:nvSpPr>
        <p:spPr>
          <a:xfrm>
            <a:off x="1237672" y="3283480"/>
            <a:ext cx="10529456" cy="1745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lnSpc>
                <a:spcPct val="115000"/>
              </a:lnSpc>
              <a:defRPr sz="3200" b="1">
                <a:uFill>
                  <a:solidFill>
                    <a:srgbClr val="000000"/>
                  </a:solidFill>
                </a:uFill>
                <a:latin typeface="Century Gothic"/>
                <a:ea typeface="Century Gothic"/>
                <a:cs typeface="Century Gothic"/>
                <a:sym typeface="Century Gothic"/>
              </a:defRPr>
            </a:pPr>
            <a:r>
              <a:rPr dirty="0"/>
              <a:t>Within-country inequality exists between subgroups within a country, based on disaggregated data and summary measures of inequality</a:t>
            </a:r>
            <a:endParaRPr lang="en-ZA" sz="2500" dirty="0"/>
          </a:p>
        </p:txBody>
      </p:sp>
      <p:sp>
        <p:nvSpPr>
          <p:cNvPr id="2" name="Rectangle 1">
            <a:extLst>
              <a:ext uri="{FF2B5EF4-FFF2-40B4-BE49-F238E27FC236}">
                <a16:creationId xmlns:a16="http://schemas.microsoft.com/office/drawing/2014/main" id="{CCF75C87-6C27-2249-BD9C-7D62F9F23B6D}"/>
              </a:ext>
            </a:extLst>
          </p:cNvPr>
          <p:cNvSpPr/>
          <p:nvPr/>
        </p:nvSpPr>
        <p:spPr>
          <a:xfrm>
            <a:off x="956656" y="5369818"/>
            <a:ext cx="10668232" cy="1039131"/>
          </a:xfrm>
          <a:prstGeom prst="rect">
            <a:avLst/>
          </a:prstGeom>
        </p:spPr>
        <p:txBody>
          <a:bodyPr wrap="square">
            <a:spAutoFit/>
          </a:bodyPr>
          <a:lstStyle/>
          <a:p>
            <a:pPr marL="228600" defTabSz="457200">
              <a:lnSpc>
                <a:spcPct val="115000"/>
              </a:lnSpc>
              <a:buSzPct val="100000"/>
              <a:defRPr sz="2800">
                <a:uFill>
                  <a:solidFill>
                    <a:srgbClr val="000000"/>
                  </a:solidFill>
                </a:uFill>
                <a:latin typeface="Century Gothic"/>
                <a:ea typeface="Century Gothic"/>
                <a:cs typeface="Century Gothic"/>
                <a:sym typeface="Century Gothic"/>
              </a:defRPr>
            </a:pPr>
            <a:r>
              <a:rPr lang="en-ZA" dirty="0"/>
              <a:t>For example, comparing the difference between infant mortality rates among urban and rural subgroups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373" name="Title 1"/>
          <p:cNvSpPr txBox="1"/>
          <p:nvPr/>
        </p:nvSpPr>
        <p:spPr>
          <a:xfrm>
            <a:off x="2920997" y="57710"/>
            <a:ext cx="9360597" cy="1798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p>
            <a:pPr defTabSz="1118412">
              <a:lnSpc>
                <a:spcPct val="90000"/>
              </a:lnSpc>
              <a:defRPr sz="3784" b="1" cap="all" spc="-172">
                <a:solidFill>
                  <a:srgbClr val="FFFFFF"/>
                </a:solidFill>
                <a:latin typeface="Century Gothic"/>
                <a:ea typeface="Century Gothic"/>
                <a:cs typeface="Century Gothic"/>
                <a:sym typeface="Century Gothic"/>
              </a:defRPr>
            </a:pPr>
            <a:r>
              <a:t>AGE STANDARDISED AVOIDABLE MORTALITY </a:t>
            </a:r>
            <a:br/>
            <a:r>
              <a:t>RATE (PER 100,000) BY DEPRIVATION DECILE, </a:t>
            </a:r>
            <a:br/>
            <a:r>
              <a:t>ENGLAND, 2017</a:t>
            </a:r>
          </a:p>
        </p:txBody>
      </p:sp>
      <p:grpSp>
        <p:nvGrpSpPr>
          <p:cNvPr id="379" name="Group"/>
          <p:cNvGrpSpPr/>
          <p:nvPr/>
        </p:nvGrpSpPr>
        <p:grpSpPr>
          <a:xfrm>
            <a:off x="-3" y="-16674"/>
            <a:ext cx="2568190" cy="1943902"/>
            <a:chOff x="-1" y="-1"/>
            <a:chExt cx="2568188" cy="1943900"/>
          </a:xfrm>
        </p:grpSpPr>
        <p:sp>
          <p:nvSpPr>
            <p:cNvPr id="374" name="Pentagon 1"/>
            <p:cNvSpPr/>
            <p:nvPr/>
          </p:nvSpPr>
          <p:spPr>
            <a:xfrm>
              <a:off x="-2" y="-2"/>
              <a:ext cx="2568190" cy="19439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377" name="Group 25"/>
            <p:cNvGrpSpPr/>
            <p:nvPr/>
          </p:nvGrpSpPr>
          <p:grpSpPr>
            <a:xfrm>
              <a:off x="617104" y="458876"/>
              <a:ext cx="1127564" cy="1026216"/>
              <a:chOff x="0" y="0"/>
              <a:chExt cx="1127562" cy="1026214"/>
            </a:xfrm>
          </p:grpSpPr>
          <p:sp>
            <p:nvSpPr>
              <p:cNvPr id="375"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376"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378"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380" name="Source: Marmot, M, Allen J. et al. (2020). Health equity in England: The Marmot review 10 years on.  London: Institute of Health Equity."/>
          <p:cNvSpPr txBox="1"/>
          <p:nvPr/>
        </p:nvSpPr>
        <p:spPr>
          <a:xfrm>
            <a:off x="92005" y="9248006"/>
            <a:ext cx="12750235" cy="3241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a:spAutoFit/>
          </a:bodyPr>
          <a:lstStyle/>
          <a:p>
            <a:pPr algn="ctr" defTabSz="457200">
              <a:lnSpc>
                <a:spcPct val="115000"/>
              </a:lnSpc>
              <a:defRPr sz="1600">
                <a:uFill>
                  <a:solidFill>
                    <a:srgbClr val="000000"/>
                  </a:solidFill>
                </a:uFill>
                <a:latin typeface="Century Gothic"/>
                <a:ea typeface="Century Gothic"/>
                <a:cs typeface="Century Gothic"/>
                <a:sym typeface="Century Gothic"/>
              </a:defRPr>
            </a:pPr>
            <a:r>
              <a:rPr sz="1400" dirty="0"/>
              <a:t>Source: Marmot, M, Allen J. et al. (2020). Health equity in England: The Marmot review 10 years on. London: Institute of Health Equity.</a:t>
            </a:r>
          </a:p>
        </p:txBody>
      </p:sp>
      <p:grpSp>
        <p:nvGrpSpPr>
          <p:cNvPr id="407" name="Group"/>
          <p:cNvGrpSpPr/>
          <p:nvPr/>
        </p:nvGrpSpPr>
        <p:grpSpPr>
          <a:xfrm>
            <a:off x="1358633" y="2851020"/>
            <a:ext cx="9570484" cy="6206183"/>
            <a:chOff x="-209921" y="845942"/>
            <a:chExt cx="9570482" cy="6206182"/>
          </a:xfrm>
        </p:grpSpPr>
        <p:pic>
          <p:nvPicPr>
            <p:cNvPr id="381" name="Picture 1" descr="Picture 1"/>
            <p:cNvPicPr>
              <a:picLocks noChangeAspect="1"/>
            </p:cNvPicPr>
            <p:nvPr/>
          </p:nvPicPr>
          <p:blipFill>
            <a:blip r:embed="rId4"/>
            <a:srcRect t="10233"/>
            <a:stretch>
              <a:fillRect/>
            </a:stretch>
          </p:blipFill>
          <p:spPr>
            <a:xfrm>
              <a:off x="0" y="907310"/>
              <a:ext cx="9360561" cy="6144814"/>
            </a:xfrm>
            <a:prstGeom prst="rect">
              <a:avLst/>
            </a:prstGeom>
            <a:ln w="12700" cap="flat">
              <a:noFill/>
              <a:miter lim="400000"/>
            </a:ln>
            <a:effectLst/>
          </p:spPr>
        </p:pic>
        <p:sp>
          <p:nvSpPr>
            <p:cNvPr id="382" name="Worse"/>
            <p:cNvSpPr txBox="1"/>
            <p:nvPr/>
          </p:nvSpPr>
          <p:spPr>
            <a:xfrm rot="16200000">
              <a:off x="-2614703" y="3250724"/>
              <a:ext cx="5143498" cy="333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a:lnSpc>
                  <a:spcPct val="90000"/>
                </a:lnSpc>
                <a:defRPr sz="1700" b="1">
                  <a:latin typeface="Century Gothic"/>
                  <a:ea typeface="Century Gothic"/>
                  <a:cs typeface="Century Gothic"/>
                  <a:sym typeface="Century Gothic"/>
                </a:defRPr>
              </a:pPr>
              <a:r>
                <a:rPr dirty="0"/>
                <a:t>Deaths per 100,000</a:t>
              </a:r>
              <a:r>
                <a:rPr lang="en-GB" dirty="0"/>
                <a:t> p</a:t>
              </a:r>
              <a:r>
                <a:rPr lang="en-US" dirty="0"/>
                <a:t>population</a:t>
              </a:r>
              <a:endParaRPr dirty="0"/>
            </a:p>
          </p:txBody>
        </p:sp>
        <p:grpSp>
          <p:nvGrpSpPr>
            <p:cNvPr id="390" name="Group"/>
            <p:cNvGrpSpPr/>
            <p:nvPr/>
          </p:nvGrpSpPr>
          <p:grpSpPr>
            <a:xfrm>
              <a:off x="304676" y="845942"/>
              <a:ext cx="472983" cy="5291832"/>
              <a:chOff x="0" y="0"/>
              <a:chExt cx="472981" cy="5291831"/>
            </a:xfrm>
          </p:grpSpPr>
          <p:sp>
            <p:nvSpPr>
              <p:cNvPr id="383" name="Worse"/>
              <p:cNvSpPr txBox="1"/>
              <p:nvPr/>
            </p:nvSpPr>
            <p:spPr>
              <a:xfrm>
                <a:off x="0" y="0"/>
                <a:ext cx="472982"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b="1">
                    <a:latin typeface="Century Gothic"/>
                    <a:ea typeface="Century Gothic"/>
                    <a:cs typeface="Century Gothic"/>
                    <a:sym typeface="Century Gothic"/>
                  </a:defRPr>
                </a:lvl1pPr>
              </a:lstStyle>
              <a:p>
                <a:r>
                  <a:rPr dirty="0"/>
                  <a:t>600</a:t>
                </a:r>
              </a:p>
            </p:txBody>
          </p:sp>
          <p:sp>
            <p:nvSpPr>
              <p:cNvPr id="384" name="Worse"/>
              <p:cNvSpPr txBox="1"/>
              <p:nvPr/>
            </p:nvSpPr>
            <p:spPr>
              <a:xfrm>
                <a:off x="0" y="821266"/>
                <a:ext cx="472982"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b="1">
                    <a:latin typeface="Century Gothic"/>
                    <a:ea typeface="Century Gothic"/>
                    <a:cs typeface="Century Gothic"/>
                    <a:sym typeface="Century Gothic"/>
                  </a:defRPr>
                </a:lvl1pPr>
              </a:lstStyle>
              <a:p>
                <a:r>
                  <a:rPr dirty="0"/>
                  <a:t>500</a:t>
                </a:r>
              </a:p>
            </p:txBody>
          </p:sp>
          <p:sp>
            <p:nvSpPr>
              <p:cNvPr id="385" name="Worse"/>
              <p:cNvSpPr txBox="1"/>
              <p:nvPr/>
            </p:nvSpPr>
            <p:spPr>
              <a:xfrm>
                <a:off x="0" y="1642533"/>
                <a:ext cx="472982"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b="1">
                    <a:latin typeface="Century Gothic"/>
                    <a:ea typeface="Century Gothic"/>
                    <a:cs typeface="Century Gothic"/>
                    <a:sym typeface="Century Gothic"/>
                  </a:defRPr>
                </a:lvl1pPr>
              </a:lstStyle>
              <a:p>
                <a:r>
                  <a:rPr dirty="0"/>
                  <a:t>400</a:t>
                </a:r>
              </a:p>
            </p:txBody>
          </p:sp>
          <p:sp>
            <p:nvSpPr>
              <p:cNvPr id="386" name="Worse"/>
              <p:cNvSpPr txBox="1"/>
              <p:nvPr/>
            </p:nvSpPr>
            <p:spPr>
              <a:xfrm>
                <a:off x="0" y="2463799"/>
                <a:ext cx="472982"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b="1">
                    <a:latin typeface="Century Gothic"/>
                    <a:ea typeface="Century Gothic"/>
                    <a:cs typeface="Century Gothic"/>
                    <a:sym typeface="Century Gothic"/>
                  </a:defRPr>
                </a:lvl1pPr>
              </a:lstStyle>
              <a:p>
                <a:r>
                  <a:rPr dirty="0"/>
                  <a:t>300</a:t>
                </a:r>
              </a:p>
            </p:txBody>
          </p:sp>
          <p:sp>
            <p:nvSpPr>
              <p:cNvPr id="387" name="Worse"/>
              <p:cNvSpPr txBox="1"/>
              <p:nvPr/>
            </p:nvSpPr>
            <p:spPr>
              <a:xfrm>
                <a:off x="0" y="3285066"/>
                <a:ext cx="472982"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b="1">
                    <a:latin typeface="Century Gothic"/>
                    <a:ea typeface="Century Gothic"/>
                    <a:cs typeface="Century Gothic"/>
                    <a:sym typeface="Century Gothic"/>
                  </a:defRPr>
                </a:lvl1pPr>
              </a:lstStyle>
              <a:p>
                <a:r>
                  <a:rPr dirty="0"/>
                  <a:t>200</a:t>
                </a:r>
              </a:p>
            </p:txBody>
          </p:sp>
          <p:sp>
            <p:nvSpPr>
              <p:cNvPr id="388" name="Worse"/>
              <p:cNvSpPr txBox="1"/>
              <p:nvPr/>
            </p:nvSpPr>
            <p:spPr>
              <a:xfrm>
                <a:off x="0" y="4106332"/>
                <a:ext cx="472982"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b="1">
                    <a:latin typeface="Century Gothic"/>
                    <a:ea typeface="Century Gothic"/>
                    <a:cs typeface="Century Gothic"/>
                    <a:sym typeface="Century Gothic"/>
                  </a:defRPr>
                </a:lvl1pPr>
              </a:lstStyle>
              <a:p>
                <a:r>
                  <a:rPr dirty="0"/>
                  <a:t>100</a:t>
                </a:r>
              </a:p>
            </p:txBody>
          </p:sp>
          <p:sp>
            <p:nvSpPr>
              <p:cNvPr id="389" name="Worse"/>
              <p:cNvSpPr txBox="1"/>
              <p:nvPr/>
            </p:nvSpPr>
            <p:spPr>
              <a:xfrm>
                <a:off x="241833" y="4927599"/>
                <a:ext cx="231149"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b="1">
                    <a:latin typeface="Century Gothic"/>
                    <a:ea typeface="Century Gothic"/>
                    <a:cs typeface="Century Gothic"/>
                    <a:sym typeface="Century Gothic"/>
                  </a:defRPr>
                </a:lvl1pPr>
              </a:lstStyle>
              <a:p>
                <a:r>
                  <a:rPr dirty="0"/>
                  <a:t>0</a:t>
                </a:r>
              </a:p>
            </p:txBody>
          </p:sp>
        </p:grpSp>
        <p:grpSp>
          <p:nvGrpSpPr>
            <p:cNvPr id="401" name="Group"/>
            <p:cNvGrpSpPr/>
            <p:nvPr/>
          </p:nvGrpSpPr>
          <p:grpSpPr>
            <a:xfrm>
              <a:off x="1131342" y="5989441"/>
              <a:ext cx="7731911" cy="364233"/>
              <a:chOff x="0" y="0"/>
              <a:chExt cx="7731909" cy="364232"/>
            </a:xfrm>
          </p:grpSpPr>
          <p:sp>
            <p:nvSpPr>
              <p:cNvPr id="391" name="Worse"/>
              <p:cNvSpPr txBox="1"/>
              <p:nvPr/>
            </p:nvSpPr>
            <p:spPr>
              <a:xfrm>
                <a:off x="0" y="0"/>
                <a:ext cx="229884"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a:latin typeface="Century Gothic"/>
                    <a:ea typeface="Century Gothic"/>
                    <a:cs typeface="Century Gothic"/>
                    <a:sym typeface="Century Gothic"/>
                  </a:defRPr>
                </a:lvl1pPr>
              </a:lstStyle>
              <a:p>
                <a:r>
                  <a:rPr dirty="0"/>
                  <a:t>1</a:t>
                </a:r>
              </a:p>
            </p:txBody>
          </p:sp>
          <p:sp>
            <p:nvSpPr>
              <p:cNvPr id="392" name="Worse"/>
              <p:cNvSpPr txBox="1"/>
              <p:nvPr/>
            </p:nvSpPr>
            <p:spPr>
              <a:xfrm>
                <a:off x="826911" y="0"/>
                <a:ext cx="229884"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a:latin typeface="Century Gothic"/>
                    <a:ea typeface="Century Gothic"/>
                    <a:cs typeface="Century Gothic"/>
                    <a:sym typeface="Century Gothic"/>
                  </a:defRPr>
                </a:lvl1pPr>
              </a:lstStyle>
              <a:p>
                <a:r>
                  <a:rPr dirty="0"/>
                  <a:t>2</a:t>
                </a:r>
              </a:p>
            </p:txBody>
          </p:sp>
          <p:sp>
            <p:nvSpPr>
              <p:cNvPr id="393" name="Worse"/>
              <p:cNvSpPr txBox="1"/>
              <p:nvPr/>
            </p:nvSpPr>
            <p:spPr>
              <a:xfrm>
                <a:off x="1653822" y="0"/>
                <a:ext cx="229884"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a:latin typeface="Century Gothic"/>
                    <a:ea typeface="Century Gothic"/>
                    <a:cs typeface="Century Gothic"/>
                    <a:sym typeface="Century Gothic"/>
                  </a:defRPr>
                </a:lvl1pPr>
              </a:lstStyle>
              <a:p>
                <a:r>
                  <a:rPr dirty="0"/>
                  <a:t>3</a:t>
                </a:r>
              </a:p>
            </p:txBody>
          </p:sp>
          <p:sp>
            <p:nvSpPr>
              <p:cNvPr id="394" name="Worse"/>
              <p:cNvSpPr txBox="1"/>
              <p:nvPr/>
            </p:nvSpPr>
            <p:spPr>
              <a:xfrm>
                <a:off x="2480733" y="0"/>
                <a:ext cx="229885"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a:latin typeface="Century Gothic"/>
                    <a:ea typeface="Century Gothic"/>
                    <a:cs typeface="Century Gothic"/>
                    <a:sym typeface="Century Gothic"/>
                  </a:defRPr>
                </a:lvl1pPr>
              </a:lstStyle>
              <a:p>
                <a:r>
                  <a:rPr dirty="0"/>
                  <a:t>4</a:t>
                </a:r>
              </a:p>
            </p:txBody>
          </p:sp>
          <p:sp>
            <p:nvSpPr>
              <p:cNvPr id="395" name="Worse"/>
              <p:cNvSpPr txBox="1"/>
              <p:nvPr/>
            </p:nvSpPr>
            <p:spPr>
              <a:xfrm>
                <a:off x="3307644" y="0"/>
                <a:ext cx="229885"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a:latin typeface="Century Gothic"/>
                    <a:ea typeface="Century Gothic"/>
                    <a:cs typeface="Century Gothic"/>
                    <a:sym typeface="Century Gothic"/>
                  </a:defRPr>
                </a:lvl1pPr>
              </a:lstStyle>
              <a:p>
                <a:r>
                  <a:rPr dirty="0"/>
                  <a:t>5</a:t>
                </a:r>
              </a:p>
            </p:txBody>
          </p:sp>
          <p:sp>
            <p:nvSpPr>
              <p:cNvPr id="396" name="Worse"/>
              <p:cNvSpPr txBox="1"/>
              <p:nvPr/>
            </p:nvSpPr>
            <p:spPr>
              <a:xfrm>
                <a:off x="4134555" y="0"/>
                <a:ext cx="229885"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a:latin typeface="Century Gothic"/>
                    <a:ea typeface="Century Gothic"/>
                    <a:cs typeface="Century Gothic"/>
                    <a:sym typeface="Century Gothic"/>
                  </a:defRPr>
                </a:lvl1pPr>
              </a:lstStyle>
              <a:p>
                <a:r>
                  <a:rPr dirty="0"/>
                  <a:t>6</a:t>
                </a:r>
              </a:p>
            </p:txBody>
          </p:sp>
          <p:sp>
            <p:nvSpPr>
              <p:cNvPr id="397" name="Worse"/>
              <p:cNvSpPr txBox="1"/>
              <p:nvPr/>
            </p:nvSpPr>
            <p:spPr>
              <a:xfrm>
                <a:off x="4961466" y="0"/>
                <a:ext cx="229885"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a:latin typeface="Century Gothic"/>
                    <a:ea typeface="Century Gothic"/>
                    <a:cs typeface="Century Gothic"/>
                    <a:sym typeface="Century Gothic"/>
                  </a:defRPr>
                </a:lvl1pPr>
              </a:lstStyle>
              <a:p>
                <a:r>
                  <a:rPr dirty="0"/>
                  <a:t>7</a:t>
                </a:r>
              </a:p>
            </p:txBody>
          </p:sp>
          <p:sp>
            <p:nvSpPr>
              <p:cNvPr id="398" name="Worse"/>
              <p:cNvSpPr txBox="1"/>
              <p:nvPr/>
            </p:nvSpPr>
            <p:spPr>
              <a:xfrm>
                <a:off x="5788377" y="0"/>
                <a:ext cx="229885"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a:latin typeface="Century Gothic"/>
                    <a:ea typeface="Century Gothic"/>
                    <a:cs typeface="Century Gothic"/>
                    <a:sym typeface="Century Gothic"/>
                  </a:defRPr>
                </a:lvl1pPr>
              </a:lstStyle>
              <a:p>
                <a:r>
                  <a:rPr dirty="0"/>
                  <a:t>8</a:t>
                </a:r>
              </a:p>
            </p:txBody>
          </p:sp>
          <p:sp>
            <p:nvSpPr>
              <p:cNvPr id="399" name="Worse"/>
              <p:cNvSpPr txBox="1"/>
              <p:nvPr/>
            </p:nvSpPr>
            <p:spPr>
              <a:xfrm>
                <a:off x="6615289" y="0"/>
                <a:ext cx="229884"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a:latin typeface="Century Gothic"/>
                    <a:ea typeface="Century Gothic"/>
                    <a:cs typeface="Century Gothic"/>
                    <a:sym typeface="Century Gothic"/>
                  </a:defRPr>
                </a:lvl1pPr>
              </a:lstStyle>
              <a:p>
                <a:r>
                  <a:rPr dirty="0"/>
                  <a:t>9</a:t>
                </a:r>
              </a:p>
            </p:txBody>
          </p:sp>
          <p:sp>
            <p:nvSpPr>
              <p:cNvPr id="400" name="Worse"/>
              <p:cNvSpPr txBox="1"/>
              <p:nvPr/>
            </p:nvSpPr>
            <p:spPr>
              <a:xfrm>
                <a:off x="7382374" y="0"/>
                <a:ext cx="349536"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1700">
                    <a:latin typeface="Century Gothic"/>
                    <a:ea typeface="Century Gothic"/>
                    <a:cs typeface="Century Gothic"/>
                    <a:sym typeface="Century Gothic"/>
                  </a:defRPr>
                </a:lvl1pPr>
              </a:lstStyle>
              <a:p>
                <a:r>
                  <a:rPr dirty="0"/>
                  <a:t>10</a:t>
                </a:r>
              </a:p>
            </p:txBody>
          </p:sp>
        </p:grpSp>
        <p:sp>
          <p:nvSpPr>
            <p:cNvPr id="402" name="Most deprived"/>
            <p:cNvSpPr txBox="1"/>
            <p:nvPr/>
          </p:nvSpPr>
          <p:spPr>
            <a:xfrm>
              <a:off x="802162" y="6258305"/>
              <a:ext cx="1608567"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nSpc>
                  <a:spcPct val="90000"/>
                </a:lnSpc>
                <a:defRPr sz="1700" b="1">
                  <a:latin typeface="Century Gothic"/>
                  <a:ea typeface="Century Gothic"/>
                  <a:cs typeface="Century Gothic"/>
                  <a:sym typeface="Century Gothic"/>
                </a:defRPr>
              </a:lvl1pPr>
            </a:lstStyle>
            <a:p>
              <a:r>
                <a:rPr dirty="0"/>
                <a:t>Most deprived</a:t>
              </a:r>
            </a:p>
          </p:txBody>
        </p:sp>
        <p:sp>
          <p:nvSpPr>
            <p:cNvPr id="403" name="Deprivation deciles"/>
            <p:cNvSpPr txBox="1"/>
            <p:nvPr/>
          </p:nvSpPr>
          <p:spPr>
            <a:xfrm>
              <a:off x="3850162" y="6258305"/>
              <a:ext cx="2126705"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nSpc>
                  <a:spcPct val="90000"/>
                </a:lnSpc>
                <a:defRPr sz="1700" b="1">
                  <a:latin typeface="Century Gothic"/>
                  <a:ea typeface="Century Gothic"/>
                  <a:cs typeface="Century Gothic"/>
                  <a:sym typeface="Century Gothic"/>
                </a:defRPr>
              </a:lvl1pPr>
            </a:lstStyle>
            <a:p>
              <a:r>
                <a:rPr dirty="0"/>
                <a:t>Deprivation deciles</a:t>
              </a:r>
            </a:p>
          </p:txBody>
        </p:sp>
        <p:sp>
          <p:nvSpPr>
            <p:cNvPr id="404" name="Least deprived"/>
            <p:cNvSpPr txBox="1"/>
            <p:nvPr/>
          </p:nvSpPr>
          <p:spPr>
            <a:xfrm>
              <a:off x="7416301" y="6258305"/>
              <a:ext cx="1651789"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nSpc>
                  <a:spcPct val="90000"/>
                </a:lnSpc>
                <a:defRPr sz="1700" b="1">
                  <a:latin typeface="Century Gothic"/>
                  <a:ea typeface="Century Gothic"/>
                  <a:cs typeface="Century Gothic"/>
                  <a:sym typeface="Century Gothic"/>
                </a:defRPr>
              </a:lvl1pPr>
            </a:lstStyle>
            <a:p>
              <a:r>
                <a:rPr dirty="0"/>
                <a:t>Least deprived</a:t>
              </a:r>
            </a:p>
          </p:txBody>
        </p:sp>
        <p:sp>
          <p:nvSpPr>
            <p:cNvPr id="405" name="Females"/>
            <p:cNvSpPr txBox="1"/>
            <p:nvPr/>
          </p:nvSpPr>
          <p:spPr>
            <a:xfrm>
              <a:off x="5638301" y="6601205"/>
              <a:ext cx="982478"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nSpc>
                  <a:spcPct val="90000"/>
                </a:lnSpc>
                <a:defRPr sz="1700" b="1">
                  <a:latin typeface="Century Gothic"/>
                  <a:ea typeface="Century Gothic"/>
                  <a:cs typeface="Century Gothic"/>
                  <a:sym typeface="Century Gothic"/>
                </a:defRPr>
              </a:lvl1pPr>
            </a:lstStyle>
            <a:p>
              <a:r>
                <a:rPr dirty="0"/>
                <a:t>Females</a:t>
              </a:r>
            </a:p>
          </p:txBody>
        </p:sp>
        <p:sp>
          <p:nvSpPr>
            <p:cNvPr id="406" name="Males"/>
            <p:cNvSpPr txBox="1"/>
            <p:nvPr/>
          </p:nvSpPr>
          <p:spPr>
            <a:xfrm>
              <a:off x="3657101" y="6601205"/>
              <a:ext cx="732000" cy="364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nSpc>
                  <a:spcPct val="90000"/>
                </a:lnSpc>
                <a:defRPr sz="1700" b="1">
                  <a:latin typeface="Century Gothic"/>
                  <a:ea typeface="Century Gothic"/>
                  <a:cs typeface="Century Gothic"/>
                  <a:sym typeface="Century Gothic"/>
                </a:defRPr>
              </a:lvl1pPr>
            </a:lstStyle>
            <a:p>
              <a:r>
                <a:rPr dirty="0"/>
                <a:t>Males</a:t>
              </a: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dirty="0"/>
          </a:p>
        </p:txBody>
      </p:sp>
      <p:sp>
        <p:nvSpPr>
          <p:cNvPr id="410"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rPr dirty="0"/>
              <a:t>Equity </a:t>
            </a:r>
            <a:r>
              <a:rPr dirty="0" err="1"/>
              <a:t>stratifiers</a:t>
            </a:r>
            <a:r>
              <a:rPr dirty="0"/>
              <a:t> INTERSECT</a:t>
            </a:r>
          </a:p>
        </p:txBody>
      </p:sp>
      <p:grpSp>
        <p:nvGrpSpPr>
          <p:cNvPr id="416" name="Group"/>
          <p:cNvGrpSpPr/>
          <p:nvPr/>
        </p:nvGrpSpPr>
        <p:grpSpPr>
          <a:xfrm>
            <a:off x="-3" y="-16673"/>
            <a:ext cx="2568189" cy="1943902"/>
            <a:chOff x="-1" y="0"/>
            <a:chExt cx="2568187" cy="1943901"/>
          </a:xfrm>
        </p:grpSpPr>
        <p:sp>
          <p:nvSpPr>
            <p:cNvPr id="411"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414" name="Group 25"/>
            <p:cNvGrpSpPr/>
            <p:nvPr/>
          </p:nvGrpSpPr>
          <p:grpSpPr>
            <a:xfrm>
              <a:off x="617104" y="458876"/>
              <a:ext cx="1127564" cy="1026216"/>
              <a:chOff x="0" y="0"/>
              <a:chExt cx="1127562" cy="1026214"/>
            </a:xfrm>
          </p:grpSpPr>
          <p:sp>
            <p:nvSpPr>
              <p:cNvPr id="412"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413"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415"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417" name="Other equity stratifiers like education also explain health outcomes. Education increases health literacy, which is the ability to obtain, read, understand and use health care information to make appropriate health decisions and follow instructions for treatment.…"/>
          <p:cNvSpPr txBox="1"/>
          <p:nvPr/>
        </p:nvSpPr>
        <p:spPr>
          <a:xfrm>
            <a:off x="1904510" y="2427558"/>
            <a:ext cx="9628242" cy="8347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lnSpc>
                <a:spcPct val="115000"/>
              </a:lnSpc>
              <a:defRPr sz="2200">
                <a:uFill>
                  <a:solidFill>
                    <a:srgbClr val="000000"/>
                  </a:solidFill>
                </a:uFill>
                <a:latin typeface="Century Gothic"/>
                <a:ea typeface="Century Gothic"/>
                <a:cs typeface="Century Gothic"/>
                <a:sym typeface="Century Gothic"/>
              </a:defRPr>
            </a:pPr>
            <a:r>
              <a:t>As we have seen, </a:t>
            </a:r>
            <a:r>
              <a:rPr b="1"/>
              <a:t>income</a:t>
            </a:r>
            <a:r>
              <a:t> can have an impact </a:t>
            </a:r>
            <a:br/>
            <a:r>
              <a:t>on health equity.</a:t>
            </a:r>
          </a:p>
        </p:txBody>
      </p:sp>
      <p:sp>
        <p:nvSpPr>
          <p:cNvPr id="418" name="Pentagon 1"/>
          <p:cNvSpPr/>
          <p:nvPr/>
        </p:nvSpPr>
        <p:spPr>
          <a:xfrm>
            <a:off x="-3" y="7097616"/>
            <a:ext cx="1615395" cy="17349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BE0D0D"/>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latin typeface="+mn-lt"/>
                <a:ea typeface="+mn-ea"/>
                <a:cs typeface="+mn-cs"/>
                <a:sym typeface="Helvetica"/>
              </a:defRPr>
            </a:pPr>
            <a:endParaRPr/>
          </a:p>
        </p:txBody>
      </p:sp>
      <p:sp>
        <p:nvSpPr>
          <p:cNvPr id="419" name="Pentagon 1"/>
          <p:cNvSpPr/>
          <p:nvPr/>
        </p:nvSpPr>
        <p:spPr>
          <a:xfrm>
            <a:off x="-2" y="5365813"/>
            <a:ext cx="1615394" cy="1734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EEAB0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latin typeface="+mn-lt"/>
                <a:ea typeface="+mn-ea"/>
                <a:cs typeface="+mn-cs"/>
                <a:sym typeface="Helvetica"/>
              </a:defRPr>
            </a:pPr>
            <a:endParaRPr/>
          </a:p>
        </p:txBody>
      </p:sp>
      <p:sp>
        <p:nvSpPr>
          <p:cNvPr id="420" name="Pentagon 1"/>
          <p:cNvSpPr/>
          <p:nvPr/>
        </p:nvSpPr>
        <p:spPr>
          <a:xfrm>
            <a:off x="-2" y="3644131"/>
            <a:ext cx="1615394" cy="17345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latin typeface="+mn-lt"/>
                <a:ea typeface="+mn-ea"/>
                <a:cs typeface="+mn-cs"/>
                <a:sym typeface="Helvetica"/>
              </a:defRPr>
            </a:pPr>
            <a:endParaRPr/>
          </a:p>
        </p:txBody>
      </p:sp>
      <p:sp>
        <p:nvSpPr>
          <p:cNvPr id="421" name="Pentagon 1"/>
          <p:cNvSpPr/>
          <p:nvPr/>
        </p:nvSpPr>
        <p:spPr>
          <a:xfrm>
            <a:off x="-2" y="1922065"/>
            <a:ext cx="1615394" cy="1734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629623"/>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latin typeface="+mn-lt"/>
                <a:ea typeface="+mn-ea"/>
                <a:cs typeface="+mn-cs"/>
                <a:sym typeface="Helvetica"/>
              </a:defRPr>
            </a:pPr>
            <a:endParaRPr/>
          </a:p>
        </p:txBody>
      </p:sp>
      <p:sp>
        <p:nvSpPr>
          <p:cNvPr id="422" name="Line"/>
          <p:cNvSpPr/>
          <p:nvPr/>
        </p:nvSpPr>
        <p:spPr>
          <a:xfrm>
            <a:off x="1258255" y="3672280"/>
            <a:ext cx="10741454" cy="2"/>
          </a:xfrm>
          <a:prstGeom prst="line">
            <a:avLst/>
          </a:prstGeom>
          <a:ln w="12700">
            <a:solidFill>
              <a:srgbClr val="242E7C"/>
            </a:solidFill>
            <a:miter lim="400000"/>
          </a:ln>
        </p:spPr>
        <p:txBody>
          <a:bodyPr lIns="45718" tIns="45718" rIns="45718" bIns="45718"/>
          <a:lstStyle/>
          <a:p>
            <a:endParaRPr/>
          </a:p>
        </p:txBody>
      </p:sp>
      <p:sp>
        <p:nvSpPr>
          <p:cNvPr id="423" name="Line"/>
          <p:cNvSpPr/>
          <p:nvPr/>
        </p:nvSpPr>
        <p:spPr>
          <a:xfrm>
            <a:off x="1258255" y="5377300"/>
            <a:ext cx="10741454" cy="2"/>
          </a:xfrm>
          <a:prstGeom prst="line">
            <a:avLst/>
          </a:prstGeom>
          <a:ln w="12700">
            <a:solidFill>
              <a:srgbClr val="242E7C"/>
            </a:solidFill>
            <a:miter lim="400000"/>
          </a:ln>
        </p:spPr>
        <p:txBody>
          <a:bodyPr lIns="45718" tIns="45718" rIns="45718" bIns="45718"/>
          <a:lstStyle/>
          <a:p>
            <a:endParaRPr/>
          </a:p>
        </p:txBody>
      </p:sp>
      <p:sp>
        <p:nvSpPr>
          <p:cNvPr id="424" name="Line"/>
          <p:cNvSpPr/>
          <p:nvPr/>
        </p:nvSpPr>
        <p:spPr>
          <a:xfrm>
            <a:off x="1258255" y="7082321"/>
            <a:ext cx="10741454" cy="2"/>
          </a:xfrm>
          <a:prstGeom prst="line">
            <a:avLst/>
          </a:prstGeom>
          <a:ln w="12700">
            <a:solidFill>
              <a:srgbClr val="242E7C"/>
            </a:solidFill>
            <a:miter lim="400000"/>
          </a:ln>
        </p:spPr>
        <p:txBody>
          <a:bodyPr lIns="45718" tIns="45718" rIns="45718" bIns="45718"/>
          <a:lstStyle/>
          <a:p>
            <a:endParaRPr/>
          </a:p>
        </p:txBody>
      </p:sp>
      <p:sp>
        <p:nvSpPr>
          <p:cNvPr id="425" name="Other equity stratifiers like education also explain health outcomes. Education increases health literacy, which is the ability to obtain, read, understand and use health care information to make appropriate health decisions and follow instructions for treatment.…"/>
          <p:cNvSpPr txBox="1"/>
          <p:nvPr/>
        </p:nvSpPr>
        <p:spPr>
          <a:xfrm>
            <a:off x="1904510" y="3682770"/>
            <a:ext cx="9628242" cy="1623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lnSpc>
                <a:spcPct val="115000"/>
              </a:lnSpc>
              <a:defRPr sz="2200">
                <a:uFill>
                  <a:solidFill>
                    <a:srgbClr val="000000"/>
                  </a:solidFill>
                </a:uFill>
                <a:latin typeface="Century Gothic"/>
                <a:ea typeface="Century Gothic"/>
                <a:cs typeface="Century Gothic"/>
                <a:sym typeface="Century Gothic"/>
              </a:defRPr>
            </a:pPr>
            <a:r>
              <a:t>Other equity stratifiers like </a:t>
            </a:r>
            <a:r>
              <a:rPr b="1"/>
              <a:t>education</a:t>
            </a:r>
            <a:r>
              <a:t> also explain health outcomes. Education increases health literacy, which is the ability to obtain, read, understand and use health care information to make appropriate health decisions and follow instructions for treatment. </a:t>
            </a:r>
          </a:p>
        </p:txBody>
      </p:sp>
      <p:sp>
        <p:nvSpPr>
          <p:cNvPr id="426" name="Other equity stratifiers like education also explain health outcomes. Education increases health literacy, which is the ability to obtain, read, understand and use health care information to make appropriate health decisions and follow instructions for treatment.…"/>
          <p:cNvSpPr txBox="1"/>
          <p:nvPr/>
        </p:nvSpPr>
        <p:spPr>
          <a:xfrm>
            <a:off x="1904510" y="5415050"/>
            <a:ext cx="9628242" cy="1623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lnSpc>
                <a:spcPct val="115000"/>
              </a:lnSpc>
              <a:defRPr sz="2200" b="1">
                <a:uFill>
                  <a:solidFill>
                    <a:srgbClr val="000000"/>
                  </a:solidFill>
                </a:uFill>
                <a:latin typeface="Century Gothic"/>
                <a:ea typeface="Century Gothic"/>
                <a:cs typeface="Century Gothic"/>
                <a:sym typeface="Century Gothic"/>
              </a:defRPr>
            </a:pPr>
            <a:r>
              <a:t>Gender</a:t>
            </a:r>
            <a:r>
              <a:rPr b="0"/>
              <a:t> can make a significant difference due to social attitudes about the value of men and women. For example, parents might be more likely to take a son to get immunized than a daughter because of social customs that value men over women.</a:t>
            </a:r>
          </a:p>
        </p:txBody>
      </p:sp>
      <p:sp>
        <p:nvSpPr>
          <p:cNvPr id="427" name="Other equity stratifiers like education also explain health outcomes. Education increases health literacy, which is the ability to obtain, read, understand and use health care information to make appropriate health decisions and follow instructions for treatment.…"/>
          <p:cNvSpPr txBox="1"/>
          <p:nvPr/>
        </p:nvSpPr>
        <p:spPr>
          <a:xfrm>
            <a:off x="1904509" y="7329569"/>
            <a:ext cx="10080533" cy="1229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115000"/>
              </a:lnSpc>
              <a:defRPr sz="2200" b="1">
                <a:uFill>
                  <a:solidFill>
                    <a:srgbClr val="000000"/>
                  </a:solidFill>
                </a:uFill>
                <a:latin typeface="Century Gothic"/>
                <a:ea typeface="Century Gothic"/>
                <a:cs typeface="Century Gothic"/>
                <a:sym typeface="Century Gothic"/>
              </a:defRPr>
            </a:lvl1pPr>
          </a:lstStyle>
          <a:p>
            <a:r>
              <a:t>Overall, the inequalities as measured by stratifiers intersect and now increasingly scientists are looking at intersectionality of multiple factors driving health inequalities. The next slides are illustrative.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grpSp>
        <p:nvGrpSpPr>
          <p:cNvPr id="437" name="Group"/>
          <p:cNvGrpSpPr/>
          <p:nvPr/>
        </p:nvGrpSpPr>
        <p:grpSpPr>
          <a:xfrm>
            <a:off x="-3" y="-16673"/>
            <a:ext cx="2568189" cy="1943902"/>
            <a:chOff x="-1" y="0"/>
            <a:chExt cx="2568187" cy="1943901"/>
          </a:xfrm>
        </p:grpSpPr>
        <p:sp>
          <p:nvSpPr>
            <p:cNvPr id="432"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435" name="Group 25"/>
            <p:cNvGrpSpPr/>
            <p:nvPr/>
          </p:nvGrpSpPr>
          <p:grpSpPr>
            <a:xfrm>
              <a:off x="617104" y="458876"/>
              <a:ext cx="1127564" cy="1026216"/>
              <a:chOff x="0" y="0"/>
              <a:chExt cx="1127562" cy="1026214"/>
            </a:xfrm>
          </p:grpSpPr>
          <p:sp>
            <p:nvSpPr>
              <p:cNvPr id="433"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434"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436"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438"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defTabSz="1053388">
              <a:lnSpc>
                <a:spcPct val="90000"/>
              </a:lnSpc>
              <a:defRPr sz="3500" b="1" cap="all" spc="-100">
                <a:solidFill>
                  <a:srgbClr val="FFFFFF"/>
                </a:solidFill>
                <a:latin typeface="Century Gothic"/>
                <a:ea typeface="Century Gothic"/>
                <a:cs typeface="Century Gothic"/>
                <a:sym typeface="Century Gothic"/>
              </a:defRPr>
            </a:lvl1pPr>
          </a:lstStyle>
          <a:p>
            <a:r>
              <a:t>CORRELATION BETWEEN INEQUalITY AND AN INDEX OF HEALTH AND SOCIAL PROBLEMS</a:t>
            </a:r>
          </a:p>
        </p:txBody>
      </p:sp>
      <p:sp>
        <p:nvSpPr>
          <p:cNvPr id="439" name="Health and social problems are worse  in more unequal countries"/>
          <p:cNvSpPr txBox="1"/>
          <p:nvPr/>
        </p:nvSpPr>
        <p:spPr>
          <a:xfrm>
            <a:off x="2012316" y="2282993"/>
            <a:ext cx="6266869" cy="773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p>
            <a:pPr defTabSz="457200">
              <a:lnSpc>
                <a:spcPct val="90000"/>
              </a:lnSpc>
              <a:defRPr sz="2300" b="1" cap="all">
                <a:uFill>
                  <a:solidFill>
                    <a:srgbClr val="000000"/>
                  </a:solidFill>
                </a:uFill>
                <a:latin typeface="Century Gothic"/>
                <a:ea typeface="Century Gothic"/>
                <a:cs typeface="Century Gothic"/>
                <a:sym typeface="Century Gothic"/>
              </a:defRPr>
            </a:pPr>
            <a:r>
              <a:t>Health and social problems are worse </a:t>
            </a:r>
            <a:br/>
            <a:r>
              <a:t>in more unequal countries</a:t>
            </a:r>
          </a:p>
        </p:txBody>
      </p:sp>
      <p:grpSp>
        <p:nvGrpSpPr>
          <p:cNvPr id="492" name="Group"/>
          <p:cNvGrpSpPr/>
          <p:nvPr/>
        </p:nvGrpSpPr>
        <p:grpSpPr>
          <a:xfrm>
            <a:off x="586441" y="3232979"/>
            <a:ext cx="11150443" cy="6259305"/>
            <a:chOff x="0" y="0"/>
            <a:chExt cx="11150442" cy="6259304"/>
          </a:xfrm>
        </p:grpSpPr>
        <p:sp>
          <p:nvSpPr>
            <p:cNvPr id="440" name="Index of:…"/>
            <p:cNvSpPr txBox="1"/>
            <p:nvPr/>
          </p:nvSpPr>
          <p:spPr>
            <a:xfrm>
              <a:off x="0" y="442476"/>
              <a:ext cx="1873400" cy="31417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defRPr sz="1400" b="1">
                  <a:latin typeface="Century Gothic"/>
                  <a:ea typeface="Century Gothic"/>
                  <a:cs typeface="Century Gothic"/>
                  <a:sym typeface="Century Gothic"/>
                </a:defRPr>
              </a:pPr>
              <a:r>
                <a:t>Index of:</a:t>
              </a:r>
            </a:p>
            <a:p>
              <a:pPr marL="228600" indent="-228600">
                <a:lnSpc>
                  <a:spcPct val="110000"/>
                </a:lnSpc>
                <a:buSzPct val="100000"/>
                <a:buChar char="•"/>
                <a:defRPr sz="1400">
                  <a:latin typeface="Century Gothic"/>
                  <a:ea typeface="Century Gothic"/>
                  <a:cs typeface="Century Gothic"/>
                  <a:sym typeface="Century Gothic"/>
                </a:defRPr>
              </a:pPr>
              <a:r>
                <a:t>Life expectancy</a:t>
              </a:r>
            </a:p>
            <a:p>
              <a:pPr marL="228600" indent="-228600">
                <a:lnSpc>
                  <a:spcPct val="110000"/>
                </a:lnSpc>
                <a:buSzPct val="100000"/>
                <a:buChar char="•"/>
                <a:defRPr sz="1400">
                  <a:latin typeface="Century Gothic"/>
                  <a:ea typeface="Century Gothic"/>
                  <a:cs typeface="Century Gothic"/>
                  <a:sym typeface="Century Gothic"/>
                </a:defRPr>
              </a:pPr>
              <a:r>
                <a:t>Maths &amp; Literacy</a:t>
              </a:r>
            </a:p>
            <a:p>
              <a:pPr marL="228600" indent="-228600">
                <a:lnSpc>
                  <a:spcPct val="110000"/>
                </a:lnSpc>
                <a:buSzPct val="100000"/>
                <a:buChar char="•"/>
                <a:defRPr sz="1400">
                  <a:latin typeface="Century Gothic"/>
                  <a:ea typeface="Century Gothic"/>
                  <a:cs typeface="Century Gothic"/>
                  <a:sym typeface="Century Gothic"/>
                </a:defRPr>
              </a:pPr>
              <a:r>
                <a:t>Infant mortality</a:t>
              </a:r>
            </a:p>
            <a:p>
              <a:pPr marL="228600" indent="-228600">
                <a:lnSpc>
                  <a:spcPct val="110000"/>
                </a:lnSpc>
                <a:buSzPct val="100000"/>
                <a:buChar char="•"/>
                <a:defRPr sz="1400">
                  <a:latin typeface="Century Gothic"/>
                  <a:ea typeface="Century Gothic"/>
                  <a:cs typeface="Century Gothic"/>
                  <a:sym typeface="Century Gothic"/>
                </a:defRPr>
              </a:pPr>
              <a:r>
                <a:t>Homicides</a:t>
              </a:r>
            </a:p>
            <a:p>
              <a:pPr marL="228600" indent="-228600">
                <a:lnSpc>
                  <a:spcPct val="110000"/>
                </a:lnSpc>
                <a:buSzPct val="100000"/>
                <a:buChar char="•"/>
                <a:defRPr sz="1400">
                  <a:latin typeface="Century Gothic"/>
                  <a:ea typeface="Century Gothic"/>
                  <a:cs typeface="Century Gothic"/>
                  <a:sym typeface="Century Gothic"/>
                </a:defRPr>
              </a:pPr>
              <a:r>
                <a:t>Imprisonment</a:t>
              </a:r>
            </a:p>
            <a:p>
              <a:pPr marL="228600" indent="-228600">
                <a:lnSpc>
                  <a:spcPct val="110000"/>
                </a:lnSpc>
                <a:buSzPct val="100000"/>
                <a:buChar char="•"/>
                <a:defRPr sz="1400">
                  <a:latin typeface="Century Gothic"/>
                  <a:ea typeface="Century Gothic"/>
                  <a:cs typeface="Century Gothic"/>
                  <a:sym typeface="Century Gothic"/>
                </a:defRPr>
              </a:pPr>
              <a:r>
                <a:t>Teenage births</a:t>
              </a:r>
            </a:p>
            <a:p>
              <a:pPr marL="228600" indent="-228600">
                <a:lnSpc>
                  <a:spcPct val="110000"/>
                </a:lnSpc>
                <a:buSzPct val="100000"/>
                <a:buChar char="•"/>
                <a:defRPr sz="1400">
                  <a:latin typeface="Century Gothic"/>
                  <a:ea typeface="Century Gothic"/>
                  <a:cs typeface="Century Gothic"/>
                  <a:sym typeface="Century Gothic"/>
                </a:defRPr>
              </a:pPr>
              <a:r>
                <a:t>Trust</a:t>
              </a:r>
            </a:p>
            <a:p>
              <a:pPr marL="228600" indent="-228600">
                <a:lnSpc>
                  <a:spcPct val="110000"/>
                </a:lnSpc>
                <a:buSzPct val="100000"/>
                <a:buChar char="•"/>
                <a:defRPr sz="1400">
                  <a:latin typeface="Century Gothic"/>
                  <a:ea typeface="Century Gothic"/>
                  <a:cs typeface="Century Gothic"/>
                  <a:sym typeface="Century Gothic"/>
                </a:defRPr>
              </a:pPr>
              <a:r>
                <a:t>Obesity</a:t>
              </a:r>
            </a:p>
            <a:p>
              <a:pPr marL="228600" indent="-228600">
                <a:lnSpc>
                  <a:spcPct val="110000"/>
                </a:lnSpc>
                <a:buSzPct val="100000"/>
                <a:buChar char="•"/>
                <a:defRPr sz="1400">
                  <a:latin typeface="Century Gothic"/>
                  <a:ea typeface="Century Gothic"/>
                  <a:cs typeface="Century Gothic"/>
                  <a:sym typeface="Century Gothic"/>
                </a:defRPr>
              </a:pPr>
              <a:r>
                <a:t>Mental illness –</a:t>
              </a:r>
              <a:br/>
              <a:r>
                <a:t>incl. drugs &amp;</a:t>
              </a:r>
              <a:br/>
              <a:r>
                <a:t>alcohol addiction</a:t>
              </a:r>
            </a:p>
            <a:p>
              <a:pPr marL="228600" indent="-228600">
                <a:lnSpc>
                  <a:spcPct val="110000"/>
                </a:lnSpc>
                <a:buSzPct val="100000"/>
                <a:buChar char="•"/>
                <a:defRPr sz="1400">
                  <a:latin typeface="Century Gothic"/>
                  <a:ea typeface="Century Gothic"/>
                  <a:cs typeface="Century Gothic"/>
                  <a:sym typeface="Century Gothic"/>
                </a:defRPr>
              </a:pPr>
              <a:r>
                <a:t>Social mobility</a:t>
              </a:r>
            </a:p>
          </p:txBody>
        </p:sp>
        <p:sp>
          <p:nvSpPr>
            <p:cNvPr id="441" name="Index of health and social problems"/>
            <p:cNvSpPr txBox="1"/>
            <p:nvPr/>
          </p:nvSpPr>
          <p:spPr>
            <a:xfrm rot="16200000">
              <a:off x="687068" y="2504038"/>
              <a:ext cx="3207408" cy="313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400" b="1">
                  <a:latin typeface="Century Gothic"/>
                  <a:ea typeface="Century Gothic"/>
                  <a:cs typeface="Century Gothic"/>
                  <a:sym typeface="Century Gothic"/>
                </a:defRPr>
              </a:lvl1pPr>
            </a:lstStyle>
            <a:p>
              <a:r>
                <a:t>Index of health and social problems</a:t>
              </a:r>
            </a:p>
          </p:txBody>
        </p:sp>
        <p:sp>
          <p:nvSpPr>
            <p:cNvPr id="442" name="Better"/>
            <p:cNvSpPr txBox="1"/>
            <p:nvPr/>
          </p:nvSpPr>
          <p:spPr>
            <a:xfrm>
              <a:off x="2503536" y="5326588"/>
              <a:ext cx="617414" cy="313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r">
                <a:defRPr sz="1400">
                  <a:latin typeface="Century Gothic"/>
                  <a:ea typeface="Century Gothic"/>
                  <a:cs typeface="Century Gothic"/>
                  <a:sym typeface="Century Gothic"/>
                </a:defRPr>
              </a:lvl1pPr>
            </a:lstStyle>
            <a:p>
              <a:r>
                <a:t>Better</a:t>
              </a:r>
            </a:p>
          </p:txBody>
        </p:sp>
        <p:sp>
          <p:nvSpPr>
            <p:cNvPr id="443" name="Worse"/>
            <p:cNvSpPr txBox="1"/>
            <p:nvPr/>
          </p:nvSpPr>
          <p:spPr>
            <a:xfrm>
              <a:off x="2482564" y="283397"/>
              <a:ext cx="627224" cy="313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r">
                <a:defRPr sz="1400">
                  <a:latin typeface="Century Gothic"/>
                  <a:ea typeface="Century Gothic"/>
                  <a:cs typeface="Century Gothic"/>
                  <a:sym typeface="Century Gothic"/>
                </a:defRPr>
              </a:lvl1pPr>
            </a:lstStyle>
            <a:p>
              <a:r>
                <a:t>Worse</a:t>
              </a:r>
            </a:p>
          </p:txBody>
        </p:sp>
        <p:sp>
          <p:nvSpPr>
            <p:cNvPr id="444" name="Japan"/>
            <p:cNvSpPr txBox="1"/>
            <p:nvPr/>
          </p:nvSpPr>
          <p:spPr>
            <a:xfrm>
              <a:off x="4071560" y="4621217"/>
              <a:ext cx="588790"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Japan</a:t>
              </a:r>
            </a:p>
          </p:txBody>
        </p:sp>
        <p:sp>
          <p:nvSpPr>
            <p:cNvPr id="445" name="Sweden"/>
            <p:cNvSpPr txBox="1"/>
            <p:nvPr/>
          </p:nvSpPr>
          <p:spPr>
            <a:xfrm>
              <a:off x="4499304" y="4224315"/>
              <a:ext cx="708224"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Sweden</a:t>
              </a:r>
            </a:p>
          </p:txBody>
        </p:sp>
        <p:sp>
          <p:nvSpPr>
            <p:cNvPr id="446" name="Norway"/>
            <p:cNvSpPr txBox="1"/>
            <p:nvPr/>
          </p:nvSpPr>
          <p:spPr>
            <a:xfrm>
              <a:off x="3512056" y="3881694"/>
              <a:ext cx="681063"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r">
                <a:defRPr sz="1200">
                  <a:latin typeface="Century Gothic"/>
                  <a:ea typeface="Century Gothic"/>
                  <a:cs typeface="Century Gothic"/>
                  <a:sym typeface="Century Gothic"/>
                </a:defRPr>
              </a:lvl1pPr>
            </a:lstStyle>
            <a:p>
              <a:r>
                <a:t>Norway</a:t>
              </a:r>
            </a:p>
          </p:txBody>
        </p:sp>
        <p:sp>
          <p:nvSpPr>
            <p:cNvPr id="447" name="Finland"/>
            <p:cNvSpPr txBox="1"/>
            <p:nvPr/>
          </p:nvSpPr>
          <p:spPr>
            <a:xfrm>
              <a:off x="3449846" y="3582917"/>
              <a:ext cx="639540"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r">
                <a:defRPr sz="1200">
                  <a:latin typeface="Century Gothic"/>
                  <a:ea typeface="Century Gothic"/>
                  <a:cs typeface="Century Gothic"/>
                  <a:sym typeface="Century Gothic"/>
                </a:defRPr>
              </a:lvl1pPr>
            </a:lstStyle>
            <a:p>
              <a:r>
                <a:t>Finland</a:t>
              </a:r>
            </a:p>
          </p:txBody>
        </p:sp>
        <p:sp>
          <p:nvSpPr>
            <p:cNvPr id="448" name="Denmark"/>
            <p:cNvSpPr txBox="1"/>
            <p:nvPr/>
          </p:nvSpPr>
          <p:spPr>
            <a:xfrm>
              <a:off x="4192200" y="3023768"/>
              <a:ext cx="785020"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Denmark</a:t>
              </a:r>
            </a:p>
          </p:txBody>
        </p:sp>
        <p:sp>
          <p:nvSpPr>
            <p:cNvPr id="449" name="Belgium"/>
            <p:cNvSpPr txBox="1"/>
            <p:nvPr/>
          </p:nvSpPr>
          <p:spPr>
            <a:xfrm>
              <a:off x="4695942" y="3215648"/>
              <a:ext cx="695946"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Belgium</a:t>
              </a:r>
            </a:p>
          </p:txBody>
        </p:sp>
        <p:sp>
          <p:nvSpPr>
            <p:cNvPr id="450" name="Austria"/>
            <p:cNvSpPr txBox="1"/>
            <p:nvPr/>
          </p:nvSpPr>
          <p:spPr>
            <a:xfrm>
              <a:off x="5149763" y="2669547"/>
              <a:ext cx="606872"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Austria</a:t>
              </a:r>
            </a:p>
          </p:txBody>
        </p:sp>
        <p:sp>
          <p:nvSpPr>
            <p:cNvPr id="451" name="Germany"/>
            <p:cNvSpPr txBox="1"/>
            <p:nvPr/>
          </p:nvSpPr>
          <p:spPr>
            <a:xfrm>
              <a:off x="5271703" y="2946417"/>
              <a:ext cx="813967"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Germany</a:t>
              </a:r>
            </a:p>
          </p:txBody>
        </p:sp>
        <p:sp>
          <p:nvSpPr>
            <p:cNvPr id="452" name="Spain"/>
            <p:cNvSpPr txBox="1"/>
            <p:nvPr/>
          </p:nvSpPr>
          <p:spPr>
            <a:xfrm>
              <a:off x="6602741" y="3329948"/>
              <a:ext cx="517650"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Spain</a:t>
              </a:r>
            </a:p>
          </p:txBody>
        </p:sp>
        <p:sp>
          <p:nvSpPr>
            <p:cNvPr id="453" name="Netherlands"/>
            <p:cNvSpPr txBox="1"/>
            <p:nvPr/>
          </p:nvSpPr>
          <p:spPr>
            <a:xfrm>
              <a:off x="6153761" y="3716766"/>
              <a:ext cx="1002606"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Netherlands</a:t>
              </a:r>
            </a:p>
          </p:txBody>
        </p:sp>
        <p:sp>
          <p:nvSpPr>
            <p:cNvPr id="454" name="France"/>
            <p:cNvSpPr txBox="1"/>
            <p:nvPr/>
          </p:nvSpPr>
          <p:spPr>
            <a:xfrm>
              <a:off x="6025320" y="2644147"/>
              <a:ext cx="624657"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France</a:t>
              </a:r>
            </a:p>
          </p:txBody>
        </p:sp>
        <p:sp>
          <p:nvSpPr>
            <p:cNvPr id="455" name="Canada"/>
            <p:cNvSpPr txBox="1"/>
            <p:nvPr/>
          </p:nvSpPr>
          <p:spPr>
            <a:xfrm>
              <a:off x="6813865" y="2936247"/>
              <a:ext cx="743794"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Canada</a:t>
              </a:r>
            </a:p>
          </p:txBody>
        </p:sp>
        <p:sp>
          <p:nvSpPr>
            <p:cNvPr id="456" name="Switzerland"/>
            <p:cNvSpPr txBox="1"/>
            <p:nvPr/>
          </p:nvSpPr>
          <p:spPr>
            <a:xfrm>
              <a:off x="7261316" y="3514529"/>
              <a:ext cx="936527"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Switzerland</a:t>
              </a:r>
            </a:p>
          </p:txBody>
        </p:sp>
        <p:sp>
          <p:nvSpPr>
            <p:cNvPr id="457" name="Italy"/>
            <p:cNvSpPr txBox="1"/>
            <p:nvPr/>
          </p:nvSpPr>
          <p:spPr>
            <a:xfrm>
              <a:off x="8031773" y="3053901"/>
              <a:ext cx="412652"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Italy</a:t>
              </a:r>
            </a:p>
          </p:txBody>
        </p:sp>
        <p:sp>
          <p:nvSpPr>
            <p:cNvPr id="458" name="Iceland"/>
            <p:cNvSpPr txBox="1"/>
            <p:nvPr/>
          </p:nvSpPr>
          <p:spPr>
            <a:xfrm>
              <a:off x="6571920" y="2343220"/>
              <a:ext cx="674291"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r">
                <a:defRPr sz="1200">
                  <a:latin typeface="Century Gothic"/>
                  <a:ea typeface="Century Gothic"/>
                  <a:cs typeface="Century Gothic"/>
                  <a:sym typeface="Century Gothic"/>
                </a:defRPr>
              </a:lvl1pPr>
            </a:lstStyle>
            <a:p>
              <a:r>
                <a:t>Iceland</a:t>
              </a:r>
            </a:p>
          </p:txBody>
        </p:sp>
        <p:sp>
          <p:nvSpPr>
            <p:cNvPr id="459" name="Greece"/>
            <p:cNvSpPr txBox="1"/>
            <p:nvPr/>
          </p:nvSpPr>
          <p:spPr>
            <a:xfrm>
              <a:off x="6805605" y="2091776"/>
              <a:ext cx="684114"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r">
                <a:defRPr sz="1200">
                  <a:latin typeface="Century Gothic"/>
                  <a:ea typeface="Century Gothic"/>
                  <a:cs typeface="Century Gothic"/>
                  <a:sym typeface="Century Gothic"/>
                </a:defRPr>
              </a:lvl1pPr>
            </a:lstStyle>
            <a:p>
              <a:r>
                <a:t>Greece</a:t>
              </a:r>
            </a:p>
          </p:txBody>
        </p:sp>
        <p:sp>
          <p:nvSpPr>
            <p:cNvPr id="460" name="New Zealand"/>
            <p:cNvSpPr txBox="1"/>
            <p:nvPr/>
          </p:nvSpPr>
          <p:spPr>
            <a:xfrm>
              <a:off x="8402101" y="2234774"/>
              <a:ext cx="1099121"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New Zealand</a:t>
              </a:r>
            </a:p>
          </p:txBody>
        </p:sp>
        <p:sp>
          <p:nvSpPr>
            <p:cNvPr id="461" name="Australia"/>
            <p:cNvSpPr txBox="1"/>
            <p:nvPr/>
          </p:nvSpPr>
          <p:spPr>
            <a:xfrm>
              <a:off x="8651857" y="2622101"/>
              <a:ext cx="741487"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Australia</a:t>
              </a:r>
            </a:p>
          </p:txBody>
        </p:sp>
        <p:sp>
          <p:nvSpPr>
            <p:cNvPr id="462" name="UK"/>
            <p:cNvSpPr txBox="1"/>
            <p:nvPr/>
          </p:nvSpPr>
          <p:spPr>
            <a:xfrm>
              <a:off x="8453394" y="1425612"/>
              <a:ext cx="300063"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r">
                <a:defRPr sz="1200">
                  <a:latin typeface="Century Gothic"/>
                  <a:ea typeface="Century Gothic"/>
                  <a:cs typeface="Century Gothic"/>
                  <a:sym typeface="Century Gothic"/>
                </a:defRPr>
              </a:lvl1pPr>
            </a:lstStyle>
            <a:p>
              <a:r>
                <a:t>UK</a:t>
              </a:r>
            </a:p>
          </p:txBody>
        </p:sp>
        <p:sp>
          <p:nvSpPr>
            <p:cNvPr id="463" name="Portugal"/>
            <p:cNvSpPr txBox="1"/>
            <p:nvPr/>
          </p:nvSpPr>
          <p:spPr>
            <a:xfrm>
              <a:off x="8914151" y="916116"/>
              <a:ext cx="727498"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r">
                <a:defRPr sz="1200">
                  <a:latin typeface="Century Gothic"/>
                  <a:ea typeface="Century Gothic"/>
                  <a:cs typeface="Century Gothic"/>
                  <a:sym typeface="Century Gothic"/>
                </a:defRPr>
              </a:lvl1pPr>
            </a:lstStyle>
            <a:p>
              <a:r>
                <a:t>Portugal</a:t>
              </a:r>
            </a:p>
          </p:txBody>
        </p:sp>
        <p:sp>
          <p:nvSpPr>
            <p:cNvPr id="464" name="USA"/>
            <p:cNvSpPr txBox="1"/>
            <p:nvPr/>
          </p:nvSpPr>
          <p:spPr>
            <a:xfrm>
              <a:off x="9939004" y="-1"/>
              <a:ext cx="398662" cy="288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200">
                  <a:latin typeface="Century Gothic"/>
                  <a:ea typeface="Century Gothic"/>
                  <a:cs typeface="Century Gothic"/>
                  <a:sym typeface="Century Gothic"/>
                </a:defRPr>
              </a:lvl1pPr>
            </a:lstStyle>
            <a:p>
              <a:r>
                <a:t>USA</a:t>
              </a:r>
            </a:p>
          </p:txBody>
        </p:sp>
        <p:sp>
          <p:nvSpPr>
            <p:cNvPr id="465" name="Line"/>
            <p:cNvSpPr/>
            <p:nvPr/>
          </p:nvSpPr>
          <p:spPr>
            <a:xfrm flipV="1">
              <a:off x="3181920" y="252671"/>
              <a:ext cx="6" cy="5436979"/>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466" name="Line"/>
            <p:cNvSpPr/>
            <p:nvPr/>
          </p:nvSpPr>
          <p:spPr>
            <a:xfrm>
              <a:off x="3175569" y="5683296"/>
              <a:ext cx="7944188" cy="3"/>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467" name="Low"/>
            <p:cNvSpPr txBox="1"/>
            <p:nvPr/>
          </p:nvSpPr>
          <p:spPr>
            <a:xfrm>
              <a:off x="3206400" y="5689645"/>
              <a:ext cx="456543" cy="313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400">
                  <a:latin typeface="Century Gothic"/>
                  <a:ea typeface="Century Gothic"/>
                  <a:cs typeface="Century Gothic"/>
                  <a:sym typeface="Century Gothic"/>
                </a:defRPr>
              </a:lvl1pPr>
            </a:lstStyle>
            <a:p>
              <a:r>
                <a:t>Low</a:t>
              </a:r>
            </a:p>
          </p:txBody>
        </p:sp>
        <p:sp>
          <p:nvSpPr>
            <p:cNvPr id="468" name="High"/>
            <p:cNvSpPr txBox="1"/>
            <p:nvPr/>
          </p:nvSpPr>
          <p:spPr>
            <a:xfrm>
              <a:off x="10655093" y="5689645"/>
              <a:ext cx="495350" cy="313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400">
                  <a:latin typeface="Century Gothic"/>
                  <a:ea typeface="Century Gothic"/>
                  <a:cs typeface="Century Gothic"/>
                  <a:sym typeface="Century Gothic"/>
                </a:defRPr>
              </a:lvl1pPr>
            </a:lstStyle>
            <a:p>
              <a:r>
                <a:t>High</a:t>
              </a:r>
            </a:p>
          </p:txBody>
        </p:sp>
        <p:sp>
          <p:nvSpPr>
            <p:cNvPr id="469" name="Income inequality"/>
            <p:cNvSpPr txBox="1"/>
            <p:nvPr/>
          </p:nvSpPr>
          <p:spPr>
            <a:xfrm>
              <a:off x="5849461" y="5945872"/>
              <a:ext cx="1671279" cy="313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400" b="1">
                  <a:latin typeface="Century Gothic"/>
                  <a:ea typeface="Century Gothic"/>
                  <a:cs typeface="Century Gothic"/>
                  <a:sym typeface="Century Gothic"/>
                </a:defRPr>
              </a:lvl1pPr>
            </a:lstStyle>
            <a:p>
              <a:r>
                <a:t>Income inequality</a:t>
              </a:r>
            </a:p>
          </p:txBody>
        </p:sp>
        <p:sp>
          <p:nvSpPr>
            <p:cNvPr id="470" name="Line"/>
            <p:cNvSpPr/>
            <p:nvPr/>
          </p:nvSpPr>
          <p:spPr>
            <a:xfrm flipV="1">
              <a:off x="4008781" y="946461"/>
              <a:ext cx="6438436" cy="3428583"/>
            </a:xfrm>
            <a:prstGeom prst="line">
              <a:avLst/>
            </a:prstGeom>
            <a:noFill/>
            <a:ln w="63500" cap="flat">
              <a:solidFill>
                <a:srgbClr val="008B92"/>
              </a:solidFill>
              <a:prstDash val="solid"/>
              <a:round/>
            </a:ln>
            <a:effectLst/>
          </p:spPr>
          <p:txBody>
            <a:bodyPr wrap="square" lIns="45718" tIns="45718" rIns="45718" bIns="45718" numCol="1" anchor="t">
              <a:noAutofit/>
            </a:bodyPr>
            <a:lstStyle/>
            <a:p>
              <a:endParaRPr/>
            </a:p>
          </p:txBody>
        </p:sp>
        <p:sp>
          <p:nvSpPr>
            <p:cNvPr id="471" name="Circle"/>
            <p:cNvSpPr/>
            <p:nvPr/>
          </p:nvSpPr>
          <p:spPr>
            <a:xfrm>
              <a:off x="3993834" y="4729664"/>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72" name="Circle"/>
            <p:cNvSpPr/>
            <p:nvPr/>
          </p:nvSpPr>
          <p:spPr>
            <a:xfrm>
              <a:off x="4419284" y="4339066"/>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73" name="Circle"/>
            <p:cNvSpPr/>
            <p:nvPr/>
          </p:nvSpPr>
          <p:spPr>
            <a:xfrm>
              <a:off x="4209734" y="3996166"/>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74" name="Circle"/>
            <p:cNvSpPr/>
            <p:nvPr/>
          </p:nvSpPr>
          <p:spPr>
            <a:xfrm>
              <a:off x="4082734" y="3716766"/>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75" name="Circle"/>
            <p:cNvSpPr/>
            <p:nvPr/>
          </p:nvSpPr>
          <p:spPr>
            <a:xfrm>
              <a:off x="10318436" y="121145"/>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76" name="Circle"/>
            <p:cNvSpPr/>
            <p:nvPr/>
          </p:nvSpPr>
          <p:spPr>
            <a:xfrm>
              <a:off x="9696136" y="1037261"/>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77" name="Circle"/>
            <p:cNvSpPr/>
            <p:nvPr/>
          </p:nvSpPr>
          <p:spPr>
            <a:xfrm>
              <a:off x="8742430" y="1546759"/>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78" name="Circle"/>
            <p:cNvSpPr/>
            <p:nvPr/>
          </p:nvSpPr>
          <p:spPr>
            <a:xfrm>
              <a:off x="8310632" y="2355920"/>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79" name="Circle"/>
            <p:cNvSpPr/>
            <p:nvPr/>
          </p:nvSpPr>
          <p:spPr>
            <a:xfrm>
              <a:off x="8567856" y="2730548"/>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80" name="Circle"/>
            <p:cNvSpPr/>
            <p:nvPr/>
          </p:nvSpPr>
          <p:spPr>
            <a:xfrm>
              <a:off x="7920156" y="3162349"/>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81" name="Circle"/>
            <p:cNvSpPr/>
            <p:nvPr/>
          </p:nvSpPr>
          <p:spPr>
            <a:xfrm>
              <a:off x="7513756" y="2225624"/>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82" name="Circle"/>
            <p:cNvSpPr/>
            <p:nvPr/>
          </p:nvSpPr>
          <p:spPr>
            <a:xfrm>
              <a:off x="7243229" y="2466652"/>
              <a:ext cx="71145"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83" name="Circle"/>
            <p:cNvSpPr/>
            <p:nvPr/>
          </p:nvSpPr>
          <p:spPr>
            <a:xfrm>
              <a:off x="6649531" y="2777995"/>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84" name="Circle"/>
            <p:cNvSpPr/>
            <p:nvPr/>
          </p:nvSpPr>
          <p:spPr>
            <a:xfrm>
              <a:off x="6713031" y="3044695"/>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85" name="Circle"/>
            <p:cNvSpPr/>
            <p:nvPr/>
          </p:nvSpPr>
          <p:spPr>
            <a:xfrm>
              <a:off x="6065330" y="3080263"/>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86" name="Circle"/>
            <p:cNvSpPr/>
            <p:nvPr/>
          </p:nvSpPr>
          <p:spPr>
            <a:xfrm>
              <a:off x="5430330" y="2914048"/>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87" name="Circle"/>
            <p:cNvSpPr/>
            <p:nvPr/>
          </p:nvSpPr>
          <p:spPr>
            <a:xfrm>
              <a:off x="6497130" y="3438395"/>
              <a:ext cx="71147" cy="71145"/>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88" name="Circle"/>
            <p:cNvSpPr/>
            <p:nvPr/>
          </p:nvSpPr>
          <p:spPr>
            <a:xfrm>
              <a:off x="6048077" y="3834928"/>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89" name="Circle"/>
            <p:cNvSpPr/>
            <p:nvPr/>
          </p:nvSpPr>
          <p:spPr>
            <a:xfrm>
              <a:off x="7162247" y="3622975"/>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90" name="Circle"/>
            <p:cNvSpPr/>
            <p:nvPr/>
          </p:nvSpPr>
          <p:spPr>
            <a:xfrm>
              <a:off x="4965498" y="3162349"/>
              <a:ext cx="71147" cy="71147"/>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sp>
          <p:nvSpPr>
            <p:cNvPr id="491" name="Circle"/>
            <p:cNvSpPr/>
            <p:nvPr/>
          </p:nvSpPr>
          <p:spPr>
            <a:xfrm>
              <a:off x="5394769" y="3349495"/>
              <a:ext cx="71147" cy="71145"/>
            </a:xfrm>
            <a:prstGeom prst="ellipse">
              <a:avLst/>
            </a:prstGeom>
            <a:solidFill>
              <a:srgbClr val="242E7C"/>
            </a:solidFill>
            <a:ln w="12700" cap="flat">
              <a:noFill/>
              <a:miter lim="400000"/>
            </a:ln>
            <a:effectLst/>
          </p:spPr>
          <p:txBody>
            <a:bodyPr wrap="square" lIns="48766" tIns="48766" rIns="48766" bIns="48766" numCol="1" anchor="ctr">
              <a:noAutofit/>
            </a:bodyPr>
            <a:lstStyle/>
            <a:p>
              <a:endParaRP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497"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t>Social INEQUALITIES ARE PERVASIVE AND HAVE BEEN WIDENING…</a:t>
            </a:r>
          </a:p>
        </p:txBody>
      </p:sp>
      <p:grpSp>
        <p:nvGrpSpPr>
          <p:cNvPr id="503" name="Group"/>
          <p:cNvGrpSpPr/>
          <p:nvPr/>
        </p:nvGrpSpPr>
        <p:grpSpPr>
          <a:xfrm>
            <a:off x="-3" y="-16673"/>
            <a:ext cx="2568189" cy="1943902"/>
            <a:chOff x="-1" y="0"/>
            <a:chExt cx="2568187" cy="1943901"/>
          </a:xfrm>
        </p:grpSpPr>
        <p:sp>
          <p:nvSpPr>
            <p:cNvPr id="498"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501" name="Group 25"/>
            <p:cNvGrpSpPr/>
            <p:nvPr/>
          </p:nvGrpSpPr>
          <p:grpSpPr>
            <a:xfrm>
              <a:off x="617104" y="458876"/>
              <a:ext cx="1127564" cy="1026216"/>
              <a:chOff x="0" y="0"/>
              <a:chExt cx="1127562" cy="1026214"/>
            </a:xfrm>
          </p:grpSpPr>
          <p:sp>
            <p:nvSpPr>
              <p:cNvPr id="499"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500"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502"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504" name="Credit: slide created by Dr Catherine Hannaway, Durham University for the PAHO Health in All Policies training, May 2015."/>
          <p:cNvSpPr txBox="1"/>
          <p:nvPr/>
        </p:nvSpPr>
        <p:spPr>
          <a:xfrm>
            <a:off x="1474976" y="9062997"/>
            <a:ext cx="9812345" cy="364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algn="ctr" defTabSz="457200">
              <a:lnSpc>
                <a:spcPct val="115000"/>
              </a:lnSpc>
              <a:defRPr sz="1700">
                <a:uFill>
                  <a:solidFill>
                    <a:srgbClr val="000000"/>
                  </a:solidFill>
                </a:uFill>
                <a:latin typeface="Century Gothic"/>
                <a:ea typeface="Century Gothic"/>
                <a:cs typeface="Century Gothic"/>
                <a:sym typeface="Century Gothic"/>
              </a:defRPr>
            </a:lvl1pPr>
          </a:lstStyle>
          <a:p>
            <a:r>
              <a:t>Source: United Nations Development Programme (UNDP), Human Development Report, 2019</a:t>
            </a:r>
          </a:p>
        </p:txBody>
      </p:sp>
      <p:sp>
        <p:nvSpPr>
          <p:cNvPr id="505" name="Manages context and relationships"/>
          <p:cNvSpPr txBox="1"/>
          <p:nvPr/>
        </p:nvSpPr>
        <p:spPr>
          <a:xfrm>
            <a:off x="1419595" y="2282993"/>
            <a:ext cx="9923110" cy="773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p>
            <a:pPr defTabSz="457200">
              <a:lnSpc>
                <a:spcPct val="90000"/>
              </a:lnSpc>
              <a:defRPr sz="2300" b="1" cap="all">
                <a:uFill>
                  <a:solidFill>
                    <a:srgbClr val="000000"/>
                  </a:solidFill>
                </a:uFill>
                <a:latin typeface="Century Gothic"/>
                <a:ea typeface="Century Gothic"/>
                <a:cs typeface="Century Gothic"/>
                <a:sym typeface="Century Gothic"/>
              </a:defRPr>
            </a:pPr>
            <a:r>
              <a:t>Income inequality based on the top 10 percent’s income share </a:t>
            </a:r>
            <a:br/>
            <a:r>
              <a:t>has risen since 1980 in most regions but at different rates</a:t>
            </a:r>
          </a:p>
        </p:txBody>
      </p:sp>
      <p:grpSp>
        <p:nvGrpSpPr>
          <p:cNvPr id="548" name="Group 1"/>
          <p:cNvGrpSpPr/>
          <p:nvPr/>
        </p:nvGrpSpPr>
        <p:grpSpPr>
          <a:xfrm>
            <a:off x="193854" y="3517807"/>
            <a:ext cx="12403749" cy="4674951"/>
            <a:chOff x="0" y="0"/>
            <a:chExt cx="12403748" cy="4674949"/>
          </a:xfrm>
        </p:grpSpPr>
        <p:sp>
          <p:nvSpPr>
            <p:cNvPr id="506" name="Credit: slide created by Dr Catherine Hannaway, Durham University for the PAHO Health in All Policies training, May 2015."/>
            <p:cNvSpPr txBox="1"/>
            <p:nvPr/>
          </p:nvSpPr>
          <p:spPr>
            <a:xfrm rot="16200000">
              <a:off x="-2032566" y="2032565"/>
              <a:ext cx="4442064"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b="1">
                  <a:uFill>
                    <a:solidFill>
                      <a:srgbClr val="000000"/>
                    </a:solidFill>
                  </a:uFill>
                  <a:latin typeface="Century Gothic"/>
                  <a:ea typeface="Century Gothic"/>
                  <a:cs typeface="Century Gothic"/>
                  <a:sym typeface="Century Gothic"/>
                </a:defRPr>
              </a:lvl1pPr>
            </a:lstStyle>
            <a:p>
              <a:r>
                <a:t>Share of national income (%)</a:t>
              </a:r>
            </a:p>
          </p:txBody>
        </p:sp>
        <p:sp>
          <p:nvSpPr>
            <p:cNvPr id="507" name="Credit: slide created by Dr Catherine Hannaway, Durham University for the PAHO Health in All Policies training, May 2015."/>
            <p:cNvSpPr txBox="1"/>
            <p:nvPr/>
          </p:nvSpPr>
          <p:spPr>
            <a:xfrm>
              <a:off x="499672" y="477636"/>
              <a:ext cx="40978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60</a:t>
              </a:r>
            </a:p>
          </p:txBody>
        </p:sp>
        <p:sp>
          <p:nvSpPr>
            <p:cNvPr id="508" name="Credit: slide created by Dr Catherine Hannaway, Durham University for the PAHO Health in All Policies training, May 2015."/>
            <p:cNvSpPr txBox="1"/>
            <p:nvPr/>
          </p:nvSpPr>
          <p:spPr>
            <a:xfrm>
              <a:off x="507077" y="1364146"/>
              <a:ext cx="402378"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50</a:t>
              </a:r>
            </a:p>
          </p:txBody>
        </p:sp>
        <p:sp>
          <p:nvSpPr>
            <p:cNvPr id="509" name="Credit: slide created by Dr Catherine Hannaway, Durham University for the PAHO Health in All Policies training, May 2015."/>
            <p:cNvSpPr txBox="1"/>
            <p:nvPr/>
          </p:nvSpPr>
          <p:spPr>
            <a:xfrm>
              <a:off x="499672" y="2250657"/>
              <a:ext cx="40978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40</a:t>
              </a:r>
            </a:p>
          </p:txBody>
        </p:sp>
        <p:sp>
          <p:nvSpPr>
            <p:cNvPr id="510" name="Credit: slide created by Dr Catherine Hannaway, Durham University for the PAHO Health in All Policies training, May 2015."/>
            <p:cNvSpPr txBox="1"/>
            <p:nvPr/>
          </p:nvSpPr>
          <p:spPr>
            <a:xfrm>
              <a:off x="499672" y="3137166"/>
              <a:ext cx="40978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30</a:t>
              </a:r>
            </a:p>
          </p:txBody>
        </p:sp>
        <p:sp>
          <p:nvSpPr>
            <p:cNvPr id="511" name="Credit: slide created by Dr Catherine Hannaway, Durham University for the PAHO Health in All Policies training, May 2015."/>
            <p:cNvSpPr txBox="1"/>
            <p:nvPr/>
          </p:nvSpPr>
          <p:spPr>
            <a:xfrm>
              <a:off x="499672" y="4023677"/>
              <a:ext cx="40978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20</a:t>
              </a:r>
            </a:p>
          </p:txBody>
        </p:sp>
        <p:sp>
          <p:nvSpPr>
            <p:cNvPr id="512" name="Credit: slide created by Dr Catherine Hannaway, Durham University for the PAHO Health in All Policies training, May 2015."/>
            <p:cNvSpPr txBox="1"/>
            <p:nvPr/>
          </p:nvSpPr>
          <p:spPr>
            <a:xfrm>
              <a:off x="1071515" y="4298016"/>
              <a:ext cx="717843"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a:uFill>
                    <a:solidFill>
                      <a:srgbClr val="000000"/>
                    </a:solidFill>
                  </a:uFill>
                  <a:latin typeface="Century Gothic"/>
                  <a:ea typeface="Century Gothic"/>
                  <a:cs typeface="Century Gothic"/>
                  <a:sym typeface="Century Gothic"/>
                </a:defRPr>
              </a:lvl1pPr>
            </a:lstStyle>
            <a:p>
              <a:r>
                <a:t>1980</a:t>
              </a:r>
            </a:p>
          </p:txBody>
        </p:sp>
        <p:sp>
          <p:nvSpPr>
            <p:cNvPr id="513" name="Credit: slide created by Dr Catherine Hannaway, Durham University for the PAHO Health in All Policies training, May 2015."/>
            <p:cNvSpPr txBox="1"/>
            <p:nvPr/>
          </p:nvSpPr>
          <p:spPr>
            <a:xfrm>
              <a:off x="2121846" y="4298016"/>
              <a:ext cx="666983"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a:uFill>
                    <a:solidFill>
                      <a:srgbClr val="000000"/>
                    </a:solidFill>
                  </a:uFill>
                  <a:latin typeface="Century Gothic"/>
                  <a:ea typeface="Century Gothic"/>
                  <a:cs typeface="Century Gothic"/>
                  <a:sym typeface="Century Gothic"/>
                </a:defRPr>
              </a:lvl1pPr>
            </a:lstStyle>
            <a:p>
              <a:r>
                <a:t>1985</a:t>
              </a:r>
            </a:p>
          </p:txBody>
        </p:sp>
        <p:sp>
          <p:nvSpPr>
            <p:cNvPr id="514" name="Credit: slide created by Dr Catherine Hannaway, Durham University for the PAHO Health in All Policies training, May 2015."/>
            <p:cNvSpPr txBox="1"/>
            <p:nvPr/>
          </p:nvSpPr>
          <p:spPr>
            <a:xfrm>
              <a:off x="3156218" y="4298016"/>
              <a:ext cx="648041"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a:uFill>
                    <a:solidFill>
                      <a:srgbClr val="000000"/>
                    </a:solidFill>
                  </a:uFill>
                  <a:latin typeface="Century Gothic"/>
                  <a:ea typeface="Century Gothic"/>
                  <a:cs typeface="Century Gothic"/>
                  <a:sym typeface="Century Gothic"/>
                </a:defRPr>
              </a:lvl1pPr>
            </a:lstStyle>
            <a:p>
              <a:r>
                <a:t>1990</a:t>
              </a:r>
            </a:p>
          </p:txBody>
        </p:sp>
        <p:sp>
          <p:nvSpPr>
            <p:cNvPr id="515" name="Credit: slide created by Dr Catherine Hannaway, Durham University for the PAHO Health in All Policies training, May 2015."/>
            <p:cNvSpPr txBox="1"/>
            <p:nvPr/>
          </p:nvSpPr>
          <p:spPr>
            <a:xfrm>
              <a:off x="4179246" y="4298016"/>
              <a:ext cx="651786"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a:uFill>
                    <a:solidFill>
                      <a:srgbClr val="000000"/>
                    </a:solidFill>
                  </a:uFill>
                  <a:latin typeface="Century Gothic"/>
                  <a:ea typeface="Century Gothic"/>
                  <a:cs typeface="Century Gothic"/>
                  <a:sym typeface="Century Gothic"/>
                </a:defRPr>
              </a:lvl1pPr>
            </a:lstStyle>
            <a:p>
              <a:r>
                <a:t>1995</a:t>
              </a:r>
            </a:p>
          </p:txBody>
        </p:sp>
        <p:sp>
          <p:nvSpPr>
            <p:cNvPr id="516" name="Credit: slide created by Dr Catherine Hannaway, Durham University for the PAHO Health in All Policies training, May 2015."/>
            <p:cNvSpPr txBox="1"/>
            <p:nvPr/>
          </p:nvSpPr>
          <p:spPr>
            <a:xfrm>
              <a:off x="5196630" y="4298016"/>
              <a:ext cx="666820"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a:uFill>
                    <a:solidFill>
                      <a:srgbClr val="000000"/>
                    </a:solidFill>
                  </a:uFill>
                  <a:latin typeface="Century Gothic"/>
                  <a:ea typeface="Century Gothic"/>
                  <a:cs typeface="Century Gothic"/>
                  <a:sym typeface="Century Gothic"/>
                </a:defRPr>
              </a:lvl1pPr>
            </a:lstStyle>
            <a:p>
              <a:r>
                <a:t>2000</a:t>
              </a:r>
            </a:p>
          </p:txBody>
        </p:sp>
        <p:sp>
          <p:nvSpPr>
            <p:cNvPr id="517" name="Credit: slide created by Dr Catherine Hannaway, Durham University for the PAHO Health in All Policies training, May 2015."/>
            <p:cNvSpPr txBox="1"/>
            <p:nvPr/>
          </p:nvSpPr>
          <p:spPr>
            <a:xfrm>
              <a:off x="6229534" y="4298016"/>
              <a:ext cx="650815"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a:uFill>
                    <a:solidFill>
                      <a:srgbClr val="000000"/>
                    </a:solidFill>
                  </a:uFill>
                  <a:latin typeface="Century Gothic"/>
                  <a:ea typeface="Century Gothic"/>
                  <a:cs typeface="Century Gothic"/>
                  <a:sym typeface="Century Gothic"/>
                </a:defRPr>
              </a:lvl1pPr>
            </a:lstStyle>
            <a:p>
              <a:r>
                <a:t>2005</a:t>
              </a:r>
            </a:p>
          </p:txBody>
        </p:sp>
        <p:sp>
          <p:nvSpPr>
            <p:cNvPr id="518" name="Credit: slide created by Dr Catherine Hannaway, Durham University for the PAHO Health in All Policies training, May 2015."/>
            <p:cNvSpPr txBox="1"/>
            <p:nvPr/>
          </p:nvSpPr>
          <p:spPr>
            <a:xfrm>
              <a:off x="7254437" y="4298016"/>
              <a:ext cx="650815"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a:uFill>
                    <a:solidFill>
                      <a:srgbClr val="000000"/>
                    </a:solidFill>
                  </a:uFill>
                  <a:latin typeface="Century Gothic"/>
                  <a:ea typeface="Century Gothic"/>
                  <a:cs typeface="Century Gothic"/>
                  <a:sym typeface="Century Gothic"/>
                </a:defRPr>
              </a:lvl1pPr>
            </a:lstStyle>
            <a:p>
              <a:r>
                <a:t>2010</a:t>
              </a:r>
            </a:p>
          </p:txBody>
        </p:sp>
        <p:sp>
          <p:nvSpPr>
            <p:cNvPr id="519" name="Credit: slide created by Dr Catherine Hannaway, Durham University for the PAHO Health in All Policies training, May 2015."/>
            <p:cNvSpPr txBox="1"/>
            <p:nvPr/>
          </p:nvSpPr>
          <p:spPr>
            <a:xfrm>
              <a:off x="8299197" y="4298016"/>
              <a:ext cx="611097"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a:uFill>
                    <a:solidFill>
                      <a:srgbClr val="000000"/>
                    </a:solidFill>
                  </a:uFill>
                  <a:latin typeface="Century Gothic"/>
                  <a:ea typeface="Century Gothic"/>
                  <a:cs typeface="Century Gothic"/>
                  <a:sym typeface="Century Gothic"/>
                </a:defRPr>
              </a:lvl1pPr>
            </a:lstStyle>
            <a:p>
              <a:r>
                <a:t>2015</a:t>
              </a:r>
            </a:p>
          </p:txBody>
        </p:sp>
        <p:sp>
          <p:nvSpPr>
            <p:cNvPr id="520" name="Line"/>
            <p:cNvSpPr/>
            <p:nvPr/>
          </p:nvSpPr>
          <p:spPr>
            <a:xfrm>
              <a:off x="963942" y="4291894"/>
              <a:ext cx="7874135" cy="3"/>
            </a:xfrm>
            <a:prstGeom prst="line">
              <a:avLst/>
            </a:prstGeom>
            <a:noFill/>
            <a:ln w="12700" cap="flat">
              <a:solidFill>
                <a:schemeClr val="accent1"/>
              </a:solidFill>
              <a:prstDash val="solid"/>
              <a:round/>
            </a:ln>
            <a:effectLst/>
          </p:spPr>
          <p:txBody>
            <a:bodyPr wrap="square" lIns="45718" tIns="45718" rIns="45718" bIns="45718" numCol="1" anchor="t">
              <a:noAutofit/>
            </a:bodyPr>
            <a:lstStyle/>
            <a:p>
              <a:endParaRPr/>
            </a:p>
          </p:txBody>
        </p:sp>
        <p:sp>
          <p:nvSpPr>
            <p:cNvPr id="521" name="Line"/>
            <p:cNvSpPr/>
            <p:nvPr/>
          </p:nvSpPr>
          <p:spPr>
            <a:xfrm flipV="1">
              <a:off x="969335" y="144772"/>
              <a:ext cx="5" cy="4152518"/>
            </a:xfrm>
            <a:prstGeom prst="line">
              <a:avLst/>
            </a:prstGeom>
            <a:noFill/>
            <a:ln w="12700" cap="flat">
              <a:solidFill>
                <a:schemeClr val="accent1"/>
              </a:solidFill>
              <a:prstDash val="solid"/>
              <a:round/>
            </a:ln>
            <a:effectLst/>
          </p:spPr>
          <p:txBody>
            <a:bodyPr wrap="square" lIns="45718" tIns="45718" rIns="45718" bIns="45718" numCol="1" anchor="t">
              <a:noAutofit/>
            </a:bodyPr>
            <a:lstStyle/>
            <a:p>
              <a:endParaRPr/>
            </a:p>
          </p:txBody>
        </p:sp>
        <p:pic>
          <p:nvPicPr>
            <p:cNvPr id="522" name="HIAP_PPT_Graph-Graph.png" descr="HIAP_PPT_Graph-Graph.png"/>
            <p:cNvPicPr>
              <a:picLocks noChangeAspect="1"/>
            </p:cNvPicPr>
            <p:nvPr/>
          </p:nvPicPr>
          <p:blipFill>
            <a:blip r:embed="rId4"/>
            <a:stretch>
              <a:fillRect/>
            </a:stretch>
          </p:blipFill>
          <p:spPr>
            <a:xfrm>
              <a:off x="1089774" y="126745"/>
              <a:ext cx="7874134" cy="4188569"/>
            </a:xfrm>
            <a:prstGeom prst="rect">
              <a:avLst/>
            </a:prstGeom>
            <a:ln w="12700" cap="flat">
              <a:noFill/>
              <a:miter lim="400000"/>
            </a:ln>
            <a:effectLst/>
          </p:spPr>
        </p:pic>
        <p:sp>
          <p:nvSpPr>
            <p:cNvPr id="523" name="Square"/>
            <p:cNvSpPr/>
            <p:nvPr/>
          </p:nvSpPr>
          <p:spPr>
            <a:xfrm>
              <a:off x="9117906" y="1050709"/>
              <a:ext cx="223988" cy="223983"/>
            </a:xfrm>
            <a:prstGeom prst="rect">
              <a:avLst/>
            </a:prstGeom>
            <a:solidFill>
              <a:srgbClr val="532075"/>
            </a:solidFill>
            <a:ln w="12700" cap="flat">
              <a:noFill/>
              <a:miter lim="400000"/>
            </a:ln>
            <a:effectLst/>
          </p:spPr>
          <p:txBody>
            <a:bodyPr wrap="square" lIns="48766" tIns="48766" rIns="48766" bIns="48766" numCol="1" anchor="ctr">
              <a:noAutofit/>
            </a:bodyPr>
            <a:lstStyle/>
            <a:p>
              <a:endParaRPr/>
            </a:p>
          </p:txBody>
        </p:sp>
        <p:sp>
          <p:nvSpPr>
            <p:cNvPr id="524" name="Credit: slide created by Dr Catherine Hannaway, Durham University for the PAHO Health in All Policies training, May 2015."/>
            <p:cNvSpPr txBox="1"/>
            <p:nvPr/>
          </p:nvSpPr>
          <p:spPr>
            <a:xfrm>
              <a:off x="9468148" y="957745"/>
              <a:ext cx="2328611"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Sub-Saharan Africa</a:t>
              </a:r>
            </a:p>
          </p:txBody>
        </p:sp>
        <p:sp>
          <p:nvSpPr>
            <p:cNvPr id="525" name="Square"/>
            <p:cNvSpPr/>
            <p:nvPr/>
          </p:nvSpPr>
          <p:spPr>
            <a:xfrm>
              <a:off x="9117906" y="1638007"/>
              <a:ext cx="223988" cy="223986"/>
            </a:xfrm>
            <a:prstGeom prst="rect">
              <a:avLst/>
            </a:prstGeom>
            <a:solidFill>
              <a:srgbClr val="E46506"/>
            </a:solidFill>
            <a:ln w="12700" cap="flat">
              <a:noFill/>
              <a:miter lim="400000"/>
            </a:ln>
            <a:effectLst/>
          </p:spPr>
          <p:txBody>
            <a:bodyPr wrap="square" lIns="48766" tIns="48766" rIns="48766" bIns="48766" numCol="1" anchor="ctr">
              <a:noAutofit/>
            </a:bodyPr>
            <a:lstStyle/>
            <a:p>
              <a:endParaRPr/>
            </a:p>
          </p:txBody>
        </p:sp>
        <p:sp>
          <p:nvSpPr>
            <p:cNvPr id="526" name="Credit: slide created by Dr Catherine Hannaway, Durham University for the PAHO Health in All Policies training, May 2015."/>
            <p:cNvSpPr txBox="1"/>
            <p:nvPr/>
          </p:nvSpPr>
          <p:spPr>
            <a:xfrm>
              <a:off x="9468148" y="1546816"/>
              <a:ext cx="717843"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Brazil</a:t>
              </a:r>
            </a:p>
          </p:txBody>
        </p:sp>
        <p:sp>
          <p:nvSpPr>
            <p:cNvPr id="527" name="Square"/>
            <p:cNvSpPr/>
            <p:nvPr/>
          </p:nvSpPr>
          <p:spPr>
            <a:xfrm>
              <a:off x="9117906" y="2517407"/>
              <a:ext cx="223988" cy="223985"/>
            </a:xfrm>
            <a:prstGeom prst="rect">
              <a:avLst/>
            </a:prstGeom>
            <a:solidFill>
              <a:srgbClr val="006CA6"/>
            </a:solidFill>
            <a:ln w="12700" cap="flat">
              <a:noFill/>
              <a:miter lim="400000"/>
            </a:ln>
            <a:effectLst/>
          </p:spPr>
          <p:txBody>
            <a:bodyPr wrap="square" lIns="48766" tIns="48766" rIns="48766" bIns="48766" numCol="1" anchor="ctr">
              <a:noAutofit/>
            </a:bodyPr>
            <a:lstStyle/>
            <a:p>
              <a:endParaRPr/>
            </a:p>
          </p:txBody>
        </p:sp>
        <p:sp>
          <p:nvSpPr>
            <p:cNvPr id="528" name="Credit: slide created by Dr Catherine Hannaway, Durham University for the PAHO Health in All Policies training, May 2015."/>
            <p:cNvSpPr txBox="1"/>
            <p:nvPr/>
          </p:nvSpPr>
          <p:spPr>
            <a:xfrm>
              <a:off x="9468148" y="2427987"/>
              <a:ext cx="863613"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China</a:t>
              </a:r>
            </a:p>
          </p:txBody>
        </p:sp>
        <p:sp>
          <p:nvSpPr>
            <p:cNvPr id="529" name="Square"/>
            <p:cNvSpPr/>
            <p:nvPr/>
          </p:nvSpPr>
          <p:spPr>
            <a:xfrm>
              <a:off x="9117906" y="2815705"/>
              <a:ext cx="223988" cy="223986"/>
            </a:xfrm>
            <a:prstGeom prst="rect">
              <a:avLst/>
            </a:prstGeom>
            <a:solidFill>
              <a:srgbClr val="006128"/>
            </a:solidFill>
            <a:ln w="12700" cap="flat">
              <a:noFill/>
              <a:miter lim="400000"/>
            </a:ln>
            <a:effectLst/>
          </p:spPr>
          <p:txBody>
            <a:bodyPr wrap="square" lIns="48766" tIns="48766" rIns="48766" bIns="48766" numCol="1" anchor="ctr">
              <a:noAutofit/>
            </a:bodyPr>
            <a:lstStyle/>
            <a:p>
              <a:endParaRPr/>
            </a:p>
          </p:txBody>
        </p:sp>
        <p:sp>
          <p:nvSpPr>
            <p:cNvPr id="530" name="Credit: slide created by Dr Catherine Hannaway, Durham University for the PAHO Health in All Policies training, May 2015."/>
            <p:cNvSpPr txBox="1"/>
            <p:nvPr/>
          </p:nvSpPr>
          <p:spPr>
            <a:xfrm>
              <a:off x="9468148" y="2729830"/>
              <a:ext cx="1060621"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Europe</a:t>
              </a:r>
            </a:p>
          </p:txBody>
        </p:sp>
        <p:sp>
          <p:nvSpPr>
            <p:cNvPr id="531" name="Square"/>
            <p:cNvSpPr/>
            <p:nvPr/>
          </p:nvSpPr>
          <p:spPr>
            <a:xfrm>
              <a:off x="9117906" y="764503"/>
              <a:ext cx="223988" cy="223986"/>
            </a:xfrm>
            <a:prstGeom prst="rect">
              <a:avLst/>
            </a:prstGeom>
            <a:solidFill>
              <a:srgbClr val="A71680"/>
            </a:solidFill>
            <a:ln w="12700" cap="flat">
              <a:noFill/>
              <a:miter lim="400000"/>
            </a:ln>
            <a:effectLst/>
          </p:spPr>
          <p:txBody>
            <a:bodyPr wrap="square" lIns="48766" tIns="48766" rIns="48766" bIns="48766" numCol="1" anchor="ctr">
              <a:noAutofit/>
            </a:bodyPr>
            <a:lstStyle/>
            <a:p>
              <a:endParaRPr/>
            </a:p>
          </p:txBody>
        </p:sp>
        <p:sp>
          <p:nvSpPr>
            <p:cNvPr id="532" name="Credit: slide created by Dr Catherine Hannaway, Durham University for the PAHO Health in All Policies training, May 2015."/>
            <p:cNvSpPr txBox="1"/>
            <p:nvPr/>
          </p:nvSpPr>
          <p:spPr>
            <a:xfrm>
              <a:off x="9468148" y="682171"/>
              <a:ext cx="173816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Middle-East</a:t>
              </a:r>
            </a:p>
          </p:txBody>
        </p:sp>
        <p:sp>
          <p:nvSpPr>
            <p:cNvPr id="533" name="Square"/>
            <p:cNvSpPr/>
            <p:nvPr/>
          </p:nvSpPr>
          <p:spPr>
            <a:xfrm>
              <a:off x="9117906" y="1927307"/>
              <a:ext cx="223988" cy="223986"/>
            </a:xfrm>
            <a:prstGeom prst="rect">
              <a:avLst/>
            </a:prstGeom>
            <a:solidFill>
              <a:srgbClr val="BE0D0D"/>
            </a:solidFill>
            <a:ln w="12700" cap="flat">
              <a:noFill/>
              <a:miter lim="400000"/>
            </a:ln>
            <a:effectLst/>
          </p:spPr>
          <p:txBody>
            <a:bodyPr wrap="square" lIns="48766" tIns="48766" rIns="48766" bIns="48766" numCol="1" anchor="ctr">
              <a:noAutofit/>
            </a:bodyPr>
            <a:lstStyle/>
            <a:p>
              <a:endParaRPr/>
            </a:p>
          </p:txBody>
        </p:sp>
        <p:sp>
          <p:nvSpPr>
            <p:cNvPr id="534" name="Credit: slide created by Dr Catherine Hannaway, Durham University for the PAHO Health in All Policies training, May 2015."/>
            <p:cNvSpPr txBox="1"/>
            <p:nvPr/>
          </p:nvSpPr>
          <p:spPr>
            <a:xfrm>
              <a:off x="9468148" y="1846746"/>
              <a:ext cx="173816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North America</a:t>
              </a:r>
            </a:p>
          </p:txBody>
        </p:sp>
        <p:sp>
          <p:nvSpPr>
            <p:cNvPr id="535" name="Square"/>
            <p:cNvSpPr/>
            <p:nvPr/>
          </p:nvSpPr>
          <p:spPr>
            <a:xfrm>
              <a:off x="9117906" y="1339406"/>
              <a:ext cx="223988" cy="223985"/>
            </a:xfrm>
            <a:prstGeom prst="rect">
              <a:avLst/>
            </a:prstGeom>
            <a:solidFill>
              <a:srgbClr val="008B92"/>
            </a:solidFill>
            <a:ln w="12700" cap="flat">
              <a:noFill/>
              <a:miter lim="400000"/>
            </a:ln>
            <a:effectLst/>
          </p:spPr>
          <p:txBody>
            <a:bodyPr wrap="square" lIns="48766" tIns="48766" rIns="48766" bIns="48766" numCol="1" anchor="ctr">
              <a:noAutofit/>
            </a:bodyPr>
            <a:lstStyle/>
            <a:p>
              <a:endParaRPr/>
            </a:p>
          </p:txBody>
        </p:sp>
        <p:sp>
          <p:nvSpPr>
            <p:cNvPr id="536" name="Credit: slide created by Dr Catherine Hannaway, Durham University for the PAHO Health in All Policies training, May 2015."/>
            <p:cNvSpPr txBox="1"/>
            <p:nvPr/>
          </p:nvSpPr>
          <p:spPr>
            <a:xfrm>
              <a:off x="9468148" y="1251758"/>
              <a:ext cx="717843"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India</a:t>
              </a:r>
            </a:p>
          </p:txBody>
        </p:sp>
        <p:sp>
          <p:nvSpPr>
            <p:cNvPr id="537" name="Square"/>
            <p:cNvSpPr/>
            <p:nvPr/>
          </p:nvSpPr>
          <p:spPr>
            <a:xfrm>
              <a:off x="9117906" y="2218987"/>
              <a:ext cx="223988" cy="223986"/>
            </a:xfrm>
            <a:prstGeom prst="rect">
              <a:avLst/>
            </a:prstGeom>
            <a:solidFill>
              <a:srgbClr val="EEAB00"/>
            </a:solidFill>
            <a:ln w="12700" cap="flat">
              <a:noFill/>
              <a:miter lim="400000"/>
            </a:ln>
            <a:effectLst/>
          </p:spPr>
          <p:txBody>
            <a:bodyPr wrap="square" lIns="48766" tIns="48766" rIns="48766" bIns="48766" numCol="1" anchor="ctr">
              <a:noAutofit/>
            </a:bodyPr>
            <a:lstStyle/>
            <a:p>
              <a:endParaRPr/>
            </a:p>
          </p:txBody>
        </p:sp>
        <p:sp>
          <p:nvSpPr>
            <p:cNvPr id="538" name="Credit: slide created by Dr Catherine Hannaway, Durham University for the PAHO Health in All Policies training, May 2015."/>
            <p:cNvSpPr txBox="1"/>
            <p:nvPr/>
          </p:nvSpPr>
          <p:spPr>
            <a:xfrm>
              <a:off x="9468147" y="2134883"/>
              <a:ext cx="293560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Russian Federation</a:t>
              </a:r>
            </a:p>
          </p:txBody>
        </p:sp>
        <p:sp>
          <p:nvSpPr>
            <p:cNvPr id="539" name="Credit: slide created by Dr Catherine Hannaway, Durham University for the PAHO Health in All Policies training, May 2015."/>
            <p:cNvSpPr txBox="1"/>
            <p:nvPr/>
          </p:nvSpPr>
          <p:spPr>
            <a:xfrm>
              <a:off x="10075138" y="957745"/>
              <a:ext cx="2328611"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r" defTabSz="457200">
                <a:lnSpc>
                  <a:spcPct val="115000"/>
                </a:lnSpc>
                <a:defRPr sz="1800" b="1">
                  <a:uFill>
                    <a:solidFill>
                      <a:srgbClr val="000000"/>
                    </a:solidFill>
                  </a:uFill>
                  <a:latin typeface="Century Gothic"/>
                  <a:ea typeface="Century Gothic"/>
                  <a:cs typeface="Century Gothic"/>
                  <a:sym typeface="Century Gothic"/>
                </a:defRPr>
              </a:lvl1pPr>
            </a:lstStyle>
            <a:p>
              <a:r>
                <a:t>57</a:t>
              </a:r>
            </a:p>
          </p:txBody>
        </p:sp>
        <p:sp>
          <p:nvSpPr>
            <p:cNvPr id="540" name="Credit: slide created by Dr Catherine Hannaway, Durham University for the PAHO Health in All Policies training, May 2015."/>
            <p:cNvSpPr txBox="1"/>
            <p:nvPr/>
          </p:nvSpPr>
          <p:spPr>
            <a:xfrm>
              <a:off x="11685906" y="1546816"/>
              <a:ext cx="717843"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r" defTabSz="457200">
                <a:lnSpc>
                  <a:spcPct val="115000"/>
                </a:lnSpc>
                <a:defRPr sz="1800" b="1">
                  <a:uFill>
                    <a:solidFill>
                      <a:srgbClr val="000000"/>
                    </a:solidFill>
                  </a:uFill>
                  <a:latin typeface="Century Gothic"/>
                  <a:ea typeface="Century Gothic"/>
                  <a:cs typeface="Century Gothic"/>
                  <a:sym typeface="Century Gothic"/>
                </a:defRPr>
              </a:lvl1pPr>
            </a:lstStyle>
            <a:p>
              <a:r>
                <a:t>55</a:t>
              </a:r>
            </a:p>
          </p:txBody>
        </p:sp>
        <p:sp>
          <p:nvSpPr>
            <p:cNvPr id="541" name="Credit: slide created by Dr Catherine Hannaway, Durham University for the PAHO Health in All Policies training, May 2015."/>
            <p:cNvSpPr txBox="1"/>
            <p:nvPr/>
          </p:nvSpPr>
          <p:spPr>
            <a:xfrm>
              <a:off x="11540136" y="2427987"/>
              <a:ext cx="863613"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r" defTabSz="457200">
                <a:lnSpc>
                  <a:spcPct val="115000"/>
                </a:lnSpc>
                <a:defRPr sz="1800" b="1">
                  <a:uFill>
                    <a:solidFill>
                      <a:srgbClr val="000000"/>
                    </a:solidFill>
                  </a:uFill>
                  <a:latin typeface="Century Gothic"/>
                  <a:ea typeface="Century Gothic"/>
                  <a:cs typeface="Century Gothic"/>
                  <a:sym typeface="Century Gothic"/>
                </a:defRPr>
              </a:lvl1pPr>
            </a:lstStyle>
            <a:p>
              <a:r>
                <a:t>41</a:t>
              </a:r>
            </a:p>
          </p:txBody>
        </p:sp>
        <p:sp>
          <p:nvSpPr>
            <p:cNvPr id="542" name="Credit: slide created by Dr Catherine Hannaway, Durham University for the PAHO Health in All Policies training, May 2015."/>
            <p:cNvSpPr txBox="1"/>
            <p:nvPr/>
          </p:nvSpPr>
          <p:spPr>
            <a:xfrm>
              <a:off x="11343128" y="2729830"/>
              <a:ext cx="1060621"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r" defTabSz="457200">
                <a:lnSpc>
                  <a:spcPct val="115000"/>
                </a:lnSpc>
                <a:defRPr sz="1800" b="1">
                  <a:uFill>
                    <a:solidFill>
                      <a:srgbClr val="000000"/>
                    </a:solidFill>
                  </a:uFill>
                  <a:latin typeface="Century Gothic"/>
                  <a:ea typeface="Century Gothic"/>
                  <a:cs typeface="Century Gothic"/>
                  <a:sym typeface="Century Gothic"/>
                </a:defRPr>
              </a:lvl1pPr>
            </a:lstStyle>
            <a:p>
              <a:r>
                <a:t>34</a:t>
              </a:r>
            </a:p>
          </p:txBody>
        </p:sp>
        <p:sp>
          <p:nvSpPr>
            <p:cNvPr id="543" name="Credit: slide created by Dr Catherine Hannaway, Durham University for the PAHO Health in All Policies training, May 2015."/>
            <p:cNvSpPr txBox="1"/>
            <p:nvPr/>
          </p:nvSpPr>
          <p:spPr>
            <a:xfrm>
              <a:off x="11755708" y="682171"/>
              <a:ext cx="648041"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r" defTabSz="457200">
                <a:lnSpc>
                  <a:spcPct val="115000"/>
                </a:lnSpc>
                <a:defRPr sz="1800" b="1">
                  <a:uFill>
                    <a:solidFill>
                      <a:srgbClr val="000000"/>
                    </a:solidFill>
                  </a:uFill>
                  <a:latin typeface="Century Gothic"/>
                  <a:ea typeface="Century Gothic"/>
                  <a:cs typeface="Century Gothic"/>
                  <a:sym typeface="Century Gothic"/>
                </a:defRPr>
              </a:lvl1pPr>
            </a:lstStyle>
            <a:p>
              <a:r>
                <a:t>61</a:t>
              </a:r>
            </a:p>
          </p:txBody>
        </p:sp>
        <p:sp>
          <p:nvSpPr>
            <p:cNvPr id="544" name="Credit: slide created by Dr Catherine Hannaway, Durham University for the PAHO Health in All Policies training, May 2015."/>
            <p:cNvSpPr txBox="1"/>
            <p:nvPr/>
          </p:nvSpPr>
          <p:spPr>
            <a:xfrm>
              <a:off x="11847546" y="1846746"/>
              <a:ext cx="556203"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r" defTabSz="457200">
                <a:lnSpc>
                  <a:spcPct val="115000"/>
                </a:lnSpc>
                <a:defRPr sz="1800" b="1">
                  <a:uFill>
                    <a:solidFill>
                      <a:srgbClr val="000000"/>
                    </a:solidFill>
                  </a:uFill>
                  <a:latin typeface="Century Gothic"/>
                  <a:ea typeface="Century Gothic"/>
                  <a:cs typeface="Century Gothic"/>
                  <a:sym typeface="Century Gothic"/>
                </a:defRPr>
              </a:lvl1pPr>
            </a:lstStyle>
            <a:p>
              <a:r>
                <a:t>47</a:t>
              </a:r>
            </a:p>
          </p:txBody>
        </p:sp>
        <p:sp>
          <p:nvSpPr>
            <p:cNvPr id="545" name="Credit: slide created by Dr Catherine Hannaway, Durham University for the PAHO Health in All Policies training, May 2015."/>
            <p:cNvSpPr txBox="1"/>
            <p:nvPr/>
          </p:nvSpPr>
          <p:spPr>
            <a:xfrm>
              <a:off x="11685906" y="1251758"/>
              <a:ext cx="717843"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r" defTabSz="457200">
                <a:lnSpc>
                  <a:spcPct val="115000"/>
                </a:lnSpc>
                <a:defRPr sz="1800" b="1">
                  <a:uFill>
                    <a:solidFill>
                      <a:srgbClr val="000000"/>
                    </a:solidFill>
                  </a:uFill>
                  <a:latin typeface="Century Gothic"/>
                  <a:ea typeface="Century Gothic"/>
                  <a:cs typeface="Century Gothic"/>
                  <a:sym typeface="Century Gothic"/>
                </a:defRPr>
              </a:lvl1pPr>
            </a:lstStyle>
            <a:p>
              <a:r>
                <a:t>55</a:t>
              </a:r>
            </a:p>
          </p:txBody>
        </p:sp>
        <p:sp>
          <p:nvSpPr>
            <p:cNvPr id="546" name="Credit: slide created by Dr Catherine Hannaway, Durham University for the PAHO Health in All Policies training, May 2015."/>
            <p:cNvSpPr txBox="1"/>
            <p:nvPr/>
          </p:nvSpPr>
          <p:spPr>
            <a:xfrm>
              <a:off x="11993967" y="2134883"/>
              <a:ext cx="40978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r" defTabSz="457200">
                <a:lnSpc>
                  <a:spcPct val="115000"/>
                </a:lnSpc>
                <a:defRPr sz="1800" b="1">
                  <a:uFill>
                    <a:solidFill>
                      <a:srgbClr val="000000"/>
                    </a:solidFill>
                  </a:uFill>
                  <a:latin typeface="Century Gothic"/>
                  <a:ea typeface="Century Gothic"/>
                  <a:cs typeface="Century Gothic"/>
                  <a:sym typeface="Century Gothic"/>
                </a:defRPr>
              </a:lvl1pPr>
            </a:lstStyle>
            <a:p>
              <a:r>
                <a:t>46</a:t>
              </a:r>
            </a:p>
          </p:txBody>
        </p:sp>
        <p:sp>
          <p:nvSpPr>
            <p:cNvPr id="547" name="Credit: slide created by Dr Catherine Hannaway, Durham University for the PAHO Health in All Policies training, May 2015."/>
            <p:cNvSpPr txBox="1"/>
            <p:nvPr/>
          </p:nvSpPr>
          <p:spPr>
            <a:xfrm>
              <a:off x="10517986" y="21770"/>
              <a:ext cx="1885763" cy="6283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r" defTabSz="457200">
                <a:lnSpc>
                  <a:spcPct val="90000"/>
                </a:lnSpc>
                <a:defRPr sz="1800" b="1">
                  <a:uFill>
                    <a:solidFill>
                      <a:srgbClr val="000000"/>
                    </a:solidFill>
                  </a:uFill>
                  <a:latin typeface="Century Gothic"/>
                  <a:ea typeface="Century Gothic"/>
                  <a:cs typeface="Century Gothic"/>
                  <a:sym typeface="Century Gothic"/>
                </a:defRPr>
              </a:pPr>
              <a:r>
                <a:t>2016</a:t>
              </a:r>
            </a:p>
            <a:p>
              <a:pPr algn="r" defTabSz="457200">
                <a:lnSpc>
                  <a:spcPct val="90000"/>
                </a:lnSpc>
                <a:defRPr sz="1800" b="1">
                  <a:uFill>
                    <a:solidFill>
                      <a:srgbClr val="000000"/>
                    </a:solidFill>
                  </a:uFill>
                  <a:latin typeface="Century Gothic"/>
                  <a:ea typeface="Century Gothic"/>
                  <a:cs typeface="Century Gothic"/>
                  <a:sym typeface="Century Gothic"/>
                </a:defRPr>
              </a:pPr>
              <a:r>
                <a:t>VALUE</a:t>
              </a:r>
            </a:p>
          </p:txBody>
        </p:sp>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553"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defTabSz="1235455">
              <a:lnSpc>
                <a:spcPct val="90000"/>
              </a:lnSpc>
              <a:defRPr sz="4100" b="1" cap="all" spc="-199">
                <a:solidFill>
                  <a:srgbClr val="FFFFFF"/>
                </a:solidFill>
                <a:latin typeface="Century Gothic"/>
                <a:ea typeface="Century Gothic"/>
                <a:cs typeface="Century Gothic"/>
                <a:sym typeface="Century Gothic"/>
              </a:defRPr>
            </a:lvl1pPr>
          </a:lstStyle>
          <a:p>
            <a:r>
              <a:t>SOCIAL DETERMINANTS OF HEALTH AND THE PATHWAYS TO HEALTH AND ILLNESS</a:t>
            </a:r>
          </a:p>
        </p:txBody>
      </p:sp>
      <p:grpSp>
        <p:nvGrpSpPr>
          <p:cNvPr id="559" name="Group"/>
          <p:cNvGrpSpPr/>
          <p:nvPr/>
        </p:nvGrpSpPr>
        <p:grpSpPr>
          <a:xfrm>
            <a:off x="-3" y="-16673"/>
            <a:ext cx="2568189" cy="1943902"/>
            <a:chOff x="-1" y="0"/>
            <a:chExt cx="2568187" cy="1943901"/>
          </a:xfrm>
        </p:grpSpPr>
        <p:sp>
          <p:nvSpPr>
            <p:cNvPr id="554"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557" name="Group 25"/>
            <p:cNvGrpSpPr/>
            <p:nvPr/>
          </p:nvGrpSpPr>
          <p:grpSpPr>
            <a:xfrm>
              <a:off x="617104" y="458876"/>
              <a:ext cx="1127564" cy="1026216"/>
              <a:chOff x="0" y="0"/>
              <a:chExt cx="1127562" cy="1026214"/>
            </a:xfrm>
          </p:grpSpPr>
          <p:sp>
            <p:nvSpPr>
              <p:cNvPr id="555"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556"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558"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560" name="Manages context and relationships"/>
          <p:cNvSpPr txBox="1"/>
          <p:nvPr/>
        </p:nvSpPr>
        <p:spPr>
          <a:xfrm>
            <a:off x="1419595" y="2155993"/>
            <a:ext cx="7591029" cy="529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defTabSz="457200">
              <a:lnSpc>
                <a:spcPct val="90000"/>
              </a:lnSpc>
              <a:defRPr sz="2800" b="1" cap="all">
                <a:uFill>
                  <a:solidFill>
                    <a:srgbClr val="000000"/>
                  </a:solidFill>
                </a:uFill>
                <a:latin typeface="Century Gothic"/>
                <a:ea typeface="Century Gothic"/>
                <a:cs typeface="Century Gothic"/>
                <a:sym typeface="Century Gothic"/>
              </a:defRPr>
            </a:lvl1pPr>
          </a:lstStyle>
          <a:p>
            <a:r>
              <a:t>The role of psycho-social mechanisms</a:t>
            </a:r>
          </a:p>
        </p:txBody>
      </p:sp>
      <p:grpSp>
        <p:nvGrpSpPr>
          <p:cNvPr id="694" name="Group"/>
          <p:cNvGrpSpPr/>
          <p:nvPr/>
        </p:nvGrpSpPr>
        <p:grpSpPr>
          <a:xfrm>
            <a:off x="-1292" y="2726328"/>
            <a:ext cx="12640603" cy="5985336"/>
            <a:chOff x="0" y="-1"/>
            <a:chExt cx="12640601" cy="5985335"/>
          </a:xfrm>
        </p:grpSpPr>
        <p:grpSp>
          <p:nvGrpSpPr>
            <p:cNvPr id="563" name="Group"/>
            <p:cNvGrpSpPr/>
            <p:nvPr/>
          </p:nvGrpSpPr>
          <p:grpSpPr>
            <a:xfrm>
              <a:off x="1582782" y="163280"/>
              <a:ext cx="714398" cy="1599289"/>
              <a:chOff x="-1" y="0"/>
              <a:chExt cx="714397" cy="1599287"/>
            </a:xfrm>
          </p:grpSpPr>
          <p:pic>
            <p:nvPicPr>
              <p:cNvPr id="561" name="HiAP-arrow.png" descr="HiAP-arrow.png"/>
              <p:cNvPicPr>
                <a:picLocks noChangeAspect="1"/>
              </p:cNvPicPr>
              <p:nvPr/>
            </p:nvPicPr>
            <p:blipFill>
              <a:blip r:embed="rId4"/>
              <a:stretch>
                <a:fillRect/>
              </a:stretch>
            </p:blipFill>
            <p:spPr>
              <a:xfrm rot="5400000">
                <a:off x="-183035" y="709823"/>
                <a:ext cx="1081570" cy="697359"/>
              </a:xfrm>
              <a:prstGeom prst="rect">
                <a:avLst/>
              </a:prstGeom>
              <a:ln w="12700" cap="flat">
                <a:noFill/>
                <a:miter lim="400000"/>
              </a:ln>
              <a:effectLst/>
            </p:spPr>
          </p:pic>
          <p:pic>
            <p:nvPicPr>
              <p:cNvPr id="562" name="HiAP-arrow.png" descr="HiAP-arrow.png"/>
              <p:cNvPicPr>
                <a:picLocks noChangeAspect="1"/>
              </p:cNvPicPr>
              <p:nvPr/>
            </p:nvPicPr>
            <p:blipFill>
              <a:blip r:embed="rId4"/>
              <a:srcRect r="29352"/>
              <a:stretch>
                <a:fillRect/>
              </a:stretch>
            </p:blipFill>
            <p:spPr>
              <a:xfrm rot="5400000">
                <a:off x="-24854" y="24852"/>
                <a:ext cx="764104" cy="714398"/>
              </a:xfrm>
              <a:prstGeom prst="rect">
                <a:avLst/>
              </a:prstGeom>
              <a:ln w="12700" cap="flat">
                <a:noFill/>
                <a:miter lim="400000"/>
              </a:ln>
              <a:effectLst/>
            </p:spPr>
          </p:pic>
        </p:grpSp>
        <p:grpSp>
          <p:nvGrpSpPr>
            <p:cNvPr id="578" name="Group"/>
            <p:cNvGrpSpPr/>
            <p:nvPr/>
          </p:nvGrpSpPr>
          <p:grpSpPr>
            <a:xfrm>
              <a:off x="800164" y="1664224"/>
              <a:ext cx="6053470" cy="3665120"/>
              <a:chOff x="-1" y="-1"/>
              <a:chExt cx="6053469" cy="3665119"/>
            </a:xfrm>
          </p:grpSpPr>
          <p:pic>
            <p:nvPicPr>
              <p:cNvPr id="564" name="HiAP-arrow.png" descr="HiAP-arrow.png"/>
              <p:cNvPicPr>
                <a:picLocks noChangeAspect="1"/>
              </p:cNvPicPr>
              <p:nvPr/>
            </p:nvPicPr>
            <p:blipFill>
              <a:blip r:embed="rId4"/>
              <a:srcRect r="29352"/>
              <a:stretch>
                <a:fillRect/>
              </a:stretch>
            </p:blipFill>
            <p:spPr>
              <a:xfrm rot="1680000">
                <a:off x="3189680" y="1768156"/>
                <a:ext cx="764103" cy="714400"/>
              </a:xfrm>
              <a:prstGeom prst="rect">
                <a:avLst/>
              </a:prstGeom>
              <a:ln w="12700" cap="flat">
                <a:noFill/>
                <a:miter lim="400000"/>
              </a:ln>
              <a:effectLst/>
            </p:spPr>
          </p:pic>
          <p:pic>
            <p:nvPicPr>
              <p:cNvPr id="565" name="HiAP-arrow.png" descr="HiAP-arrow.png"/>
              <p:cNvPicPr>
                <a:picLocks noChangeAspect="1"/>
              </p:cNvPicPr>
              <p:nvPr/>
            </p:nvPicPr>
            <p:blipFill>
              <a:blip r:embed="rId4"/>
              <a:stretch>
                <a:fillRect/>
              </a:stretch>
            </p:blipFill>
            <p:spPr>
              <a:xfrm rot="1680000">
                <a:off x="4871505" y="2754693"/>
                <a:ext cx="1081569" cy="697357"/>
              </a:xfrm>
              <a:prstGeom prst="rect">
                <a:avLst/>
              </a:prstGeom>
              <a:ln w="12700" cap="flat">
                <a:noFill/>
                <a:miter lim="400000"/>
              </a:ln>
              <a:effectLst/>
            </p:spPr>
          </p:pic>
          <p:pic>
            <p:nvPicPr>
              <p:cNvPr id="566" name="HiAP-arrow.png" descr="HiAP-arrow.png"/>
              <p:cNvPicPr>
                <a:picLocks noChangeAspect="1"/>
              </p:cNvPicPr>
              <p:nvPr/>
            </p:nvPicPr>
            <p:blipFill>
              <a:blip r:embed="rId4"/>
              <a:srcRect r="29352"/>
              <a:stretch>
                <a:fillRect/>
              </a:stretch>
            </p:blipFill>
            <p:spPr>
              <a:xfrm rot="1680000">
                <a:off x="3589634" y="1980814"/>
                <a:ext cx="764102" cy="714399"/>
              </a:xfrm>
              <a:prstGeom prst="rect">
                <a:avLst/>
              </a:prstGeom>
              <a:ln w="12700" cap="flat">
                <a:noFill/>
                <a:miter lim="400000"/>
              </a:ln>
              <a:effectLst/>
            </p:spPr>
          </p:pic>
          <p:pic>
            <p:nvPicPr>
              <p:cNvPr id="567" name="HiAP-arrow.png" descr="HiAP-arrow.png"/>
              <p:cNvPicPr>
                <a:picLocks noChangeAspect="1"/>
              </p:cNvPicPr>
              <p:nvPr/>
            </p:nvPicPr>
            <p:blipFill>
              <a:blip r:embed="rId4"/>
              <a:srcRect r="29352"/>
              <a:stretch>
                <a:fillRect/>
              </a:stretch>
            </p:blipFill>
            <p:spPr>
              <a:xfrm rot="1680000">
                <a:off x="4039754" y="2220148"/>
                <a:ext cx="764102" cy="714398"/>
              </a:xfrm>
              <a:prstGeom prst="rect">
                <a:avLst/>
              </a:prstGeom>
              <a:ln w="12700" cap="flat">
                <a:noFill/>
                <a:miter lim="400000"/>
              </a:ln>
              <a:effectLst/>
            </p:spPr>
          </p:pic>
          <p:pic>
            <p:nvPicPr>
              <p:cNvPr id="568" name="HiAP-arrow.png" descr="HiAP-arrow.png"/>
              <p:cNvPicPr>
                <a:picLocks noChangeAspect="1"/>
              </p:cNvPicPr>
              <p:nvPr/>
            </p:nvPicPr>
            <p:blipFill>
              <a:blip r:embed="rId4"/>
              <a:srcRect r="29352"/>
              <a:stretch>
                <a:fillRect/>
              </a:stretch>
            </p:blipFill>
            <p:spPr>
              <a:xfrm rot="1680000">
                <a:off x="2745520" y="1531991"/>
                <a:ext cx="764103" cy="714399"/>
              </a:xfrm>
              <a:prstGeom prst="rect">
                <a:avLst/>
              </a:prstGeom>
              <a:ln w="12700" cap="flat">
                <a:noFill/>
                <a:miter lim="400000"/>
              </a:ln>
              <a:effectLst/>
            </p:spPr>
          </p:pic>
          <p:grpSp>
            <p:nvGrpSpPr>
              <p:cNvPr id="572" name="Group"/>
              <p:cNvGrpSpPr/>
              <p:nvPr/>
            </p:nvGrpSpPr>
            <p:grpSpPr>
              <a:xfrm>
                <a:off x="1276271" y="678615"/>
                <a:ext cx="1945316" cy="1486790"/>
                <a:chOff x="0" y="-1"/>
                <a:chExt cx="1945314" cy="1486788"/>
              </a:xfrm>
            </p:grpSpPr>
            <p:pic>
              <p:nvPicPr>
                <p:cNvPr id="569" name="HiAP-arrow.png" descr="HiAP-arrow.png"/>
                <p:cNvPicPr>
                  <a:picLocks noChangeAspect="1"/>
                </p:cNvPicPr>
                <p:nvPr/>
              </p:nvPicPr>
              <p:blipFill>
                <a:blip r:embed="rId4"/>
                <a:srcRect r="29352"/>
                <a:stretch>
                  <a:fillRect/>
                </a:stretch>
              </p:blipFill>
              <p:spPr>
                <a:xfrm rot="1680000">
                  <a:off x="607075" y="394951"/>
                  <a:ext cx="764105" cy="714401"/>
                </a:xfrm>
                <a:prstGeom prst="rect">
                  <a:avLst/>
                </a:prstGeom>
                <a:ln w="12700" cap="flat">
                  <a:noFill/>
                  <a:miter lim="400000"/>
                </a:ln>
                <a:effectLst/>
              </p:spPr>
            </p:pic>
            <p:pic>
              <p:nvPicPr>
                <p:cNvPr id="570" name="HiAP-arrow.png" descr="HiAP-arrow.png"/>
                <p:cNvPicPr>
                  <a:picLocks noChangeAspect="1"/>
                </p:cNvPicPr>
                <p:nvPr/>
              </p:nvPicPr>
              <p:blipFill>
                <a:blip r:embed="rId4"/>
                <a:srcRect r="29352"/>
                <a:stretch>
                  <a:fillRect/>
                </a:stretch>
              </p:blipFill>
              <p:spPr>
                <a:xfrm rot="1680000">
                  <a:off x="1058235" y="634837"/>
                  <a:ext cx="764104" cy="714400"/>
                </a:xfrm>
                <a:prstGeom prst="rect">
                  <a:avLst/>
                </a:prstGeom>
                <a:ln w="12700" cap="flat">
                  <a:noFill/>
                  <a:miter lim="400000"/>
                </a:ln>
                <a:effectLst/>
              </p:spPr>
            </p:pic>
            <p:pic>
              <p:nvPicPr>
                <p:cNvPr id="571" name="HiAP-arrow.png" descr="HiAP-arrow.png"/>
                <p:cNvPicPr>
                  <a:picLocks noChangeAspect="1"/>
                </p:cNvPicPr>
                <p:nvPr/>
              </p:nvPicPr>
              <p:blipFill>
                <a:blip r:embed="rId4"/>
                <a:srcRect r="29352"/>
                <a:stretch>
                  <a:fillRect/>
                </a:stretch>
              </p:blipFill>
              <p:spPr>
                <a:xfrm rot="1680000">
                  <a:off x="122974" y="137550"/>
                  <a:ext cx="764104" cy="714400"/>
                </a:xfrm>
                <a:prstGeom prst="rect">
                  <a:avLst/>
                </a:prstGeom>
                <a:ln w="12700" cap="flat">
                  <a:noFill/>
                  <a:miter lim="400000"/>
                </a:ln>
                <a:effectLst/>
              </p:spPr>
            </p:pic>
          </p:grpSp>
          <p:pic>
            <p:nvPicPr>
              <p:cNvPr id="573" name="HiAP-arrow.png" descr="HiAP-arrow.png"/>
              <p:cNvPicPr>
                <a:picLocks noChangeAspect="1"/>
              </p:cNvPicPr>
              <p:nvPr/>
            </p:nvPicPr>
            <p:blipFill>
              <a:blip r:embed="rId4"/>
              <a:srcRect r="29352"/>
              <a:stretch>
                <a:fillRect/>
              </a:stretch>
            </p:blipFill>
            <p:spPr>
              <a:xfrm rot="1680000">
                <a:off x="4432709" y="2429086"/>
                <a:ext cx="764104" cy="714398"/>
              </a:xfrm>
              <a:prstGeom prst="rect">
                <a:avLst/>
              </a:prstGeom>
              <a:ln w="12700" cap="flat">
                <a:noFill/>
                <a:miter lim="400000"/>
              </a:ln>
              <a:effectLst/>
            </p:spPr>
          </p:pic>
          <p:grpSp>
            <p:nvGrpSpPr>
              <p:cNvPr id="577" name="Group"/>
              <p:cNvGrpSpPr/>
              <p:nvPr/>
            </p:nvGrpSpPr>
            <p:grpSpPr>
              <a:xfrm>
                <a:off x="-2" y="-2"/>
                <a:ext cx="1945314" cy="1486790"/>
                <a:chOff x="0" y="-1"/>
                <a:chExt cx="1945313" cy="1486788"/>
              </a:xfrm>
            </p:grpSpPr>
            <p:pic>
              <p:nvPicPr>
                <p:cNvPr id="574" name="HiAP-arrow.png" descr="HiAP-arrow.png"/>
                <p:cNvPicPr>
                  <a:picLocks noChangeAspect="1"/>
                </p:cNvPicPr>
                <p:nvPr/>
              </p:nvPicPr>
              <p:blipFill>
                <a:blip r:embed="rId4"/>
                <a:srcRect r="29352"/>
                <a:stretch>
                  <a:fillRect/>
                </a:stretch>
              </p:blipFill>
              <p:spPr>
                <a:xfrm rot="1680000">
                  <a:off x="607074" y="394951"/>
                  <a:ext cx="764105" cy="714400"/>
                </a:xfrm>
                <a:prstGeom prst="rect">
                  <a:avLst/>
                </a:prstGeom>
                <a:ln w="12700" cap="flat">
                  <a:noFill/>
                  <a:miter lim="400000"/>
                </a:ln>
                <a:effectLst/>
              </p:spPr>
            </p:pic>
            <p:pic>
              <p:nvPicPr>
                <p:cNvPr id="575" name="HiAP-arrow.png" descr="HiAP-arrow.png"/>
                <p:cNvPicPr>
                  <a:picLocks noChangeAspect="1"/>
                </p:cNvPicPr>
                <p:nvPr/>
              </p:nvPicPr>
              <p:blipFill>
                <a:blip r:embed="rId4"/>
                <a:srcRect r="29352"/>
                <a:stretch>
                  <a:fillRect/>
                </a:stretch>
              </p:blipFill>
              <p:spPr>
                <a:xfrm rot="1680000">
                  <a:off x="1058235" y="634837"/>
                  <a:ext cx="764103" cy="714400"/>
                </a:xfrm>
                <a:prstGeom prst="rect">
                  <a:avLst/>
                </a:prstGeom>
                <a:ln w="12700" cap="flat">
                  <a:noFill/>
                  <a:miter lim="400000"/>
                </a:ln>
                <a:effectLst/>
              </p:spPr>
            </p:pic>
            <p:pic>
              <p:nvPicPr>
                <p:cNvPr id="576" name="HiAP-arrow.png" descr="HiAP-arrow.png"/>
                <p:cNvPicPr>
                  <a:picLocks noChangeAspect="1"/>
                </p:cNvPicPr>
                <p:nvPr/>
              </p:nvPicPr>
              <p:blipFill>
                <a:blip r:embed="rId4"/>
                <a:srcRect r="29352"/>
                <a:stretch>
                  <a:fillRect/>
                </a:stretch>
              </p:blipFill>
              <p:spPr>
                <a:xfrm rot="1680000">
                  <a:off x="122974" y="137550"/>
                  <a:ext cx="764104" cy="714399"/>
                </a:xfrm>
                <a:prstGeom prst="rect">
                  <a:avLst/>
                </a:prstGeom>
                <a:ln w="12700" cap="flat">
                  <a:noFill/>
                  <a:miter lim="400000"/>
                </a:ln>
                <a:effectLst/>
              </p:spPr>
            </p:pic>
          </p:grpSp>
        </p:grpSp>
        <p:grpSp>
          <p:nvGrpSpPr>
            <p:cNvPr id="593" name="Group"/>
            <p:cNvGrpSpPr/>
            <p:nvPr/>
          </p:nvGrpSpPr>
          <p:grpSpPr>
            <a:xfrm>
              <a:off x="1135216" y="-1"/>
              <a:ext cx="6273124" cy="3081565"/>
              <a:chOff x="-1" y="-1"/>
              <a:chExt cx="6273123" cy="3081563"/>
            </a:xfrm>
          </p:grpSpPr>
          <p:pic>
            <p:nvPicPr>
              <p:cNvPr id="579" name="HiAP-arrow.png" descr="HiAP-arrow.png"/>
              <p:cNvPicPr>
                <a:picLocks noChangeAspect="1"/>
              </p:cNvPicPr>
              <p:nvPr/>
            </p:nvPicPr>
            <p:blipFill>
              <a:blip r:embed="rId4"/>
              <a:srcRect r="29352"/>
              <a:stretch>
                <a:fillRect/>
              </a:stretch>
            </p:blipFill>
            <p:spPr>
              <a:xfrm rot="1320000">
                <a:off x="3326340" y="1418225"/>
                <a:ext cx="764103" cy="714398"/>
              </a:xfrm>
              <a:prstGeom prst="rect">
                <a:avLst/>
              </a:prstGeom>
              <a:ln w="12700" cap="flat">
                <a:noFill/>
                <a:miter lim="400000"/>
              </a:ln>
              <a:effectLst/>
            </p:spPr>
          </p:pic>
          <p:pic>
            <p:nvPicPr>
              <p:cNvPr id="580" name="HiAP-arrow.png" descr="HiAP-arrow.png"/>
              <p:cNvPicPr>
                <a:picLocks noChangeAspect="1"/>
              </p:cNvPicPr>
              <p:nvPr/>
            </p:nvPicPr>
            <p:blipFill>
              <a:blip r:embed="rId4"/>
              <a:stretch>
                <a:fillRect/>
              </a:stretch>
            </p:blipFill>
            <p:spPr>
              <a:xfrm rot="1320000">
                <a:off x="5100313" y="2207012"/>
                <a:ext cx="1081569" cy="697358"/>
              </a:xfrm>
              <a:prstGeom prst="rect">
                <a:avLst/>
              </a:prstGeom>
              <a:ln w="12700" cap="flat">
                <a:noFill/>
                <a:miter lim="400000"/>
              </a:ln>
              <a:effectLst/>
            </p:spPr>
          </p:pic>
          <p:pic>
            <p:nvPicPr>
              <p:cNvPr id="581" name="HiAP-arrow.png" descr="HiAP-arrow.png"/>
              <p:cNvPicPr>
                <a:picLocks noChangeAspect="1"/>
              </p:cNvPicPr>
              <p:nvPr/>
            </p:nvPicPr>
            <p:blipFill>
              <a:blip r:embed="rId4"/>
              <a:srcRect r="29352"/>
              <a:stretch>
                <a:fillRect/>
              </a:stretch>
            </p:blipFill>
            <p:spPr>
              <a:xfrm rot="1320000">
                <a:off x="3746332" y="1587911"/>
                <a:ext cx="764103" cy="714398"/>
              </a:xfrm>
              <a:prstGeom prst="rect">
                <a:avLst/>
              </a:prstGeom>
              <a:ln w="12700" cap="flat">
                <a:noFill/>
                <a:miter lim="400000"/>
              </a:ln>
              <a:effectLst/>
            </p:spPr>
          </p:pic>
          <p:pic>
            <p:nvPicPr>
              <p:cNvPr id="582" name="HiAP-arrow.png" descr="HiAP-arrow.png"/>
              <p:cNvPicPr>
                <a:picLocks noChangeAspect="1"/>
              </p:cNvPicPr>
              <p:nvPr/>
            </p:nvPicPr>
            <p:blipFill>
              <a:blip r:embed="rId4"/>
              <a:srcRect r="29352"/>
              <a:stretch>
                <a:fillRect/>
              </a:stretch>
            </p:blipFill>
            <p:spPr>
              <a:xfrm rot="1320000">
                <a:off x="4219003" y="1778883"/>
                <a:ext cx="764103" cy="714399"/>
              </a:xfrm>
              <a:prstGeom prst="rect">
                <a:avLst/>
              </a:prstGeom>
              <a:ln w="12700" cap="flat">
                <a:noFill/>
                <a:miter lim="400000"/>
              </a:ln>
              <a:effectLst/>
            </p:spPr>
          </p:pic>
          <p:pic>
            <p:nvPicPr>
              <p:cNvPr id="583" name="HiAP-arrow.png" descr="HiAP-arrow.png"/>
              <p:cNvPicPr>
                <a:picLocks noChangeAspect="1"/>
              </p:cNvPicPr>
              <p:nvPr/>
            </p:nvPicPr>
            <p:blipFill>
              <a:blip r:embed="rId4"/>
              <a:srcRect r="29352"/>
              <a:stretch>
                <a:fillRect/>
              </a:stretch>
            </p:blipFill>
            <p:spPr>
              <a:xfrm rot="1320000">
                <a:off x="2859927" y="1229781"/>
                <a:ext cx="764103" cy="714398"/>
              </a:xfrm>
              <a:prstGeom prst="rect">
                <a:avLst/>
              </a:prstGeom>
              <a:ln w="12700" cap="flat">
                <a:noFill/>
                <a:miter lim="400000"/>
              </a:ln>
              <a:effectLst/>
            </p:spPr>
          </p:pic>
          <p:grpSp>
            <p:nvGrpSpPr>
              <p:cNvPr id="587" name="Group"/>
              <p:cNvGrpSpPr/>
              <p:nvPr/>
            </p:nvGrpSpPr>
            <p:grpSpPr>
              <a:xfrm>
                <a:off x="1340215" y="541491"/>
                <a:ext cx="1958202" cy="1345422"/>
                <a:chOff x="0" y="0"/>
                <a:chExt cx="1958200" cy="1345420"/>
              </a:xfrm>
            </p:grpSpPr>
            <p:pic>
              <p:nvPicPr>
                <p:cNvPr id="584" name="HiAP-arrow.png" descr="HiAP-arrow.png"/>
                <p:cNvPicPr>
                  <a:picLocks noChangeAspect="1"/>
                </p:cNvPicPr>
                <p:nvPr/>
              </p:nvPicPr>
              <p:blipFill>
                <a:blip r:embed="rId4"/>
                <a:srcRect r="29352"/>
                <a:stretch>
                  <a:fillRect/>
                </a:stretch>
              </p:blipFill>
              <p:spPr>
                <a:xfrm rot="1320000">
                  <a:off x="614343" y="322497"/>
                  <a:ext cx="764105" cy="714401"/>
                </a:xfrm>
                <a:prstGeom prst="rect">
                  <a:avLst/>
                </a:prstGeom>
                <a:ln w="12700" cap="flat">
                  <a:noFill/>
                  <a:miter lim="400000"/>
                </a:ln>
                <a:effectLst/>
              </p:spPr>
            </p:pic>
            <p:pic>
              <p:nvPicPr>
                <p:cNvPr id="585" name="HiAP-arrow.png" descr="HiAP-arrow.png"/>
                <p:cNvPicPr>
                  <a:picLocks noChangeAspect="1"/>
                </p:cNvPicPr>
                <p:nvPr/>
              </p:nvPicPr>
              <p:blipFill>
                <a:blip r:embed="rId4"/>
                <a:srcRect r="29352"/>
                <a:stretch>
                  <a:fillRect/>
                </a:stretch>
              </p:blipFill>
              <p:spPr>
                <a:xfrm rot="1320000">
                  <a:off x="1088107" y="513910"/>
                  <a:ext cx="764103" cy="714401"/>
                </a:xfrm>
                <a:prstGeom prst="rect">
                  <a:avLst/>
                </a:prstGeom>
                <a:ln w="12700" cap="flat">
                  <a:noFill/>
                  <a:miter lim="400000"/>
                </a:ln>
                <a:effectLst/>
              </p:spPr>
            </p:pic>
            <p:pic>
              <p:nvPicPr>
                <p:cNvPr id="586" name="HiAP-arrow.png" descr="HiAP-arrow.png"/>
                <p:cNvPicPr>
                  <a:picLocks noChangeAspect="1"/>
                </p:cNvPicPr>
                <p:nvPr/>
              </p:nvPicPr>
              <p:blipFill>
                <a:blip r:embed="rId4"/>
                <a:srcRect r="29352"/>
                <a:stretch>
                  <a:fillRect/>
                </a:stretch>
              </p:blipFill>
              <p:spPr>
                <a:xfrm rot="1320000">
                  <a:off x="105989" y="117108"/>
                  <a:ext cx="764103" cy="714400"/>
                </a:xfrm>
                <a:prstGeom prst="rect">
                  <a:avLst/>
                </a:prstGeom>
                <a:ln w="12700" cap="flat">
                  <a:noFill/>
                  <a:miter lim="400000"/>
                </a:ln>
                <a:effectLst/>
              </p:spPr>
            </p:pic>
          </p:grpSp>
          <p:pic>
            <p:nvPicPr>
              <p:cNvPr id="588" name="HiAP-arrow.png" descr="HiAP-arrow.png"/>
              <p:cNvPicPr>
                <a:picLocks noChangeAspect="1"/>
              </p:cNvPicPr>
              <p:nvPr/>
            </p:nvPicPr>
            <p:blipFill>
              <a:blip r:embed="rId4"/>
              <a:srcRect r="29352"/>
              <a:stretch>
                <a:fillRect/>
              </a:stretch>
            </p:blipFill>
            <p:spPr>
              <a:xfrm rot="1320000">
                <a:off x="4631646" y="1945601"/>
                <a:ext cx="764103" cy="714399"/>
              </a:xfrm>
              <a:prstGeom prst="rect">
                <a:avLst/>
              </a:prstGeom>
              <a:ln w="12700" cap="flat">
                <a:noFill/>
                <a:miter lim="400000"/>
              </a:ln>
              <a:effectLst/>
            </p:spPr>
          </p:pic>
          <p:grpSp>
            <p:nvGrpSpPr>
              <p:cNvPr id="592" name="Group"/>
              <p:cNvGrpSpPr/>
              <p:nvPr/>
            </p:nvGrpSpPr>
            <p:grpSpPr>
              <a:xfrm>
                <a:off x="-2" y="-2"/>
                <a:ext cx="1958201" cy="1345420"/>
                <a:chOff x="0" y="0"/>
                <a:chExt cx="1958200" cy="1345419"/>
              </a:xfrm>
            </p:grpSpPr>
            <p:pic>
              <p:nvPicPr>
                <p:cNvPr id="589" name="HiAP-arrow.png" descr="HiAP-arrow.png"/>
                <p:cNvPicPr>
                  <a:picLocks noChangeAspect="1"/>
                </p:cNvPicPr>
                <p:nvPr/>
              </p:nvPicPr>
              <p:blipFill>
                <a:blip r:embed="rId4"/>
                <a:srcRect r="29352"/>
                <a:stretch>
                  <a:fillRect/>
                </a:stretch>
              </p:blipFill>
              <p:spPr>
                <a:xfrm rot="1320000">
                  <a:off x="614343" y="322497"/>
                  <a:ext cx="764106" cy="714401"/>
                </a:xfrm>
                <a:prstGeom prst="rect">
                  <a:avLst/>
                </a:prstGeom>
                <a:ln w="12700" cap="flat">
                  <a:noFill/>
                  <a:miter lim="400000"/>
                </a:ln>
                <a:effectLst/>
              </p:spPr>
            </p:pic>
            <p:pic>
              <p:nvPicPr>
                <p:cNvPr id="590" name="HiAP-arrow.png" descr="HiAP-arrow.png"/>
                <p:cNvPicPr>
                  <a:picLocks noChangeAspect="1"/>
                </p:cNvPicPr>
                <p:nvPr/>
              </p:nvPicPr>
              <p:blipFill>
                <a:blip r:embed="rId4"/>
                <a:srcRect r="29352"/>
                <a:stretch>
                  <a:fillRect/>
                </a:stretch>
              </p:blipFill>
              <p:spPr>
                <a:xfrm rot="1320000">
                  <a:off x="1088107" y="513910"/>
                  <a:ext cx="764103" cy="714400"/>
                </a:xfrm>
                <a:prstGeom prst="rect">
                  <a:avLst/>
                </a:prstGeom>
                <a:ln w="12700" cap="flat">
                  <a:noFill/>
                  <a:miter lim="400000"/>
                </a:ln>
                <a:effectLst/>
              </p:spPr>
            </p:pic>
            <p:pic>
              <p:nvPicPr>
                <p:cNvPr id="591" name="HiAP-arrow.png" descr="HiAP-arrow.png"/>
                <p:cNvPicPr>
                  <a:picLocks noChangeAspect="1"/>
                </p:cNvPicPr>
                <p:nvPr/>
              </p:nvPicPr>
              <p:blipFill>
                <a:blip r:embed="rId4"/>
                <a:srcRect r="29352"/>
                <a:stretch>
                  <a:fillRect/>
                </a:stretch>
              </p:blipFill>
              <p:spPr>
                <a:xfrm rot="1320000">
                  <a:off x="105989" y="117108"/>
                  <a:ext cx="764104" cy="714400"/>
                </a:xfrm>
                <a:prstGeom prst="rect">
                  <a:avLst/>
                </a:prstGeom>
                <a:ln w="12700" cap="flat">
                  <a:noFill/>
                  <a:miter lim="400000"/>
                </a:ln>
                <a:effectLst/>
              </p:spPr>
            </p:pic>
          </p:grpSp>
        </p:grpSp>
        <p:grpSp>
          <p:nvGrpSpPr>
            <p:cNvPr id="598" name="Group"/>
            <p:cNvGrpSpPr/>
            <p:nvPr/>
          </p:nvGrpSpPr>
          <p:grpSpPr>
            <a:xfrm>
              <a:off x="7476840" y="4957445"/>
              <a:ext cx="2554130" cy="714399"/>
              <a:chOff x="0" y="0"/>
              <a:chExt cx="2554128" cy="714398"/>
            </a:xfrm>
          </p:grpSpPr>
          <p:pic>
            <p:nvPicPr>
              <p:cNvPr id="594" name="HiAP-arrow.png" descr="HiAP-arrow.png"/>
              <p:cNvPicPr>
                <a:picLocks noChangeAspect="1"/>
              </p:cNvPicPr>
              <p:nvPr/>
            </p:nvPicPr>
            <p:blipFill>
              <a:blip r:embed="rId4"/>
              <a:stretch>
                <a:fillRect/>
              </a:stretch>
            </p:blipFill>
            <p:spPr>
              <a:xfrm>
                <a:off x="1472559" y="7967"/>
                <a:ext cx="1081569" cy="697358"/>
              </a:xfrm>
              <a:prstGeom prst="rect">
                <a:avLst/>
              </a:prstGeom>
              <a:ln w="12700" cap="flat">
                <a:noFill/>
                <a:miter lim="400000"/>
              </a:ln>
              <a:effectLst/>
            </p:spPr>
          </p:pic>
          <p:pic>
            <p:nvPicPr>
              <p:cNvPr id="595" name="HiAP-arrow.png" descr="HiAP-arrow.png"/>
              <p:cNvPicPr>
                <a:picLocks noChangeAspect="1"/>
              </p:cNvPicPr>
              <p:nvPr/>
            </p:nvPicPr>
            <p:blipFill>
              <a:blip r:embed="rId4"/>
              <a:srcRect r="29352"/>
              <a:stretch>
                <a:fillRect/>
              </a:stretch>
            </p:blipFill>
            <p:spPr>
              <a:xfrm>
                <a:off x="-1" y="-1"/>
                <a:ext cx="764103" cy="714399"/>
              </a:xfrm>
              <a:prstGeom prst="rect">
                <a:avLst/>
              </a:prstGeom>
              <a:ln w="12700" cap="flat">
                <a:noFill/>
                <a:miter lim="400000"/>
              </a:ln>
              <a:effectLst/>
            </p:spPr>
          </p:pic>
          <p:pic>
            <p:nvPicPr>
              <p:cNvPr id="596" name="HiAP-arrow.png" descr="HiAP-arrow.png"/>
              <p:cNvPicPr>
                <a:picLocks noChangeAspect="1"/>
              </p:cNvPicPr>
              <p:nvPr/>
            </p:nvPicPr>
            <p:blipFill>
              <a:blip r:embed="rId4"/>
              <a:srcRect r="29352"/>
              <a:stretch>
                <a:fillRect/>
              </a:stretch>
            </p:blipFill>
            <p:spPr>
              <a:xfrm>
                <a:off x="509791" y="-1"/>
                <a:ext cx="764104" cy="714399"/>
              </a:xfrm>
              <a:prstGeom prst="rect">
                <a:avLst/>
              </a:prstGeom>
              <a:ln w="12700" cap="flat">
                <a:noFill/>
                <a:miter lim="400000"/>
              </a:ln>
              <a:effectLst/>
            </p:spPr>
          </p:pic>
          <p:pic>
            <p:nvPicPr>
              <p:cNvPr id="597" name="HiAP-arrow.png" descr="HiAP-arrow.png"/>
              <p:cNvPicPr>
                <a:picLocks noChangeAspect="1"/>
              </p:cNvPicPr>
              <p:nvPr/>
            </p:nvPicPr>
            <p:blipFill>
              <a:blip r:embed="rId4"/>
              <a:srcRect r="29352"/>
              <a:stretch>
                <a:fillRect/>
              </a:stretch>
            </p:blipFill>
            <p:spPr>
              <a:xfrm>
                <a:off x="954841" y="-1"/>
                <a:ext cx="764103" cy="714399"/>
              </a:xfrm>
              <a:prstGeom prst="rect">
                <a:avLst/>
              </a:prstGeom>
              <a:ln w="12700" cap="flat">
                <a:noFill/>
                <a:miter lim="400000"/>
              </a:ln>
              <a:effectLst/>
            </p:spPr>
          </p:pic>
        </p:grpSp>
        <p:grpSp>
          <p:nvGrpSpPr>
            <p:cNvPr id="602" name="Group"/>
            <p:cNvGrpSpPr/>
            <p:nvPr/>
          </p:nvGrpSpPr>
          <p:grpSpPr>
            <a:xfrm>
              <a:off x="3762949" y="1275550"/>
              <a:ext cx="714398" cy="2044339"/>
              <a:chOff x="-1" y="-1"/>
              <a:chExt cx="714397" cy="2044338"/>
            </a:xfrm>
          </p:grpSpPr>
          <p:pic>
            <p:nvPicPr>
              <p:cNvPr id="599" name="HiAP-arrow.png" descr="HiAP-arrow.png"/>
              <p:cNvPicPr>
                <a:picLocks noChangeAspect="1"/>
              </p:cNvPicPr>
              <p:nvPr/>
            </p:nvPicPr>
            <p:blipFill>
              <a:blip r:embed="rId4"/>
              <a:stretch>
                <a:fillRect/>
              </a:stretch>
            </p:blipFill>
            <p:spPr>
              <a:xfrm rot="5400000">
                <a:off x="-183035" y="1154874"/>
                <a:ext cx="1081570" cy="697357"/>
              </a:xfrm>
              <a:prstGeom prst="rect">
                <a:avLst/>
              </a:prstGeom>
              <a:ln w="12700" cap="flat">
                <a:noFill/>
                <a:miter lim="400000"/>
              </a:ln>
              <a:effectLst/>
            </p:spPr>
          </p:pic>
          <p:pic>
            <p:nvPicPr>
              <p:cNvPr id="600" name="HiAP-arrow.png" descr="HiAP-arrow.png"/>
              <p:cNvPicPr>
                <a:picLocks noChangeAspect="1"/>
              </p:cNvPicPr>
              <p:nvPr/>
            </p:nvPicPr>
            <p:blipFill>
              <a:blip r:embed="rId4"/>
              <a:srcRect r="29352"/>
              <a:stretch>
                <a:fillRect/>
              </a:stretch>
            </p:blipFill>
            <p:spPr>
              <a:xfrm rot="5400000">
                <a:off x="-24854" y="24851"/>
                <a:ext cx="764103" cy="714398"/>
              </a:xfrm>
              <a:prstGeom prst="rect">
                <a:avLst/>
              </a:prstGeom>
              <a:ln w="12700" cap="flat">
                <a:noFill/>
                <a:miter lim="400000"/>
              </a:ln>
              <a:effectLst/>
            </p:spPr>
          </p:pic>
          <p:pic>
            <p:nvPicPr>
              <p:cNvPr id="601" name="HiAP-arrow.png" descr="HiAP-arrow.png"/>
              <p:cNvPicPr>
                <a:picLocks noChangeAspect="1"/>
              </p:cNvPicPr>
              <p:nvPr/>
            </p:nvPicPr>
            <p:blipFill>
              <a:blip r:embed="rId4"/>
              <a:srcRect r="29352"/>
              <a:stretch>
                <a:fillRect/>
              </a:stretch>
            </p:blipFill>
            <p:spPr>
              <a:xfrm rot="5400000">
                <a:off x="-24854" y="469902"/>
                <a:ext cx="764103" cy="714398"/>
              </a:xfrm>
              <a:prstGeom prst="rect">
                <a:avLst/>
              </a:prstGeom>
              <a:ln w="12700" cap="flat">
                <a:noFill/>
                <a:miter lim="400000"/>
              </a:ln>
              <a:effectLst/>
            </p:spPr>
          </p:pic>
        </p:grpSp>
        <p:sp>
          <p:nvSpPr>
            <p:cNvPr id="603" name="Rectangle"/>
            <p:cNvSpPr/>
            <p:nvPr/>
          </p:nvSpPr>
          <p:spPr>
            <a:xfrm>
              <a:off x="3045549" y="1049921"/>
              <a:ext cx="1323147" cy="618235"/>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endParaRPr/>
            </a:p>
          </p:txBody>
        </p:sp>
        <p:sp>
          <p:nvSpPr>
            <p:cNvPr id="604" name="Credit: slide created by Dr Catherine Hannaway, Durham University for the PAHO Health in All Policies training, May 2015."/>
            <p:cNvSpPr/>
            <p:nvPr/>
          </p:nvSpPr>
          <p:spPr>
            <a:xfrm>
              <a:off x="3193931" y="1164221"/>
              <a:ext cx="102638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defRPr sz="1900" b="1">
                  <a:uFill>
                    <a:solidFill>
                      <a:srgbClr val="000000"/>
                    </a:solidFill>
                  </a:uFill>
                  <a:latin typeface="Century Gothic"/>
                  <a:ea typeface="Century Gothic"/>
                  <a:cs typeface="Century Gothic"/>
                  <a:sym typeface="Century Gothic"/>
                </a:defRPr>
              </a:lvl1pPr>
            </a:lstStyle>
            <a:p>
              <a:r>
                <a:t>Work</a:t>
              </a:r>
            </a:p>
          </p:txBody>
        </p:sp>
        <p:grpSp>
          <p:nvGrpSpPr>
            <p:cNvPr id="607" name="Group"/>
            <p:cNvGrpSpPr/>
            <p:nvPr/>
          </p:nvGrpSpPr>
          <p:grpSpPr>
            <a:xfrm>
              <a:off x="4817979" y="1879655"/>
              <a:ext cx="2012917" cy="618237"/>
              <a:chOff x="0" y="0"/>
              <a:chExt cx="2012916" cy="618236"/>
            </a:xfrm>
          </p:grpSpPr>
          <p:sp>
            <p:nvSpPr>
              <p:cNvPr id="605" name="Rectangle"/>
              <p:cNvSpPr/>
              <p:nvPr/>
            </p:nvSpPr>
            <p:spPr>
              <a:xfrm>
                <a:off x="-1" y="-1"/>
                <a:ext cx="2012918" cy="618237"/>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endParaRPr/>
              </a:p>
            </p:txBody>
          </p:sp>
          <p:sp>
            <p:nvSpPr>
              <p:cNvPr id="606" name="Credit: slide created by Dr Catherine Hannaway, Durham University for the PAHO Health in All Policies training, May 2015."/>
              <p:cNvSpPr txBox="1"/>
              <p:nvPr/>
            </p:nvSpPr>
            <p:spPr>
              <a:xfrm>
                <a:off x="122320" y="114300"/>
                <a:ext cx="1768278" cy="389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defRPr sz="1900" b="1">
                    <a:uFill>
                      <a:solidFill>
                        <a:srgbClr val="000000"/>
                      </a:solidFill>
                    </a:uFill>
                    <a:latin typeface="Century Gothic"/>
                    <a:ea typeface="Century Gothic"/>
                    <a:cs typeface="Century Gothic"/>
                    <a:sym typeface="Century Gothic"/>
                  </a:defRPr>
                </a:lvl1pPr>
              </a:lstStyle>
              <a:p>
                <a:r>
                  <a:t>Psychological</a:t>
                </a:r>
              </a:p>
            </p:txBody>
          </p:sp>
        </p:grpSp>
        <p:sp>
          <p:nvSpPr>
            <p:cNvPr id="608" name="Credit: slide created by Dr Catherine Hannaway, Durham University for the PAHO Health in All Policies training, May 2015."/>
            <p:cNvSpPr/>
            <p:nvPr/>
          </p:nvSpPr>
          <p:spPr>
            <a:xfrm>
              <a:off x="0" y="4571703"/>
              <a:ext cx="176827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900" b="1">
                  <a:uFill>
                    <a:solidFill>
                      <a:srgbClr val="000000"/>
                    </a:solidFill>
                  </a:uFill>
                  <a:latin typeface="Century Gothic"/>
                  <a:ea typeface="Century Gothic"/>
                  <a:cs typeface="Century Gothic"/>
                  <a:sym typeface="Century Gothic"/>
                </a:defRPr>
              </a:pPr>
              <a:r>
                <a:t>Early </a:t>
              </a:r>
            </a:p>
            <a:p>
              <a:pPr algn="ctr" defTabSz="457200">
                <a:defRPr sz="1900" b="1">
                  <a:uFill>
                    <a:solidFill>
                      <a:srgbClr val="000000"/>
                    </a:solidFill>
                  </a:uFill>
                  <a:latin typeface="Century Gothic"/>
                  <a:ea typeface="Century Gothic"/>
                  <a:cs typeface="Century Gothic"/>
                  <a:sym typeface="Century Gothic"/>
                </a:defRPr>
              </a:pPr>
              <a:r>
                <a:t>Life</a:t>
              </a:r>
            </a:p>
          </p:txBody>
        </p:sp>
        <p:sp>
          <p:nvSpPr>
            <p:cNvPr id="609" name="Credit: slide created by Dr Catherine Hannaway, Durham University for the PAHO Health in All Policies training, May 2015."/>
            <p:cNvSpPr/>
            <p:nvPr/>
          </p:nvSpPr>
          <p:spPr>
            <a:xfrm>
              <a:off x="1436845" y="5209172"/>
              <a:ext cx="176827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defRPr sz="1900" b="1">
                  <a:uFill>
                    <a:solidFill>
                      <a:srgbClr val="000000"/>
                    </a:solidFill>
                  </a:uFill>
                  <a:latin typeface="Century Gothic"/>
                  <a:ea typeface="Century Gothic"/>
                  <a:cs typeface="Century Gothic"/>
                  <a:sym typeface="Century Gothic"/>
                </a:defRPr>
              </a:lvl1pPr>
            </a:lstStyle>
            <a:p>
              <a:r>
                <a:t>Genes</a:t>
              </a:r>
            </a:p>
          </p:txBody>
        </p:sp>
        <p:sp>
          <p:nvSpPr>
            <p:cNvPr id="610" name="Credit: slide created by Dr Catherine Hannaway, Durham University for the PAHO Health in All Policies training, May 2015."/>
            <p:cNvSpPr/>
            <p:nvPr/>
          </p:nvSpPr>
          <p:spPr>
            <a:xfrm>
              <a:off x="2806700" y="5624800"/>
              <a:ext cx="176827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defRPr sz="1900" b="1">
                  <a:uFill>
                    <a:solidFill>
                      <a:srgbClr val="000000"/>
                    </a:solidFill>
                  </a:uFill>
                  <a:latin typeface="Century Gothic"/>
                  <a:ea typeface="Century Gothic"/>
                  <a:cs typeface="Century Gothic"/>
                  <a:sym typeface="Century Gothic"/>
                </a:defRPr>
              </a:lvl1pPr>
            </a:lstStyle>
            <a:p>
              <a:r>
                <a:t>Culture</a:t>
              </a:r>
            </a:p>
          </p:txBody>
        </p:sp>
        <p:grpSp>
          <p:nvGrpSpPr>
            <p:cNvPr id="613" name="Group"/>
            <p:cNvGrpSpPr/>
            <p:nvPr/>
          </p:nvGrpSpPr>
          <p:grpSpPr>
            <a:xfrm>
              <a:off x="6691029" y="4872558"/>
              <a:ext cx="2601748" cy="1112775"/>
              <a:chOff x="0" y="0"/>
              <a:chExt cx="2601747" cy="1112773"/>
            </a:xfrm>
          </p:grpSpPr>
          <p:sp>
            <p:nvSpPr>
              <p:cNvPr id="611" name="Rectangle"/>
              <p:cNvSpPr/>
              <p:nvPr/>
            </p:nvSpPr>
            <p:spPr>
              <a:xfrm>
                <a:off x="-1" y="-1"/>
                <a:ext cx="2601748" cy="1112775"/>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endParaRPr/>
              </a:p>
            </p:txBody>
          </p:sp>
          <p:sp>
            <p:nvSpPr>
              <p:cNvPr id="612" name="Credit: slide created by Dr Catherine Hannaway, Durham University for the PAHO Health in All Policies training, May 2015."/>
              <p:cNvSpPr/>
              <p:nvPr/>
            </p:nvSpPr>
            <p:spPr>
              <a:xfrm>
                <a:off x="16779" y="69468"/>
                <a:ext cx="256818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900" b="1">
                    <a:uFill>
                      <a:solidFill>
                        <a:srgbClr val="000000"/>
                      </a:solidFill>
                    </a:uFill>
                    <a:latin typeface="Century Gothic"/>
                    <a:ea typeface="Century Gothic"/>
                    <a:cs typeface="Century Gothic"/>
                    <a:sym typeface="Century Gothic"/>
                  </a:defRPr>
                </a:pPr>
                <a:r>
                  <a:t>Pathophysiological Changes</a:t>
                </a:r>
                <a:br/>
                <a:r>
                  <a:rPr b="0"/>
                  <a:t>Organ Impairment</a:t>
                </a:r>
              </a:p>
            </p:txBody>
          </p:sp>
        </p:grpSp>
        <p:grpSp>
          <p:nvGrpSpPr>
            <p:cNvPr id="616" name="Group"/>
            <p:cNvGrpSpPr/>
            <p:nvPr/>
          </p:nvGrpSpPr>
          <p:grpSpPr>
            <a:xfrm>
              <a:off x="10038852" y="4919123"/>
              <a:ext cx="2601749" cy="1066211"/>
              <a:chOff x="-1" y="-2"/>
              <a:chExt cx="2601748" cy="1066210"/>
            </a:xfrm>
          </p:grpSpPr>
          <p:sp>
            <p:nvSpPr>
              <p:cNvPr id="614" name="Rectangle"/>
              <p:cNvSpPr/>
              <p:nvPr/>
            </p:nvSpPr>
            <p:spPr>
              <a:xfrm>
                <a:off x="-1" y="-2"/>
                <a:ext cx="2601748" cy="1066210"/>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endParaRPr/>
              </a:p>
            </p:txBody>
          </p:sp>
          <p:sp>
            <p:nvSpPr>
              <p:cNvPr id="615" name="Credit: slide created by Dr Catherine Hannaway, Durham University for the PAHO Health in All Policies training, May 2015."/>
              <p:cNvSpPr/>
              <p:nvPr/>
            </p:nvSpPr>
            <p:spPr>
              <a:xfrm>
                <a:off x="16779" y="69468"/>
                <a:ext cx="2568189" cy="97564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900" b="1">
                    <a:uFill>
                      <a:solidFill>
                        <a:srgbClr val="000000"/>
                      </a:solidFill>
                    </a:uFill>
                    <a:latin typeface="Century Gothic"/>
                    <a:ea typeface="Century Gothic"/>
                    <a:cs typeface="Century Gothic"/>
                    <a:sym typeface="Century Gothic"/>
                  </a:defRPr>
                </a:pPr>
                <a:r>
                  <a:rPr dirty="0"/>
                  <a:t>Well-being</a:t>
                </a:r>
                <a:br>
                  <a:rPr dirty="0"/>
                </a:br>
                <a:r>
                  <a:rPr dirty="0"/>
                  <a:t>Morbidity </a:t>
                </a:r>
                <a:endParaRPr lang="en-US" dirty="0"/>
              </a:p>
              <a:p>
                <a:pPr algn="ctr" defTabSz="457200">
                  <a:defRPr sz="1900" b="1">
                    <a:uFill>
                      <a:solidFill>
                        <a:srgbClr val="000000"/>
                      </a:solidFill>
                    </a:uFill>
                    <a:latin typeface="Century Gothic"/>
                    <a:ea typeface="Century Gothic"/>
                    <a:cs typeface="Century Gothic"/>
                    <a:sym typeface="Century Gothic"/>
                  </a:defRPr>
                </a:pPr>
                <a:r>
                  <a:rPr dirty="0"/>
                  <a:t>Mortality</a:t>
                </a:r>
              </a:p>
            </p:txBody>
          </p:sp>
        </p:grpSp>
        <p:grpSp>
          <p:nvGrpSpPr>
            <p:cNvPr id="627" name="Group"/>
            <p:cNvGrpSpPr/>
            <p:nvPr/>
          </p:nvGrpSpPr>
          <p:grpSpPr>
            <a:xfrm>
              <a:off x="11058724" y="416731"/>
              <a:ext cx="714402" cy="4463396"/>
              <a:chOff x="-1" y="-1"/>
              <a:chExt cx="714401" cy="4463394"/>
            </a:xfrm>
          </p:grpSpPr>
          <p:pic>
            <p:nvPicPr>
              <p:cNvPr id="617" name="HiAP-arrow.png" descr="HiAP-arrow.png"/>
              <p:cNvPicPr>
                <a:picLocks noChangeAspect="1"/>
              </p:cNvPicPr>
              <p:nvPr/>
            </p:nvPicPr>
            <p:blipFill>
              <a:blip r:embed="rId4"/>
              <a:srcRect r="29352"/>
              <a:stretch>
                <a:fillRect/>
              </a:stretch>
            </p:blipFill>
            <p:spPr>
              <a:xfrm rot="5400000">
                <a:off x="-24851" y="2052644"/>
                <a:ext cx="764102" cy="714398"/>
              </a:xfrm>
              <a:prstGeom prst="rect">
                <a:avLst/>
              </a:prstGeom>
              <a:ln w="12700" cap="flat">
                <a:noFill/>
                <a:miter lim="400000"/>
              </a:ln>
              <a:effectLst/>
            </p:spPr>
          </p:pic>
          <p:pic>
            <p:nvPicPr>
              <p:cNvPr id="618" name="HiAP-arrow.png" descr="HiAP-arrow.png"/>
              <p:cNvPicPr>
                <a:picLocks noChangeAspect="1"/>
              </p:cNvPicPr>
              <p:nvPr/>
            </p:nvPicPr>
            <p:blipFill>
              <a:blip r:embed="rId4"/>
              <a:stretch>
                <a:fillRect/>
              </a:stretch>
            </p:blipFill>
            <p:spPr>
              <a:xfrm rot="5400000">
                <a:off x="-183031" y="3573931"/>
                <a:ext cx="1081568" cy="697358"/>
              </a:xfrm>
              <a:prstGeom prst="rect">
                <a:avLst/>
              </a:prstGeom>
              <a:ln w="12700" cap="flat">
                <a:noFill/>
                <a:miter lim="400000"/>
              </a:ln>
              <a:effectLst/>
            </p:spPr>
          </p:pic>
          <p:pic>
            <p:nvPicPr>
              <p:cNvPr id="619" name="HiAP-arrow.png" descr="HiAP-arrow.png"/>
              <p:cNvPicPr>
                <a:picLocks noChangeAspect="1"/>
              </p:cNvPicPr>
              <p:nvPr/>
            </p:nvPicPr>
            <p:blipFill>
              <a:blip r:embed="rId4"/>
              <a:srcRect r="29352"/>
              <a:stretch>
                <a:fillRect/>
              </a:stretch>
            </p:blipFill>
            <p:spPr>
              <a:xfrm rot="5400000">
                <a:off x="-24852" y="2505618"/>
                <a:ext cx="764104" cy="714398"/>
              </a:xfrm>
              <a:prstGeom prst="rect">
                <a:avLst/>
              </a:prstGeom>
              <a:ln w="12700" cap="flat">
                <a:noFill/>
                <a:miter lim="400000"/>
              </a:ln>
              <a:effectLst/>
            </p:spPr>
          </p:pic>
          <p:pic>
            <p:nvPicPr>
              <p:cNvPr id="620" name="HiAP-arrow.png" descr="HiAP-arrow.png"/>
              <p:cNvPicPr>
                <a:picLocks noChangeAspect="1"/>
              </p:cNvPicPr>
              <p:nvPr/>
            </p:nvPicPr>
            <p:blipFill>
              <a:blip r:embed="rId4"/>
              <a:srcRect r="29352"/>
              <a:stretch>
                <a:fillRect/>
              </a:stretch>
            </p:blipFill>
            <p:spPr>
              <a:xfrm rot="5400000">
                <a:off x="-24852" y="3015411"/>
                <a:ext cx="764104" cy="714398"/>
              </a:xfrm>
              <a:prstGeom prst="rect">
                <a:avLst/>
              </a:prstGeom>
              <a:ln w="12700" cap="flat">
                <a:noFill/>
                <a:miter lim="400000"/>
              </a:ln>
              <a:effectLst/>
            </p:spPr>
          </p:pic>
          <p:pic>
            <p:nvPicPr>
              <p:cNvPr id="621" name="HiAP-arrow.png" descr="HiAP-arrow.png"/>
              <p:cNvPicPr>
                <a:picLocks noChangeAspect="1"/>
              </p:cNvPicPr>
              <p:nvPr/>
            </p:nvPicPr>
            <p:blipFill>
              <a:blip r:embed="rId4"/>
              <a:srcRect r="29352"/>
              <a:stretch>
                <a:fillRect/>
              </a:stretch>
            </p:blipFill>
            <p:spPr>
              <a:xfrm rot="5400000">
                <a:off x="-24852" y="1549600"/>
                <a:ext cx="764104" cy="714398"/>
              </a:xfrm>
              <a:prstGeom prst="rect">
                <a:avLst/>
              </a:prstGeom>
              <a:ln w="12700" cap="flat">
                <a:noFill/>
                <a:miter lim="400000"/>
              </a:ln>
              <a:effectLst/>
            </p:spPr>
          </p:pic>
          <p:grpSp>
            <p:nvGrpSpPr>
              <p:cNvPr id="625" name="Group"/>
              <p:cNvGrpSpPr/>
              <p:nvPr/>
            </p:nvGrpSpPr>
            <p:grpSpPr>
              <a:xfrm>
                <a:off x="-2" y="-2"/>
                <a:ext cx="714402" cy="1823353"/>
                <a:chOff x="0" y="0"/>
                <a:chExt cx="714401" cy="1823352"/>
              </a:xfrm>
            </p:grpSpPr>
            <p:pic>
              <p:nvPicPr>
                <p:cNvPr id="622" name="HiAP-arrow.png" descr="HiAP-arrow.png"/>
                <p:cNvPicPr>
                  <a:picLocks noChangeAspect="1"/>
                </p:cNvPicPr>
                <p:nvPr/>
              </p:nvPicPr>
              <p:blipFill>
                <a:blip r:embed="rId4"/>
                <a:srcRect r="29352"/>
                <a:stretch>
                  <a:fillRect/>
                </a:stretch>
              </p:blipFill>
              <p:spPr>
                <a:xfrm rot="5400000">
                  <a:off x="-24853" y="573130"/>
                  <a:ext cx="764106" cy="714402"/>
                </a:xfrm>
                <a:prstGeom prst="rect">
                  <a:avLst/>
                </a:prstGeom>
                <a:ln w="12700" cap="flat">
                  <a:noFill/>
                  <a:miter lim="400000"/>
                </a:ln>
                <a:effectLst/>
              </p:spPr>
            </p:pic>
            <p:pic>
              <p:nvPicPr>
                <p:cNvPr id="623" name="HiAP-arrow.png" descr="HiAP-arrow.png"/>
                <p:cNvPicPr>
                  <a:picLocks noChangeAspect="1"/>
                </p:cNvPicPr>
                <p:nvPr/>
              </p:nvPicPr>
              <p:blipFill>
                <a:blip r:embed="rId4"/>
                <a:srcRect r="29352"/>
                <a:stretch>
                  <a:fillRect/>
                </a:stretch>
              </p:blipFill>
              <p:spPr>
                <a:xfrm rot="5400000">
                  <a:off x="-24852" y="1084100"/>
                  <a:ext cx="764104" cy="714402"/>
                </a:xfrm>
                <a:prstGeom prst="rect">
                  <a:avLst/>
                </a:prstGeom>
                <a:ln w="12700" cap="flat">
                  <a:noFill/>
                  <a:miter lim="400000"/>
                </a:ln>
                <a:effectLst/>
              </p:spPr>
            </p:pic>
            <p:pic>
              <p:nvPicPr>
                <p:cNvPr id="624" name="HiAP-arrow.png" descr="HiAP-arrow.png"/>
                <p:cNvPicPr>
                  <a:picLocks noChangeAspect="1"/>
                </p:cNvPicPr>
                <p:nvPr/>
              </p:nvPicPr>
              <p:blipFill>
                <a:blip r:embed="rId4"/>
                <a:srcRect r="29352"/>
                <a:stretch>
                  <a:fillRect/>
                </a:stretch>
              </p:blipFill>
              <p:spPr>
                <a:xfrm rot="5400000">
                  <a:off x="-24852" y="24850"/>
                  <a:ext cx="764104" cy="714402"/>
                </a:xfrm>
                <a:prstGeom prst="rect">
                  <a:avLst/>
                </a:prstGeom>
                <a:ln w="12700" cap="flat">
                  <a:noFill/>
                  <a:miter lim="400000"/>
                </a:ln>
                <a:effectLst/>
              </p:spPr>
            </p:pic>
          </p:grpSp>
          <p:pic>
            <p:nvPicPr>
              <p:cNvPr id="626" name="HiAP-arrow.png" descr="HiAP-arrow.png"/>
              <p:cNvPicPr>
                <a:picLocks noChangeAspect="1"/>
              </p:cNvPicPr>
              <p:nvPr/>
            </p:nvPicPr>
            <p:blipFill>
              <a:blip r:embed="rId4"/>
              <a:srcRect r="29352"/>
              <a:stretch>
                <a:fillRect/>
              </a:stretch>
            </p:blipFill>
            <p:spPr>
              <a:xfrm rot="5400000">
                <a:off x="-24851" y="3511262"/>
                <a:ext cx="764102" cy="714398"/>
              </a:xfrm>
              <a:prstGeom prst="rect">
                <a:avLst/>
              </a:prstGeom>
              <a:ln w="12700" cap="flat">
                <a:noFill/>
                <a:miter lim="400000"/>
              </a:ln>
              <a:effectLst/>
            </p:spPr>
          </p:pic>
        </p:grpSp>
        <p:grpSp>
          <p:nvGrpSpPr>
            <p:cNvPr id="638" name="Group"/>
            <p:cNvGrpSpPr/>
            <p:nvPr/>
          </p:nvGrpSpPr>
          <p:grpSpPr>
            <a:xfrm>
              <a:off x="3524195" y="162729"/>
              <a:ext cx="5034893" cy="714404"/>
              <a:chOff x="0" y="-1"/>
              <a:chExt cx="5034892" cy="714403"/>
            </a:xfrm>
          </p:grpSpPr>
          <p:pic>
            <p:nvPicPr>
              <p:cNvPr id="628" name="HiAP-arrow.png" descr="HiAP-arrow.png"/>
              <p:cNvPicPr>
                <a:picLocks noChangeAspect="1"/>
              </p:cNvPicPr>
              <p:nvPr/>
            </p:nvPicPr>
            <p:blipFill>
              <a:blip r:embed="rId4"/>
              <a:srcRect r="29352"/>
              <a:stretch>
                <a:fillRect/>
              </a:stretch>
            </p:blipFill>
            <p:spPr>
              <a:xfrm>
                <a:off x="2027789" y="0"/>
                <a:ext cx="764104" cy="714399"/>
              </a:xfrm>
              <a:prstGeom prst="rect">
                <a:avLst/>
              </a:prstGeom>
              <a:ln w="12700" cap="flat">
                <a:noFill/>
                <a:miter lim="400000"/>
              </a:ln>
              <a:effectLst/>
            </p:spPr>
          </p:pic>
          <p:pic>
            <p:nvPicPr>
              <p:cNvPr id="629" name="HiAP-arrow.png" descr="HiAP-arrow.png"/>
              <p:cNvPicPr>
                <a:picLocks noChangeAspect="1"/>
              </p:cNvPicPr>
              <p:nvPr/>
            </p:nvPicPr>
            <p:blipFill>
              <a:blip r:embed="rId4"/>
              <a:stretch>
                <a:fillRect/>
              </a:stretch>
            </p:blipFill>
            <p:spPr>
              <a:xfrm>
                <a:off x="3953324" y="7967"/>
                <a:ext cx="1081568" cy="697359"/>
              </a:xfrm>
              <a:prstGeom prst="rect">
                <a:avLst/>
              </a:prstGeom>
              <a:ln w="12700" cap="flat">
                <a:noFill/>
                <a:miter lim="400000"/>
              </a:ln>
              <a:effectLst/>
            </p:spPr>
          </p:pic>
          <p:pic>
            <p:nvPicPr>
              <p:cNvPr id="630" name="HiAP-arrow.png" descr="HiAP-arrow.png"/>
              <p:cNvPicPr>
                <a:picLocks noChangeAspect="1"/>
              </p:cNvPicPr>
              <p:nvPr/>
            </p:nvPicPr>
            <p:blipFill>
              <a:blip r:embed="rId4"/>
              <a:srcRect r="29352"/>
              <a:stretch>
                <a:fillRect/>
              </a:stretch>
            </p:blipFill>
            <p:spPr>
              <a:xfrm>
                <a:off x="2480765" y="0"/>
                <a:ext cx="764103" cy="714399"/>
              </a:xfrm>
              <a:prstGeom prst="rect">
                <a:avLst/>
              </a:prstGeom>
              <a:ln w="12700" cap="flat">
                <a:noFill/>
                <a:miter lim="400000"/>
              </a:ln>
              <a:effectLst/>
            </p:spPr>
          </p:pic>
          <p:pic>
            <p:nvPicPr>
              <p:cNvPr id="631" name="HiAP-arrow.png" descr="HiAP-arrow.png"/>
              <p:cNvPicPr>
                <a:picLocks noChangeAspect="1"/>
              </p:cNvPicPr>
              <p:nvPr/>
            </p:nvPicPr>
            <p:blipFill>
              <a:blip r:embed="rId4"/>
              <a:srcRect r="29352"/>
              <a:stretch>
                <a:fillRect/>
              </a:stretch>
            </p:blipFill>
            <p:spPr>
              <a:xfrm>
                <a:off x="2990557" y="0"/>
                <a:ext cx="764103" cy="714399"/>
              </a:xfrm>
              <a:prstGeom prst="rect">
                <a:avLst/>
              </a:prstGeom>
              <a:ln w="12700" cap="flat">
                <a:noFill/>
                <a:miter lim="400000"/>
              </a:ln>
              <a:effectLst/>
            </p:spPr>
          </p:pic>
          <p:pic>
            <p:nvPicPr>
              <p:cNvPr id="632" name="HiAP-arrow.png" descr="HiAP-arrow.png"/>
              <p:cNvPicPr>
                <a:picLocks noChangeAspect="1"/>
              </p:cNvPicPr>
              <p:nvPr/>
            </p:nvPicPr>
            <p:blipFill>
              <a:blip r:embed="rId4"/>
              <a:srcRect r="29352"/>
              <a:stretch>
                <a:fillRect/>
              </a:stretch>
            </p:blipFill>
            <p:spPr>
              <a:xfrm>
                <a:off x="1524746" y="0"/>
                <a:ext cx="764104" cy="714399"/>
              </a:xfrm>
              <a:prstGeom prst="rect">
                <a:avLst/>
              </a:prstGeom>
              <a:ln w="12700" cap="flat">
                <a:noFill/>
                <a:miter lim="400000"/>
              </a:ln>
              <a:effectLst/>
            </p:spPr>
          </p:pic>
          <p:grpSp>
            <p:nvGrpSpPr>
              <p:cNvPr id="636" name="Group"/>
              <p:cNvGrpSpPr/>
              <p:nvPr/>
            </p:nvGrpSpPr>
            <p:grpSpPr>
              <a:xfrm>
                <a:off x="-1" y="-2"/>
                <a:ext cx="1823351" cy="714404"/>
                <a:chOff x="0" y="0"/>
                <a:chExt cx="1823350" cy="714403"/>
              </a:xfrm>
            </p:grpSpPr>
            <p:pic>
              <p:nvPicPr>
                <p:cNvPr id="633" name="HiAP-arrow.png" descr="HiAP-arrow.png"/>
                <p:cNvPicPr>
                  <a:picLocks noChangeAspect="1"/>
                </p:cNvPicPr>
                <p:nvPr/>
              </p:nvPicPr>
              <p:blipFill>
                <a:blip r:embed="rId4"/>
                <a:srcRect r="29352"/>
                <a:stretch>
                  <a:fillRect/>
                </a:stretch>
              </p:blipFill>
              <p:spPr>
                <a:xfrm>
                  <a:off x="548277" y="-1"/>
                  <a:ext cx="764105" cy="714404"/>
                </a:xfrm>
                <a:prstGeom prst="rect">
                  <a:avLst/>
                </a:prstGeom>
                <a:ln w="12700" cap="flat">
                  <a:noFill/>
                  <a:miter lim="400000"/>
                </a:ln>
                <a:effectLst/>
              </p:spPr>
            </p:pic>
            <p:pic>
              <p:nvPicPr>
                <p:cNvPr id="634" name="HiAP-arrow.png" descr="HiAP-arrow.png"/>
                <p:cNvPicPr>
                  <a:picLocks noChangeAspect="1"/>
                </p:cNvPicPr>
                <p:nvPr/>
              </p:nvPicPr>
              <p:blipFill>
                <a:blip r:embed="rId4"/>
                <a:srcRect r="29352"/>
                <a:stretch>
                  <a:fillRect/>
                </a:stretch>
              </p:blipFill>
              <p:spPr>
                <a:xfrm>
                  <a:off x="1059247" y="-1"/>
                  <a:ext cx="764103" cy="714404"/>
                </a:xfrm>
                <a:prstGeom prst="rect">
                  <a:avLst/>
                </a:prstGeom>
                <a:ln w="12700" cap="flat">
                  <a:noFill/>
                  <a:miter lim="400000"/>
                </a:ln>
                <a:effectLst/>
              </p:spPr>
            </p:pic>
            <p:pic>
              <p:nvPicPr>
                <p:cNvPr id="635" name="HiAP-arrow.png" descr="HiAP-arrow.png"/>
                <p:cNvPicPr>
                  <a:picLocks noChangeAspect="1"/>
                </p:cNvPicPr>
                <p:nvPr/>
              </p:nvPicPr>
              <p:blipFill>
                <a:blip r:embed="rId4"/>
                <a:srcRect r="29352"/>
                <a:stretch>
                  <a:fillRect/>
                </a:stretch>
              </p:blipFill>
              <p:spPr>
                <a:xfrm>
                  <a:off x="-1" y="-1"/>
                  <a:ext cx="764103" cy="714404"/>
                </a:xfrm>
                <a:prstGeom prst="rect">
                  <a:avLst/>
                </a:prstGeom>
                <a:ln w="12700" cap="flat">
                  <a:noFill/>
                  <a:miter lim="400000"/>
                </a:ln>
                <a:effectLst/>
              </p:spPr>
            </p:pic>
          </p:grpSp>
          <p:pic>
            <p:nvPicPr>
              <p:cNvPr id="637" name="HiAP-arrow.png" descr="HiAP-arrow.png"/>
              <p:cNvPicPr>
                <a:picLocks noChangeAspect="1"/>
              </p:cNvPicPr>
              <p:nvPr/>
            </p:nvPicPr>
            <p:blipFill>
              <a:blip r:embed="rId4"/>
              <a:srcRect r="29352"/>
              <a:stretch>
                <a:fillRect/>
              </a:stretch>
            </p:blipFill>
            <p:spPr>
              <a:xfrm>
                <a:off x="3435607" y="0"/>
                <a:ext cx="764102" cy="714399"/>
              </a:xfrm>
              <a:prstGeom prst="rect">
                <a:avLst/>
              </a:prstGeom>
              <a:ln w="12700" cap="flat">
                <a:noFill/>
                <a:miter lim="400000"/>
              </a:ln>
              <a:effectLst/>
            </p:spPr>
          </p:pic>
        </p:grpSp>
        <p:grpSp>
          <p:nvGrpSpPr>
            <p:cNvPr id="642" name="Group"/>
            <p:cNvGrpSpPr/>
            <p:nvPr/>
          </p:nvGrpSpPr>
          <p:grpSpPr>
            <a:xfrm>
              <a:off x="7924315" y="3055921"/>
              <a:ext cx="714398" cy="1790339"/>
              <a:chOff x="-1" y="0"/>
              <a:chExt cx="714397" cy="1790338"/>
            </a:xfrm>
          </p:grpSpPr>
          <p:pic>
            <p:nvPicPr>
              <p:cNvPr id="639" name="HiAP-arrow.png" descr="HiAP-arrow.png"/>
              <p:cNvPicPr>
                <a:picLocks noChangeAspect="1"/>
              </p:cNvPicPr>
              <p:nvPr/>
            </p:nvPicPr>
            <p:blipFill>
              <a:blip r:embed="rId4"/>
              <a:stretch>
                <a:fillRect/>
              </a:stretch>
            </p:blipFill>
            <p:spPr>
              <a:xfrm rot="5400000">
                <a:off x="-183036" y="900875"/>
                <a:ext cx="1081572" cy="697357"/>
              </a:xfrm>
              <a:prstGeom prst="rect">
                <a:avLst/>
              </a:prstGeom>
              <a:ln w="12700" cap="flat">
                <a:noFill/>
                <a:miter lim="400000"/>
              </a:ln>
              <a:effectLst/>
            </p:spPr>
          </p:pic>
          <p:pic>
            <p:nvPicPr>
              <p:cNvPr id="640" name="HiAP-arrow.png" descr="HiAP-arrow.png"/>
              <p:cNvPicPr>
                <a:picLocks noChangeAspect="1"/>
              </p:cNvPicPr>
              <p:nvPr/>
            </p:nvPicPr>
            <p:blipFill>
              <a:blip r:embed="rId4"/>
              <a:srcRect r="29352"/>
              <a:stretch>
                <a:fillRect/>
              </a:stretch>
            </p:blipFill>
            <p:spPr>
              <a:xfrm rot="5400000">
                <a:off x="-24854" y="24852"/>
                <a:ext cx="764104" cy="714399"/>
              </a:xfrm>
              <a:prstGeom prst="rect">
                <a:avLst/>
              </a:prstGeom>
              <a:ln w="12700" cap="flat">
                <a:noFill/>
                <a:miter lim="400000"/>
              </a:ln>
              <a:effectLst/>
            </p:spPr>
          </p:pic>
          <p:pic>
            <p:nvPicPr>
              <p:cNvPr id="641" name="HiAP-arrow.png" descr="HiAP-arrow.png"/>
              <p:cNvPicPr>
                <a:picLocks noChangeAspect="1"/>
              </p:cNvPicPr>
              <p:nvPr/>
            </p:nvPicPr>
            <p:blipFill>
              <a:blip r:embed="rId4"/>
              <a:srcRect r="29352"/>
              <a:stretch>
                <a:fillRect/>
              </a:stretch>
            </p:blipFill>
            <p:spPr>
              <a:xfrm rot="5400000">
                <a:off x="-24854" y="469902"/>
                <a:ext cx="764104" cy="714398"/>
              </a:xfrm>
              <a:prstGeom prst="rect">
                <a:avLst/>
              </a:prstGeom>
              <a:ln w="12700" cap="flat">
                <a:noFill/>
                <a:miter lim="400000"/>
              </a:ln>
              <a:effectLst/>
            </p:spPr>
          </p:pic>
        </p:grpSp>
        <p:grpSp>
          <p:nvGrpSpPr>
            <p:cNvPr id="645" name="Group"/>
            <p:cNvGrpSpPr/>
            <p:nvPr/>
          </p:nvGrpSpPr>
          <p:grpSpPr>
            <a:xfrm>
              <a:off x="7166388" y="2247592"/>
              <a:ext cx="2168760" cy="2168761"/>
              <a:chOff x="-1" y="-2"/>
              <a:chExt cx="2168758" cy="2168760"/>
            </a:xfrm>
          </p:grpSpPr>
          <p:sp>
            <p:nvSpPr>
              <p:cNvPr id="643" name="Circle"/>
              <p:cNvSpPr/>
              <p:nvPr/>
            </p:nvSpPr>
            <p:spPr>
              <a:xfrm>
                <a:off x="-1" y="-2"/>
                <a:ext cx="2168758" cy="2168760"/>
              </a:xfrm>
              <a:prstGeom prst="ellipse">
                <a:avLst/>
              </a:prstGeom>
              <a:solidFill>
                <a:srgbClr val="FFFFFF"/>
              </a:solidFill>
              <a:ln w="63500" cap="flat">
                <a:solidFill>
                  <a:srgbClr val="BE0D0D"/>
                </a:solidFill>
                <a:prstDash val="solid"/>
                <a:round/>
              </a:ln>
              <a:effectLst/>
            </p:spPr>
            <p:txBody>
              <a:bodyPr wrap="square" lIns="48766" tIns="48766" rIns="48766" bIns="48766" numCol="1" anchor="ctr">
                <a:noAutofit/>
              </a:bodyPr>
              <a:lstStyle/>
              <a:p>
                <a:endParaRPr/>
              </a:p>
            </p:txBody>
          </p:sp>
          <p:sp>
            <p:nvSpPr>
              <p:cNvPr id="644" name="Credit: slide created by Dr Catherine Hannaway, Durham University for the PAHO Health in All Policies training, May 2015."/>
              <p:cNvSpPr/>
              <p:nvPr/>
            </p:nvSpPr>
            <p:spPr>
              <a:xfrm>
                <a:off x="46170" y="476810"/>
                <a:ext cx="2076417" cy="126803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900" b="1">
                    <a:uFill>
                      <a:solidFill>
                        <a:srgbClr val="000000"/>
                      </a:solidFill>
                    </a:uFill>
                    <a:latin typeface="Century Gothic"/>
                    <a:ea typeface="Century Gothic"/>
                    <a:cs typeface="Century Gothic"/>
                    <a:sym typeface="Century Gothic"/>
                  </a:defRPr>
                </a:pPr>
                <a:r>
                  <a:rPr dirty="0"/>
                  <a:t>Brain </a:t>
                </a:r>
              </a:p>
              <a:p>
                <a:pPr algn="ctr" defTabSz="457200">
                  <a:defRPr sz="1900">
                    <a:uFill>
                      <a:solidFill>
                        <a:srgbClr val="000000"/>
                      </a:solidFill>
                    </a:uFill>
                    <a:latin typeface="Century Gothic"/>
                    <a:ea typeface="Century Gothic"/>
                    <a:cs typeface="Century Gothic"/>
                    <a:sym typeface="Century Gothic"/>
                  </a:defRPr>
                </a:pPr>
                <a:r>
                  <a:rPr dirty="0"/>
                  <a:t>Neuroe</a:t>
                </a:r>
                <a:r>
                  <a:rPr lang="en-US" dirty="0"/>
                  <a:t>ndocrine</a:t>
                </a:r>
                <a:r>
                  <a:rPr dirty="0"/>
                  <a:t> and immune </a:t>
                </a:r>
              </a:p>
              <a:p>
                <a:pPr algn="ctr" defTabSz="457200">
                  <a:defRPr sz="1900">
                    <a:uFill>
                      <a:solidFill>
                        <a:srgbClr val="000000"/>
                      </a:solidFill>
                    </a:uFill>
                    <a:latin typeface="Century Gothic"/>
                    <a:ea typeface="Century Gothic"/>
                    <a:cs typeface="Century Gothic"/>
                    <a:sym typeface="Century Gothic"/>
                  </a:defRPr>
                </a:pPr>
                <a:r>
                  <a:rPr dirty="0"/>
                  <a:t>response</a:t>
                </a:r>
              </a:p>
            </p:txBody>
          </p:sp>
        </p:grpSp>
        <p:grpSp>
          <p:nvGrpSpPr>
            <p:cNvPr id="652" name="Group"/>
            <p:cNvGrpSpPr/>
            <p:nvPr/>
          </p:nvGrpSpPr>
          <p:grpSpPr>
            <a:xfrm>
              <a:off x="7977661" y="162731"/>
              <a:ext cx="3573648" cy="714399"/>
              <a:chOff x="-1" y="0"/>
              <a:chExt cx="3573646" cy="714398"/>
            </a:xfrm>
          </p:grpSpPr>
          <p:pic>
            <p:nvPicPr>
              <p:cNvPr id="646" name="HiAP-arrow.png" descr="HiAP-arrow.png"/>
              <p:cNvPicPr>
                <a:picLocks noChangeAspect="1"/>
              </p:cNvPicPr>
              <p:nvPr/>
            </p:nvPicPr>
            <p:blipFill>
              <a:blip r:embed="rId4"/>
              <a:srcRect r="29352"/>
              <a:stretch>
                <a:fillRect/>
              </a:stretch>
            </p:blipFill>
            <p:spPr>
              <a:xfrm flipH="1">
                <a:off x="2242999" y="0"/>
                <a:ext cx="764103" cy="714399"/>
              </a:xfrm>
              <a:prstGeom prst="rect">
                <a:avLst/>
              </a:prstGeom>
              <a:ln w="12700" cap="flat">
                <a:noFill/>
                <a:miter lim="400000"/>
              </a:ln>
              <a:effectLst/>
            </p:spPr>
          </p:pic>
          <p:pic>
            <p:nvPicPr>
              <p:cNvPr id="647" name="HiAP-arrow.png" descr="HiAP-arrow.png"/>
              <p:cNvPicPr>
                <a:picLocks noChangeAspect="1"/>
              </p:cNvPicPr>
              <p:nvPr/>
            </p:nvPicPr>
            <p:blipFill>
              <a:blip r:embed="rId4"/>
              <a:stretch>
                <a:fillRect/>
              </a:stretch>
            </p:blipFill>
            <p:spPr>
              <a:xfrm flipH="1">
                <a:off x="-2" y="7967"/>
                <a:ext cx="1081569" cy="697359"/>
              </a:xfrm>
              <a:prstGeom prst="rect">
                <a:avLst/>
              </a:prstGeom>
              <a:ln w="12700" cap="flat">
                <a:noFill/>
                <a:miter lim="400000"/>
              </a:ln>
              <a:effectLst/>
            </p:spPr>
          </p:pic>
          <p:pic>
            <p:nvPicPr>
              <p:cNvPr id="648" name="HiAP-arrow.png" descr="HiAP-arrow.png"/>
              <p:cNvPicPr>
                <a:picLocks noChangeAspect="1"/>
              </p:cNvPicPr>
              <p:nvPr/>
            </p:nvPicPr>
            <p:blipFill>
              <a:blip r:embed="rId4"/>
              <a:srcRect r="29352"/>
              <a:stretch>
                <a:fillRect/>
              </a:stretch>
            </p:blipFill>
            <p:spPr>
              <a:xfrm flipH="1">
                <a:off x="1790024" y="0"/>
                <a:ext cx="764103" cy="714399"/>
              </a:xfrm>
              <a:prstGeom prst="rect">
                <a:avLst/>
              </a:prstGeom>
              <a:ln w="12700" cap="flat">
                <a:noFill/>
                <a:miter lim="400000"/>
              </a:ln>
              <a:effectLst/>
            </p:spPr>
          </p:pic>
          <p:pic>
            <p:nvPicPr>
              <p:cNvPr id="649" name="HiAP-arrow.png" descr="HiAP-arrow.png"/>
              <p:cNvPicPr>
                <a:picLocks noChangeAspect="1"/>
              </p:cNvPicPr>
              <p:nvPr/>
            </p:nvPicPr>
            <p:blipFill>
              <a:blip r:embed="rId4"/>
              <a:srcRect r="29352"/>
              <a:stretch>
                <a:fillRect/>
              </a:stretch>
            </p:blipFill>
            <p:spPr>
              <a:xfrm flipH="1">
                <a:off x="1280231" y="0"/>
                <a:ext cx="764105" cy="714399"/>
              </a:xfrm>
              <a:prstGeom prst="rect">
                <a:avLst/>
              </a:prstGeom>
              <a:ln w="12700" cap="flat">
                <a:noFill/>
                <a:miter lim="400000"/>
              </a:ln>
              <a:effectLst/>
            </p:spPr>
          </p:pic>
          <p:pic>
            <p:nvPicPr>
              <p:cNvPr id="650" name="HiAP-arrow.png" descr="HiAP-arrow.png"/>
              <p:cNvPicPr>
                <a:picLocks noChangeAspect="1"/>
              </p:cNvPicPr>
              <p:nvPr/>
            </p:nvPicPr>
            <p:blipFill>
              <a:blip r:embed="rId4"/>
              <a:srcRect r="29352"/>
              <a:stretch>
                <a:fillRect/>
              </a:stretch>
            </p:blipFill>
            <p:spPr>
              <a:xfrm flipH="1">
                <a:off x="2809542" y="0"/>
                <a:ext cx="764104" cy="714399"/>
              </a:xfrm>
              <a:prstGeom prst="rect">
                <a:avLst/>
              </a:prstGeom>
              <a:ln w="12700" cap="flat">
                <a:noFill/>
                <a:miter lim="400000"/>
              </a:ln>
              <a:effectLst/>
            </p:spPr>
          </p:pic>
          <p:pic>
            <p:nvPicPr>
              <p:cNvPr id="651" name="HiAP-arrow.png" descr="HiAP-arrow.png"/>
              <p:cNvPicPr>
                <a:picLocks noChangeAspect="1"/>
              </p:cNvPicPr>
              <p:nvPr/>
            </p:nvPicPr>
            <p:blipFill>
              <a:blip r:embed="rId4"/>
              <a:srcRect r="29352"/>
              <a:stretch>
                <a:fillRect/>
              </a:stretch>
            </p:blipFill>
            <p:spPr>
              <a:xfrm flipH="1">
                <a:off x="835182" y="0"/>
                <a:ext cx="764103" cy="714399"/>
              </a:xfrm>
              <a:prstGeom prst="rect">
                <a:avLst/>
              </a:prstGeom>
              <a:ln w="12700" cap="flat">
                <a:noFill/>
                <a:miter lim="400000"/>
              </a:ln>
              <a:effectLst/>
            </p:spPr>
          </p:pic>
        </p:grpSp>
        <p:grpSp>
          <p:nvGrpSpPr>
            <p:cNvPr id="657" name="Group"/>
            <p:cNvGrpSpPr/>
            <p:nvPr/>
          </p:nvGrpSpPr>
          <p:grpSpPr>
            <a:xfrm>
              <a:off x="2233058" y="1783193"/>
              <a:ext cx="2554130" cy="714399"/>
              <a:chOff x="0" y="0"/>
              <a:chExt cx="2554129" cy="714398"/>
            </a:xfrm>
          </p:grpSpPr>
          <p:pic>
            <p:nvPicPr>
              <p:cNvPr id="653" name="HiAP-arrow.png" descr="HiAP-arrow.png"/>
              <p:cNvPicPr>
                <a:picLocks noChangeAspect="1"/>
              </p:cNvPicPr>
              <p:nvPr/>
            </p:nvPicPr>
            <p:blipFill>
              <a:blip r:embed="rId4"/>
              <a:stretch>
                <a:fillRect/>
              </a:stretch>
            </p:blipFill>
            <p:spPr>
              <a:xfrm>
                <a:off x="1472559" y="7967"/>
                <a:ext cx="1081570" cy="697358"/>
              </a:xfrm>
              <a:prstGeom prst="rect">
                <a:avLst/>
              </a:prstGeom>
              <a:ln w="12700" cap="flat">
                <a:noFill/>
                <a:miter lim="400000"/>
              </a:ln>
              <a:effectLst/>
            </p:spPr>
          </p:pic>
          <p:pic>
            <p:nvPicPr>
              <p:cNvPr id="654" name="HiAP-arrow.png" descr="HiAP-arrow.png"/>
              <p:cNvPicPr>
                <a:picLocks noChangeAspect="1"/>
              </p:cNvPicPr>
              <p:nvPr/>
            </p:nvPicPr>
            <p:blipFill>
              <a:blip r:embed="rId4"/>
              <a:srcRect r="29352"/>
              <a:stretch>
                <a:fillRect/>
              </a:stretch>
            </p:blipFill>
            <p:spPr>
              <a:xfrm>
                <a:off x="-1" y="-1"/>
                <a:ext cx="764103" cy="714399"/>
              </a:xfrm>
              <a:prstGeom prst="rect">
                <a:avLst/>
              </a:prstGeom>
              <a:ln w="12700" cap="flat">
                <a:noFill/>
                <a:miter lim="400000"/>
              </a:ln>
              <a:effectLst/>
            </p:spPr>
          </p:pic>
          <p:pic>
            <p:nvPicPr>
              <p:cNvPr id="655" name="HiAP-arrow.png" descr="HiAP-arrow.png"/>
              <p:cNvPicPr>
                <a:picLocks noChangeAspect="1"/>
              </p:cNvPicPr>
              <p:nvPr/>
            </p:nvPicPr>
            <p:blipFill>
              <a:blip r:embed="rId4"/>
              <a:srcRect r="29352"/>
              <a:stretch>
                <a:fillRect/>
              </a:stretch>
            </p:blipFill>
            <p:spPr>
              <a:xfrm>
                <a:off x="509791" y="-1"/>
                <a:ext cx="764104" cy="714399"/>
              </a:xfrm>
              <a:prstGeom prst="rect">
                <a:avLst/>
              </a:prstGeom>
              <a:ln w="12700" cap="flat">
                <a:noFill/>
                <a:miter lim="400000"/>
              </a:ln>
              <a:effectLst/>
            </p:spPr>
          </p:pic>
          <p:pic>
            <p:nvPicPr>
              <p:cNvPr id="656" name="HiAP-arrow.png" descr="HiAP-arrow.png"/>
              <p:cNvPicPr>
                <a:picLocks noChangeAspect="1"/>
              </p:cNvPicPr>
              <p:nvPr/>
            </p:nvPicPr>
            <p:blipFill>
              <a:blip r:embed="rId4"/>
              <a:srcRect r="29352"/>
              <a:stretch>
                <a:fillRect/>
              </a:stretch>
            </p:blipFill>
            <p:spPr>
              <a:xfrm>
                <a:off x="954841" y="-1"/>
                <a:ext cx="764103" cy="714399"/>
              </a:xfrm>
              <a:prstGeom prst="rect">
                <a:avLst/>
              </a:prstGeom>
              <a:ln w="12700" cap="flat">
                <a:noFill/>
                <a:miter lim="400000"/>
              </a:ln>
              <a:effectLst/>
            </p:spPr>
          </p:pic>
        </p:grpSp>
        <p:grpSp>
          <p:nvGrpSpPr>
            <p:cNvPr id="660" name="Group"/>
            <p:cNvGrpSpPr/>
            <p:nvPr/>
          </p:nvGrpSpPr>
          <p:grpSpPr>
            <a:xfrm>
              <a:off x="912779" y="1778435"/>
              <a:ext cx="1886183" cy="820675"/>
              <a:chOff x="0" y="-1"/>
              <a:chExt cx="1886181" cy="820674"/>
            </a:xfrm>
          </p:grpSpPr>
          <p:sp>
            <p:nvSpPr>
              <p:cNvPr id="658" name="Rectangle"/>
              <p:cNvSpPr/>
              <p:nvPr/>
            </p:nvSpPr>
            <p:spPr>
              <a:xfrm>
                <a:off x="-1" y="-2"/>
                <a:ext cx="1886183" cy="820676"/>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endParaRPr/>
              </a:p>
            </p:txBody>
          </p:sp>
          <p:sp>
            <p:nvSpPr>
              <p:cNvPr id="659" name="Credit: slide created by Dr Catherine Hannaway, Durham University for the PAHO Health in All Policies training, May 2015."/>
              <p:cNvSpPr/>
              <p:nvPr/>
            </p:nvSpPr>
            <p:spPr>
              <a:xfrm>
                <a:off x="58952" y="69469"/>
                <a:ext cx="176827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900" b="1">
                    <a:uFill>
                      <a:solidFill>
                        <a:srgbClr val="000000"/>
                      </a:solidFill>
                    </a:uFill>
                    <a:latin typeface="Century Gothic"/>
                    <a:ea typeface="Century Gothic"/>
                    <a:cs typeface="Century Gothic"/>
                    <a:sym typeface="Century Gothic"/>
                  </a:defRPr>
                </a:pPr>
                <a:r>
                  <a:t>Social </a:t>
                </a:r>
              </a:p>
              <a:p>
                <a:pPr algn="ctr" defTabSz="457200">
                  <a:defRPr sz="1900" b="1">
                    <a:uFill>
                      <a:solidFill>
                        <a:srgbClr val="000000"/>
                      </a:solidFill>
                    </a:uFill>
                    <a:latin typeface="Century Gothic"/>
                    <a:ea typeface="Century Gothic"/>
                    <a:cs typeface="Century Gothic"/>
                    <a:sym typeface="Century Gothic"/>
                  </a:defRPr>
                </a:pPr>
                <a:r>
                  <a:t>Environment</a:t>
                </a:r>
              </a:p>
            </p:txBody>
          </p:sp>
        </p:grpSp>
        <p:grpSp>
          <p:nvGrpSpPr>
            <p:cNvPr id="663" name="Group"/>
            <p:cNvGrpSpPr/>
            <p:nvPr/>
          </p:nvGrpSpPr>
          <p:grpSpPr>
            <a:xfrm>
              <a:off x="7971746" y="190933"/>
              <a:ext cx="1564317" cy="820677"/>
              <a:chOff x="0" y="-1"/>
              <a:chExt cx="1564316" cy="820675"/>
            </a:xfrm>
          </p:grpSpPr>
          <p:sp>
            <p:nvSpPr>
              <p:cNvPr id="661" name="Rectangle"/>
              <p:cNvSpPr/>
              <p:nvPr/>
            </p:nvSpPr>
            <p:spPr>
              <a:xfrm>
                <a:off x="-1" y="-2"/>
                <a:ext cx="1564318" cy="820677"/>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endParaRPr/>
              </a:p>
            </p:txBody>
          </p:sp>
          <p:sp>
            <p:nvSpPr>
              <p:cNvPr id="662" name="Credit: slide created by Dr Catherine Hannaway, Durham University for the PAHO Health in All Policies training, May 2015."/>
              <p:cNvSpPr/>
              <p:nvPr/>
            </p:nvSpPr>
            <p:spPr>
              <a:xfrm>
                <a:off x="42879" y="69469"/>
                <a:ext cx="14785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900" b="1">
                    <a:uFill>
                      <a:solidFill>
                        <a:srgbClr val="000000"/>
                      </a:solidFill>
                    </a:uFill>
                    <a:latin typeface="Century Gothic"/>
                    <a:ea typeface="Century Gothic"/>
                    <a:cs typeface="Century Gothic"/>
                    <a:sym typeface="Century Gothic"/>
                  </a:defRPr>
                </a:pPr>
                <a:r>
                  <a:t>Material</a:t>
                </a:r>
                <a:br/>
                <a:r>
                  <a:t>Factors</a:t>
                </a:r>
              </a:p>
            </p:txBody>
          </p:sp>
        </p:grpSp>
        <p:grpSp>
          <p:nvGrpSpPr>
            <p:cNvPr id="670" name="Group"/>
            <p:cNvGrpSpPr/>
            <p:nvPr/>
          </p:nvGrpSpPr>
          <p:grpSpPr>
            <a:xfrm>
              <a:off x="1920300" y="162731"/>
              <a:ext cx="3573647" cy="714399"/>
              <a:chOff x="-1" y="0"/>
              <a:chExt cx="3573646" cy="714398"/>
            </a:xfrm>
          </p:grpSpPr>
          <p:pic>
            <p:nvPicPr>
              <p:cNvPr id="664" name="HiAP-arrow.png" descr="HiAP-arrow.png"/>
              <p:cNvPicPr>
                <a:picLocks noChangeAspect="1"/>
              </p:cNvPicPr>
              <p:nvPr/>
            </p:nvPicPr>
            <p:blipFill>
              <a:blip r:embed="rId4"/>
              <a:srcRect r="29352"/>
              <a:stretch>
                <a:fillRect/>
              </a:stretch>
            </p:blipFill>
            <p:spPr>
              <a:xfrm flipH="1">
                <a:off x="2242999" y="0"/>
                <a:ext cx="764103" cy="714399"/>
              </a:xfrm>
              <a:prstGeom prst="rect">
                <a:avLst/>
              </a:prstGeom>
              <a:ln w="12700" cap="flat">
                <a:noFill/>
                <a:miter lim="400000"/>
              </a:ln>
              <a:effectLst/>
            </p:spPr>
          </p:pic>
          <p:pic>
            <p:nvPicPr>
              <p:cNvPr id="665" name="HiAP-arrow.png" descr="HiAP-arrow.png"/>
              <p:cNvPicPr>
                <a:picLocks noChangeAspect="1"/>
              </p:cNvPicPr>
              <p:nvPr/>
            </p:nvPicPr>
            <p:blipFill>
              <a:blip r:embed="rId4"/>
              <a:stretch>
                <a:fillRect/>
              </a:stretch>
            </p:blipFill>
            <p:spPr>
              <a:xfrm flipH="1">
                <a:off x="-2" y="7967"/>
                <a:ext cx="1081569" cy="697359"/>
              </a:xfrm>
              <a:prstGeom prst="rect">
                <a:avLst/>
              </a:prstGeom>
              <a:ln w="12700" cap="flat">
                <a:noFill/>
                <a:miter lim="400000"/>
              </a:ln>
              <a:effectLst/>
            </p:spPr>
          </p:pic>
          <p:pic>
            <p:nvPicPr>
              <p:cNvPr id="666" name="HiAP-arrow.png" descr="HiAP-arrow.png"/>
              <p:cNvPicPr>
                <a:picLocks noChangeAspect="1"/>
              </p:cNvPicPr>
              <p:nvPr/>
            </p:nvPicPr>
            <p:blipFill>
              <a:blip r:embed="rId4"/>
              <a:srcRect r="29352"/>
              <a:stretch>
                <a:fillRect/>
              </a:stretch>
            </p:blipFill>
            <p:spPr>
              <a:xfrm flipH="1">
                <a:off x="1790024" y="0"/>
                <a:ext cx="764103" cy="714399"/>
              </a:xfrm>
              <a:prstGeom prst="rect">
                <a:avLst/>
              </a:prstGeom>
              <a:ln w="12700" cap="flat">
                <a:noFill/>
                <a:miter lim="400000"/>
              </a:ln>
              <a:effectLst/>
            </p:spPr>
          </p:pic>
          <p:pic>
            <p:nvPicPr>
              <p:cNvPr id="667" name="HiAP-arrow.png" descr="HiAP-arrow.png"/>
              <p:cNvPicPr>
                <a:picLocks noChangeAspect="1"/>
              </p:cNvPicPr>
              <p:nvPr/>
            </p:nvPicPr>
            <p:blipFill>
              <a:blip r:embed="rId4"/>
              <a:srcRect r="29352"/>
              <a:stretch>
                <a:fillRect/>
              </a:stretch>
            </p:blipFill>
            <p:spPr>
              <a:xfrm flipH="1">
                <a:off x="1280231" y="0"/>
                <a:ext cx="764105" cy="714399"/>
              </a:xfrm>
              <a:prstGeom prst="rect">
                <a:avLst/>
              </a:prstGeom>
              <a:ln w="12700" cap="flat">
                <a:noFill/>
                <a:miter lim="400000"/>
              </a:ln>
              <a:effectLst/>
            </p:spPr>
          </p:pic>
          <p:pic>
            <p:nvPicPr>
              <p:cNvPr id="668" name="HiAP-arrow.png" descr="HiAP-arrow.png"/>
              <p:cNvPicPr>
                <a:picLocks noChangeAspect="1"/>
              </p:cNvPicPr>
              <p:nvPr/>
            </p:nvPicPr>
            <p:blipFill>
              <a:blip r:embed="rId4"/>
              <a:srcRect r="29352"/>
              <a:stretch>
                <a:fillRect/>
              </a:stretch>
            </p:blipFill>
            <p:spPr>
              <a:xfrm flipH="1">
                <a:off x="2809542" y="0"/>
                <a:ext cx="764104" cy="714399"/>
              </a:xfrm>
              <a:prstGeom prst="rect">
                <a:avLst/>
              </a:prstGeom>
              <a:ln w="12700" cap="flat">
                <a:noFill/>
                <a:miter lim="400000"/>
              </a:ln>
              <a:effectLst/>
            </p:spPr>
          </p:pic>
          <p:pic>
            <p:nvPicPr>
              <p:cNvPr id="669" name="HiAP-arrow.png" descr="HiAP-arrow.png"/>
              <p:cNvPicPr>
                <a:picLocks noChangeAspect="1"/>
              </p:cNvPicPr>
              <p:nvPr/>
            </p:nvPicPr>
            <p:blipFill>
              <a:blip r:embed="rId4"/>
              <a:srcRect r="29352"/>
              <a:stretch>
                <a:fillRect/>
              </a:stretch>
            </p:blipFill>
            <p:spPr>
              <a:xfrm flipH="1">
                <a:off x="835182" y="0"/>
                <a:ext cx="764103" cy="714399"/>
              </a:xfrm>
              <a:prstGeom prst="rect">
                <a:avLst/>
              </a:prstGeom>
              <a:ln w="12700" cap="flat">
                <a:noFill/>
                <a:miter lim="400000"/>
              </a:ln>
              <a:effectLst/>
            </p:spPr>
          </p:pic>
        </p:grpSp>
        <p:grpSp>
          <p:nvGrpSpPr>
            <p:cNvPr id="673" name="Group"/>
            <p:cNvGrpSpPr/>
            <p:nvPr/>
          </p:nvGrpSpPr>
          <p:grpSpPr>
            <a:xfrm>
              <a:off x="1062946" y="190933"/>
              <a:ext cx="1564316" cy="820677"/>
              <a:chOff x="0" y="-1"/>
              <a:chExt cx="1564314" cy="820675"/>
            </a:xfrm>
          </p:grpSpPr>
          <p:sp>
            <p:nvSpPr>
              <p:cNvPr id="671" name="Rectangle"/>
              <p:cNvSpPr/>
              <p:nvPr/>
            </p:nvSpPr>
            <p:spPr>
              <a:xfrm>
                <a:off x="-1" y="-2"/>
                <a:ext cx="1564316" cy="820677"/>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endParaRPr/>
              </a:p>
            </p:txBody>
          </p:sp>
          <p:sp>
            <p:nvSpPr>
              <p:cNvPr id="672" name="Credit: slide created by Dr Catherine Hannaway, Durham University for the PAHO Health in All Policies training, May 2015."/>
              <p:cNvSpPr/>
              <p:nvPr/>
            </p:nvSpPr>
            <p:spPr>
              <a:xfrm>
                <a:off x="42877" y="69469"/>
                <a:ext cx="147856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900" b="1">
                    <a:uFill>
                      <a:solidFill>
                        <a:srgbClr val="000000"/>
                      </a:solidFill>
                    </a:uFill>
                    <a:latin typeface="Century Gothic"/>
                    <a:ea typeface="Century Gothic"/>
                    <a:cs typeface="Century Gothic"/>
                    <a:sym typeface="Century Gothic"/>
                  </a:defRPr>
                </a:pPr>
                <a:r>
                  <a:t>Social </a:t>
                </a:r>
              </a:p>
              <a:p>
                <a:pPr algn="ctr" defTabSz="457200">
                  <a:defRPr sz="1900" b="1">
                    <a:uFill>
                      <a:solidFill>
                        <a:srgbClr val="000000"/>
                      </a:solidFill>
                    </a:uFill>
                    <a:latin typeface="Century Gothic"/>
                    <a:ea typeface="Century Gothic"/>
                    <a:cs typeface="Century Gothic"/>
                    <a:sym typeface="Century Gothic"/>
                  </a:defRPr>
                </a:pPr>
                <a:r>
                  <a:t>Structure</a:t>
                </a:r>
              </a:p>
            </p:txBody>
          </p:sp>
        </p:grpSp>
        <p:grpSp>
          <p:nvGrpSpPr>
            <p:cNvPr id="682" name="Group"/>
            <p:cNvGrpSpPr/>
            <p:nvPr/>
          </p:nvGrpSpPr>
          <p:grpSpPr>
            <a:xfrm>
              <a:off x="2838167" y="3290346"/>
              <a:ext cx="4336622" cy="857785"/>
              <a:chOff x="0" y="0"/>
              <a:chExt cx="4336621" cy="857784"/>
            </a:xfrm>
          </p:grpSpPr>
          <p:grpSp>
            <p:nvGrpSpPr>
              <p:cNvPr id="678" name="Group"/>
              <p:cNvGrpSpPr/>
              <p:nvPr/>
            </p:nvGrpSpPr>
            <p:grpSpPr>
              <a:xfrm>
                <a:off x="1782490" y="-1"/>
                <a:ext cx="2554131" cy="714400"/>
                <a:chOff x="0" y="0"/>
                <a:chExt cx="2554129" cy="714398"/>
              </a:xfrm>
            </p:grpSpPr>
            <p:pic>
              <p:nvPicPr>
                <p:cNvPr id="674" name="HiAP-arrow.png" descr="HiAP-arrow.png"/>
                <p:cNvPicPr>
                  <a:picLocks noChangeAspect="1"/>
                </p:cNvPicPr>
                <p:nvPr/>
              </p:nvPicPr>
              <p:blipFill>
                <a:blip r:embed="rId4"/>
                <a:stretch>
                  <a:fillRect/>
                </a:stretch>
              </p:blipFill>
              <p:spPr>
                <a:xfrm>
                  <a:off x="1472560" y="7967"/>
                  <a:ext cx="1081570" cy="697358"/>
                </a:xfrm>
                <a:prstGeom prst="rect">
                  <a:avLst/>
                </a:prstGeom>
                <a:ln w="12700" cap="flat">
                  <a:noFill/>
                  <a:miter lim="400000"/>
                </a:ln>
                <a:effectLst/>
              </p:spPr>
            </p:pic>
            <p:pic>
              <p:nvPicPr>
                <p:cNvPr id="675" name="HiAP-arrow.png" descr="HiAP-arrow.png"/>
                <p:cNvPicPr>
                  <a:picLocks noChangeAspect="1"/>
                </p:cNvPicPr>
                <p:nvPr/>
              </p:nvPicPr>
              <p:blipFill>
                <a:blip r:embed="rId4"/>
                <a:srcRect r="29352"/>
                <a:stretch>
                  <a:fillRect/>
                </a:stretch>
              </p:blipFill>
              <p:spPr>
                <a:xfrm>
                  <a:off x="0" y="-1"/>
                  <a:ext cx="764102" cy="714400"/>
                </a:xfrm>
                <a:prstGeom prst="rect">
                  <a:avLst/>
                </a:prstGeom>
                <a:ln w="12700" cap="flat">
                  <a:noFill/>
                  <a:miter lim="400000"/>
                </a:ln>
                <a:effectLst/>
              </p:spPr>
            </p:pic>
            <p:pic>
              <p:nvPicPr>
                <p:cNvPr id="676" name="HiAP-arrow.png" descr="HiAP-arrow.png"/>
                <p:cNvPicPr>
                  <a:picLocks noChangeAspect="1"/>
                </p:cNvPicPr>
                <p:nvPr/>
              </p:nvPicPr>
              <p:blipFill>
                <a:blip r:embed="rId4"/>
                <a:srcRect r="29352"/>
                <a:stretch>
                  <a:fillRect/>
                </a:stretch>
              </p:blipFill>
              <p:spPr>
                <a:xfrm>
                  <a:off x="509791" y="-1"/>
                  <a:ext cx="764105" cy="714400"/>
                </a:xfrm>
                <a:prstGeom prst="rect">
                  <a:avLst/>
                </a:prstGeom>
                <a:ln w="12700" cap="flat">
                  <a:noFill/>
                  <a:miter lim="400000"/>
                </a:ln>
                <a:effectLst/>
              </p:spPr>
            </p:pic>
            <p:pic>
              <p:nvPicPr>
                <p:cNvPr id="677" name="HiAP-arrow.png" descr="HiAP-arrow.png"/>
                <p:cNvPicPr>
                  <a:picLocks noChangeAspect="1"/>
                </p:cNvPicPr>
                <p:nvPr/>
              </p:nvPicPr>
              <p:blipFill>
                <a:blip r:embed="rId4"/>
                <a:srcRect r="29352"/>
                <a:stretch>
                  <a:fillRect/>
                </a:stretch>
              </p:blipFill>
              <p:spPr>
                <a:xfrm>
                  <a:off x="954843" y="-1"/>
                  <a:ext cx="764102" cy="714400"/>
                </a:xfrm>
                <a:prstGeom prst="rect">
                  <a:avLst/>
                </a:prstGeom>
                <a:ln w="12700" cap="flat">
                  <a:noFill/>
                  <a:miter lim="400000"/>
                </a:ln>
                <a:effectLst/>
              </p:spPr>
            </p:pic>
          </p:grpSp>
          <p:grpSp>
            <p:nvGrpSpPr>
              <p:cNvPr id="681" name="Group"/>
              <p:cNvGrpSpPr/>
              <p:nvPr/>
            </p:nvGrpSpPr>
            <p:grpSpPr>
              <a:xfrm>
                <a:off x="-1" y="37106"/>
                <a:ext cx="2416540" cy="820679"/>
                <a:chOff x="0" y="0"/>
                <a:chExt cx="2416539" cy="820678"/>
              </a:xfrm>
            </p:grpSpPr>
            <p:sp>
              <p:nvSpPr>
                <p:cNvPr id="679" name="Rectangle"/>
                <p:cNvSpPr/>
                <p:nvPr/>
              </p:nvSpPr>
              <p:spPr>
                <a:xfrm>
                  <a:off x="0" y="-1"/>
                  <a:ext cx="2416540" cy="820679"/>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endParaRPr/>
                </a:p>
              </p:txBody>
            </p:sp>
            <p:sp>
              <p:nvSpPr>
                <p:cNvPr id="680" name="Credit: slide created by Dr Catherine Hannaway, Durham University for the PAHO Health in All Policies training, May 2015."/>
                <p:cNvSpPr txBox="1"/>
                <p:nvPr/>
              </p:nvSpPr>
              <p:spPr>
                <a:xfrm>
                  <a:off x="75528" y="69469"/>
                  <a:ext cx="2265483" cy="681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900" b="1">
                      <a:uFill>
                        <a:solidFill>
                          <a:srgbClr val="000000"/>
                        </a:solidFill>
                      </a:uFill>
                      <a:latin typeface="Century Gothic"/>
                      <a:ea typeface="Century Gothic"/>
                      <a:cs typeface="Century Gothic"/>
                      <a:sym typeface="Century Gothic"/>
                    </a:defRPr>
                  </a:pPr>
                  <a:r>
                    <a:t>Health</a:t>
                  </a:r>
                  <a:br/>
                  <a:r>
                    <a:t>Behaviours</a:t>
                  </a:r>
                </a:p>
              </p:txBody>
            </p:sp>
          </p:grpSp>
        </p:grpSp>
        <p:pic>
          <p:nvPicPr>
            <p:cNvPr id="683" name="HiAP-arrow.png" descr="HiAP-arrow.png"/>
            <p:cNvPicPr>
              <a:picLocks noChangeAspect="1"/>
            </p:cNvPicPr>
            <p:nvPr/>
          </p:nvPicPr>
          <p:blipFill>
            <a:blip r:embed="rId4"/>
            <a:srcRect l="57744"/>
            <a:stretch>
              <a:fillRect/>
            </a:stretch>
          </p:blipFill>
          <p:spPr>
            <a:xfrm rot="16200000">
              <a:off x="4754187" y="2378131"/>
              <a:ext cx="457019" cy="697356"/>
            </a:xfrm>
            <a:prstGeom prst="rect">
              <a:avLst/>
            </a:prstGeom>
            <a:ln w="12700" cap="flat">
              <a:noFill/>
              <a:miter lim="400000"/>
            </a:ln>
            <a:effectLst/>
          </p:spPr>
        </p:pic>
        <p:pic>
          <p:nvPicPr>
            <p:cNvPr id="684" name="HiAP-arrow.png" descr="HiAP-arrow.png"/>
            <p:cNvPicPr>
              <a:picLocks noChangeAspect="1"/>
            </p:cNvPicPr>
            <p:nvPr/>
          </p:nvPicPr>
          <p:blipFill>
            <a:blip r:embed="rId4"/>
            <a:srcRect l="62136"/>
            <a:stretch>
              <a:fillRect/>
            </a:stretch>
          </p:blipFill>
          <p:spPr>
            <a:xfrm rot="16200000" flipH="1">
              <a:off x="4777934" y="2775008"/>
              <a:ext cx="409526" cy="697355"/>
            </a:xfrm>
            <a:prstGeom prst="rect">
              <a:avLst/>
            </a:prstGeom>
            <a:ln w="12700" cap="flat">
              <a:noFill/>
              <a:miter lim="400000"/>
            </a:ln>
            <a:effectLst/>
          </p:spPr>
        </p:pic>
        <p:grpSp>
          <p:nvGrpSpPr>
            <p:cNvPr id="687" name="Group"/>
            <p:cNvGrpSpPr/>
            <p:nvPr/>
          </p:nvGrpSpPr>
          <p:grpSpPr>
            <a:xfrm>
              <a:off x="860838" y="3264169"/>
              <a:ext cx="1686756" cy="1555465"/>
              <a:chOff x="0" y="0"/>
              <a:chExt cx="1686754" cy="1555463"/>
            </a:xfrm>
          </p:grpSpPr>
          <p:pic>
            <p:nvPicPr>
              <p:cNvPr id="685" name="HiAP-arrow.png" descr="HiAP-arrow.png"/>
              <p:cNvPicPr>
                <a:picLocks noChangeAspect="1"/>
              </p:cNvPicPr>
              <p:nvPr/>
            </p:nvPicPr>
            <p:blipFill>
              <a:blip r:embed="rId4"/>
              <a:stretch>
                <a:fillRect/>
              </a:stretch>
            </p:blipFill>
            <p:spPr>
              <a:xfrm rot="19260000">
                <a:off x="506270" y="262621"/>
                <a:ext cx="1081571" cy="697358"/>
              </a:xfrm>
              <a:prstGeom prst="rect">
                <a:avLst/>
              </a:prstGeom>
              <a:ln w="12700" cap="flat">
                <a:noFill/>
                <a:miter lim="400000"/>
              </a:ln>
              <a:effectLst/>
            </p:spPr>
          </p:pic>
          <p:pic>
            <p:nvPicPr>
              <p:cNvPr id="686" name="HiAP-arrow.png" descr="HiAP-arrow.png"/>
              <p:cNvPicPr>
                <a:picLocks noChangeAspect="1"/>
              </p:cNvPicPr>
              <p:nvPr/>
            </p:nvPicPr>
            <p:blipFill>
              <a:blip r:embed="rId4"/>
              <a:srcRect r="29352"/>
              <a:stretch>
                <a:fillRect/>
              </a:stretch>
            </p:blipFill>
            <p:spPr>
              <a:xfrm rot="19260000">
                <a:off x="139650" y="680236"/>
                <a:ext cx="764104" cy="714398"/>
              </a:xfrm>
              <a:prstGeom prst="rect">
                <a:avLst/>
              </a:prstGeom>
              <a:ln w="12700" cap="flat">
                <a:noFill/>
                <a:miter lim="400000"/>
              </a:ln>
              <a:effectLst/>
            </p:spPr>
          </p:pic>
        </p:grpSp>
        <p:grpSp>
          <p:nvGrpSpPr>
            <p:cNvPr id="690" name="Group"/>
            <p:cNvGrpSpPr/>
            <p:nvPr/>
          </p:nvGrpSpPr>
          <p:grpSpPr>
            <a:xfrm>
              <a:off x="2037704" y="4004938"/>
              <a:ext cx="1686756" cy="1555463"/>
              <a:chOff x="0" y="0"/>
              <a:chExt cx="1686754" cy="1555462"/>
            </a:xfrm>
          </p:grpSpPr>
          <p:pic>
            <p:nvPicPr>
              <p:cNvPr id="688" name="HiAP-arrow.png" descr="HiAP-arrow.png"/>
              <p:cNvPicPr>
                <a:picLocks noChangeAspect="1"/>
              </p:cNvPicPr>
              <p:nvPr/>
            </p:nvPicPr>
            <p:blipFill>
              <a:blip r:embed="rId4"/>
              <a:stretch>
                <a:fillRect/>
              </a:stretch>
            </p:blipFill>
            <p:spPr>
              <a:xfrm rot="19260000">
                <a:off x="506270" y="262622"/>
                <a:ext cx="1081571" cy="697357"/>
              </a:xfrm>
              <a:prstGeom prst="rect">
                <a:avLst/>
              </a:prstGeom>
              <a:ln w="12700" cap="flat">
                <a:noFill/>
                <a:miter lim="400000"/>
              </a:ln>
              <a:effectLst/>
            </p:spPr>
          </p:pic>
          <p:pic>
            <p:nvPicPr>
              <p:cNvPr id="689" name="HiAP-arrow.png" descr="HiAP-arrow.png"/>
              <p:cNvPicPr>
                <a:picLocks noChangeAspect="1"/>
              </p:cNvPicPr>
              <p:nvPr/>
            </p:nvPicPr>
            <p:blipFill>
              <a:blip r:embed="rId4"/>
              <a:srcRect r="29352"/>
              <a:stretch>
                <a:fillRect/>
              </a:stretch>
            </p:blipFill>
            <p:spPr>
              <a:xfrm rot="19260000">
                <a:off x="139650" y="680235"/>
                <a:ext cx="764104" cy="714398"/>
              </a:xfrm>
              <a:prstGeom prst="rect">
                <a:avLst/>
              </a:prstGeom>
              <a:ln w="12700" cap="flat">
                <a:noFill/>
                <a:miter lim="400000"/>
              </a:ln>
              <a:effectLst/>
            </p:spPr>
          </p:pic>
        </p:grpSp>
        <p:grpSp>
          <p:nvGrpSpPr>
            <p:cNvPr id="693" name="Group"/>
            <p:cNvGrpSpPr/>
            <p:nvPr/>
          </p:nvGrpSpPr>
          <p:grpSpPr>
            <a:xfrm>
              <a:off x="3400917" y="4323893"/>
              <a:ext cx="1686755" cy="1555464"/>
              <a:chOff x="0" y="-1"/>
              <a:chExt cx="1686754" cy="1555463"/>
            </a:xfrm>
          </p:grpSpPr>
          <p:pic>
            <p:nvPicPr>
              <p:cNvPr id="691" name="HiAP-arrow.png" descr="HiAP-arrow.png"/>
              <p:cNvPicPr>
                <a:picLocks noChangeAspect="1"/>
              </p:cNvPicPr>
              <p:nvPr/>
            </p:nvPicPr>
            <p:blipFill>
              <a:blip r:embed="rId4"/>
              <a:stretch>
                <a:fillRect/>
              </a:stretch>
            </p:blipFill>
            <p:spPr>
              <a:xfrm rot="19260000">
                <a:off x="506270" y="262621"/>
                <a:ext cx="1081571" cy="697357"/>
              </a:xfrm>
              <a:prstGeom prst="rect">
                <a:avLst/>
              </a:prstGeom>
              <a:ln w="12700" cap="flat">
                <a:noFill/>
                <a:miter lim="400000"/>
              </a:ln>
              <a:effectLst/>
            </p:spPr>
          </p:pic>
          <p:pic>
            <p:nvPicPr>
              <p:cNvPr id="692" name="HiAP-arrow.png" descr="HiAP-arrow.png"/>
              <p:cNvPicPr>
                <a:picLocks noChangeAspect="1"/>
              </p:cNvPicPr>
              <p:nvPr/>
            </p:nvPicPr>
            <p:blipFill>
              <a:blip r:embed="rId4"/>
              <a:srcRect r="29352"/>
              <a:stretch>
                <a:fillRect/>
              </a:stretch>
            </p:blipFill>
            <p:spPr>
              <a:xfrm rot="19260000">
                <a:off x="139650" y="680235"/>
                <a:ext cx="764104" cy="714398"/>
              </a:xfrm>
              <a:prstGeom prst="rect">
                <a:avLst/>
              </a:prstGeom>
              <a:ln w="12700" cap="flat">
                <a:noFill/>
                <a:miter lim="400000"/>
              </a:ln>
              <a:effectLst/>
            </p:spPr>
          </p:pic>
        </p:grpSp>
      </p:grpSp>
      <p:sp>
        <p:nvSpPr>
          <p:cNvPr id="695" name="Credit: slide created by Dr Catherine Hannaway, Durham University for the PAHO Health in All Policies training, May 2015."/>
          <p:cNvSpPr txBox="1"/>
          <p:nvPr/>
        </p:nvSpPr>
        <p:spPr>
          <a:xfrm>
            <a:off x="259599" y="8935997"/>
            <a:ext cx="12243099" cy="643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p>
            <a:pPr algn="ctr" defTabSz="457200">
              <a:lnSpc>
                <a:spcPct val="115000"/>
              </a:lnSpc>
              <a:defRPr sz="1600">
                <a:uFill>
                  <a:solidFill>
                    <a:srgbClr val="000000"/>
                  </a:solidFill>
                </a:uFill>
                <a:latin typeface="Century Gothic"/>
                <a:ea typeface="Century Gothic"/>
                <a:cs typeface="Century Gothic"/>
                <a:sym typeface="Century Gothic"/>
              </a:defRPr>
            </a:pPr>
            <a:r>
              <a:t>Source: Brunner, E., &amp; Marmot, M.G. (2006). ‘Social Organization, Stress, and Health.’ In M.G. Marmot &amp; R.G. Wilkinson (Eds.), </a:t>
            </a:r>
            <a:br/>
            <a:r>
              <a:t>Social Determinants of Health. Oxford: Oxford University Press, Figure 2.2, p.9.</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dirty="0"/>
          </a:p>
        </p:txBody>
      </p:sp>
      <p:sp>
        <p:nvSpPr>
          <p:cNvPr id="112"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rPr dirty="0"/>
              <a:t>Learning Objectives</a:t>
            </a:r>
          </a:p>
        </p:txBody>
      </p:sp>
      <p:pic>
        <p:nvPicPr>
          <p:cNvPr id="113" name="HiAP-Icon-Bulls-eye.png" descr="HiAP-Icon-Bulls-eye.png"/>
          <p:cNvPicPr>
            <a:picLocks noChangeAspect="1"/>
          </p:cNvPicPr>
          <p:nvPr/>
        </p:nvPicPr>
        <p:blipFill>
          <a:blip r:embed="rId3"/>
          <a:stretch>
            <a:fillRect/>
          </a:stretch>
        </p:blipFill>
        <p:spPr>
          <a:xfrm>
            <a:off x="368887" y="3252673"/>
            <a:ext cx="3674248" cy="3837876"/>
          </a:xfrm>
          <a:prstGeom prst="rect">
            <a:avLst/>
          </a:prstGeom>
          <a:ln w="12700">
            <a:miter lim="400000"/>
          </a:ln>
        </p:spPr>
      </p:pic>
      <p:pic>
        <p:nvPicPr>
          <p:cNvPr id="114" name="HiAP-Wireframe-graphic-2.png" descr="HiAP-Wireframe-graphic-2.png"/>
          <p:cNvPicPr>
            <a:picLocks noChangeAspect="1"/>
          </p:cNvPicPr>
          <p:nvPr/>
        </p:nvPicPr>
        <p:blipFill>
          <a:blip r:embed="rId4"/>
          <a:srcRect l="4891" t="2175" r="4890" b="87108"/>
          <a:stretch>
            <a:fillRect/>
          </a:stretch>
        </p:blipFill>
        <p:spPr>
          <a:xfrm flipH="1">
            <a:off x="-9973" y="8292541"/>
            <a:ext cx="13024746" cy="1467163"/>
          </a:xfrm>
          <a:prstGeom prst="rect">
            <a:avLst/>
          </a:prstGeom>
          <a:ln w="12700">
            <a:miter lim="400000"/>
          </a:ln>
        </p:spPr>
      </p:pic>
      <p:grpSp>
        <p:nvGrpSpPr>
          <p:cNvPr id="120" name="Group"/>
          <p:cNvGrpSpPr/>
          <p:nvPr/>
        </p:nvGrpSpPr>
        <p:grpSpPr>
          <a:xfrm>
            <a:off x="-3" y="-16673"/>
            <a:ext cx="2568189" cy="1943902"/>
            <a:chOff x="-1" y="0"/>
            <a:chExt cx="2568187" cy="1943901"/>
          </a:xfrm>
        </p:grpSpPr>
        <p:sp>
          <p:nvSpPr>
            <p:cNvPr id="115"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dirty="0"/>
            </a:p>
          </p:txBody>
        </p:sp>
        <p:grpSp>
          <p:nvGrpSpPr>
            <p:cNvPr id="118" name="Group 25"/>
            <p:cNvGrpSpPr/>
            <p:nvPr/>
          </p:nvGrpSpPr>
          <p:grpSpPr>
            <a:xfrm>
              <a:off x="617104" y="458876"/>
              <a:ext cx="1127564" cy="1026216"/>
              <a:chOff x="0" y="0"/>
              <a:chExt cx="1127562" cy="1026214"/>
            </a:xfrm>
          </p:grpSpPr>
          <p:sp>
            <p:nvSpPr>
              <p:cNvPr id="116"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rPr dirty="0"/>
                  <a:t>2</a:t>
                </a:r>
              </a:p>
            </p:txBody>
          </p:sp>
          <p:sp>
            <p:nvSpPr>
              <p:cNvPr id="117"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dirty="0"/>
              </a:p>
            </p:txBody>
          </p:sp>
        </p:grpSp>
        <p:pic>
          <p:nvPicPr>
            <p:cNvPr id="119" name="HiAP-modules-text.png" descr="HiAP-modules-text.png"/>
            <p:cNvPicPr>
              <a:picLocks noChangeAspect="1"/>
            </p:cNvPicPr>
            <p:nvPr/>
          </p:nvPicPr>
          <p:blipFill>
            <a:blip r:embed="rId5"/>
            <a:stretch>
              <a:fillRect/>
            </a:stretch>
          </p:blipFill>
          <p:spPr>
            <a:xfrm>
              <a:off x="92007" y="75131"/>
              <a:ext cx="507693" cy="1612046"/>
            </a:xfrm>
            <a:prstGeom prst="rect">
              <a:avLst/>
            </a:prstGeom>
            <a:ln w="12700" cap="flat">
              <a:noFill/>
              <a:miter lim="400000"/>
            </a:ln>
            <a:effectLst/>
          </p:spPr>
        </p:pic>
      </p:grpSp>
      <p:sp>
        <p:nvSpPr>
          <p:cNvPr id="121" name="Rectangle 4"/>
          <p:cNvSpPr txBox="1"/>
          <p:nvPr/>
        </p:nvSpPr>
        <p:spPr>
          <a:xfrm>
            <a:off x="5962636" y="3553247"/>
            <a:ext cx="6543031" cy="1431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a:defRPr sz="2900" spc="-31">
                <a:latin typeface="Century Gothic"/>
                <a:ea typeface="Century Gothic"/>
                <a:cs typeface="Century Gothic"/>
                <a:sym typeface="Century Gothic"/>
              </a:defRPr>
            </a:lvl1pPr>
          </a:lstStyle>
          <a:p>
            <a:r>
              <a:rPr dirty="0"/>
              <a:t>Distinguish between the underlying concepts of health inequality and health inequity</a:t>
            </a:r>
          </a:p>
        </p:txBody>
      </p:sp>
      <p:sp>
        <p:nvSpPr>
          <p:cNvPr id="122" name="Line"/>
          <p:cNvSpPr/>
          <p:nvPr/>
        </p:nvSpPr>
        <p:spPr>
          <a:xfrm>
            <a:off x="4636361" y="5219698"/>
            <a:ext cx="7526272" cy="3"/>
          </a:xfrm>
          <a:prstGeom prst="line">
            <a:avLst/>
          </a:prstGeom>
          <a:ln w="12700">
            <a:solidFill>
              <a:srgbClr val="242E7C"/>
            </a:solidFill>
            <a:miter lim="400000"/>
          </a:ln>
        </p:spPr>
        <p:txBody>
          <a:bodyPr lIns="45718" tIns="45718" rIns="45718" bIns="45718"/>
          <a:lstStyle/>
          <a:p>
            <a:endParaRPr dirty="0"/>
          </a:p>
        </p:txBody>
      </p:sp>
      <p:grpSp>
        <p:nvGrpSpPr>
          <p:cNvPr id="125" name="Group 1"/>
          <p:cNvGrpSpPr/>
          <p:nvPr/>
        </p:nvGrpSpPr>
        <p:grpSpPr>
          <a:xfrm>
            <a:off x="4567727" y="3528746"/>
            <a:ext cx="1268757" cy="1154722"/>
            <a:chOff x="0" y="0"/>
            <a:chExt cx="1268756" cy="1154721"/>
          </a:xfrm>
        </p:grpSpPr>
        <p:sp>
          <p:nvSpPr>
            <p:cNvPr id="123" name="Title 1"/>
            <p:cNvSpPr txBox="1"/>
            <p:nvPr/>
          </p:nvSpPr>
          <p:spPr>
            <a:xfrm>
              <a:off x="0" y="-1"/>
              <a:ext cx="1268757" cy="1154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242E7C"/>
                  </a:solidFill>
                  <a:latin typeface="Century Gothic"/>
                  <a:ea typeface="Century Gothic"/>
                  <a:cs typeface="Century Gothic"/>
                  <a:sym typeface="Century Gothic"/>
                </a:defRPr>
              </a:lvl1pPr>
            </a:lstStyle>
            <a:p>
              <a:r>
                <a:rPr dirty="0"/>
                <a:t>1</a:t>
              </a:r>
            </a:p>
          </p:txBody>
        </p:sp>
        <p:sp>
          <p:nvSpPr>
            <p:cNvPr id="124" name="Square"/>
            <p:cNvSpPr/>
            <p:nvPr/>
          </p:nvSpPr>
          <p:spPr>
            <a:xfrm>
              <a:off x="126161" y="81902"/>
              <a:ext cx="1029094" cy="1029094"/>
            </a:xfrm>
            <a:prstGeom prst="rect">
              <a:avLst/>
            </a:prstGeom>
            <a:noFill/>
            <a:ln w="50800" cap="flat">
              <a:solidFill>
                <a:srgbClr val="242E7C"/>
              </a:solidFill>
              <a:prstDash val="solid"/>
              <a:miter lim="800000"/>
            </a:ln>
            <a:effectLst/>
          </p:spPr>
          <p:txBody>
            <a:bodyPr wrap="square" lIns="48766" tIns="48766" rIns="48766" bIns="48766" numCol="1" anchor="ctr">
              <a:noAutofit/>
            </a:bodyPr>
            <a:lstStyle/>
            <a:p>
              <a:endParaRPr dirty="0"/>
            </a:p>
          </p:txBody>
        </p:sp>
      </p:grpSp>
      <p:sp>
        <p:nvSpPr>
          <p:cNvPr id="126" name="Rectangle 4"/>
          <p:cNvSpPr txBox="1"/>
          <p:nvPr/>
        </p:nvSpPr>
        <p:spPr>
          <a:xfrm>
            <a:off x="6034199" y="5777557"/>
            <a:ext cx="6543035" cy="986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a:defRPr sz="2900" spc="-31">
                <a:latin typeface="Century Gothic"/>
                <a:ea typeface="Century Gothic"/>
                <a:cs typeface="Century Gothic"/>
                <a:sym typeface="Century Gothic"/>
              </a:defRPr>
            </a:lvl1pPr>
          </a:lstStyle>
          <a:p>
            <a:r>
              <a:rPr dirty="0"/>
              <a:t>Explain how societal inequalities influence health outcomes</a:t>
            </a:r>
          </a:p>
        </p:txBody>
      </p:sp>
      <p:grpSp>
        <p:nvGrpSpPr>
          <p:cNvPr id="129" name="Group 1"/>
          <p:cNvGrpSpPr/>
          <p:nvPr/>
        </p:nvGrpSpPr>
        <p:grpSpPr>
          <a:xfrm>
            <a:off x="4570075" y="5676628"/>
            <a:ext cx="1268758" cy="1154717"/>
            <a:chOff x="0" y="0"/>
            <a:chExt cx="1268756" cy="1154715"/>
          </a:xfrm>
        </p:grpSpPr>
        <p:sp>
          <p:nvSpPr>
            <p:cNvPr id="127" name="Title 1"/>
            <p:cNvSpPr txBox="1"/>
            <p:nvPr/>
          </p:nvSpPr>
          <p:spPr>
            <a:xfrm>
              <a:off x="-1" y="-1"/>
              <a:ext cx="1268757" cy="11547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242E7C"/>
                  </a:solidFill>
                  <a:latin typeface="Century Gothic"/>
                  <a:ea typeface="Century Gothic"/>
                  <a:cs typeface="Century Gothic"/>
                  <a:sym typeface="Century Gothic"/>
                </a:defRPr>
              </a:lvl1pPr>
            </a:lstStyle>
            <a:p>
              <a:r>
                <a:rPr dirty="0"/>
                <a:t>2</a:t>
              </a:r>
            </a:p>
          </p:txBody>
        </p:sp>
        <p:sp>
          <p:nvSpPr>
            <p:cNvPr id="128" name="Square"/>
            <p:cNvSpPr/>
            <p:nvPr/>
          </p:nvSpPr>
          <p:spPr>
            <a:xfrm>
              <a:off x="126161" y="81900"/>
              <a:ext cx="1029094" cy="1029093"/>
            </a:xfrm>
            <a:prstGeom prst="rect">
              <a:avLst/>
            </a:prstGeom>
            <a:noFill/>
            <a:ln w="50800" cap="flat">
              <a:solidFill>
                <a:srgbClr val="242E7C"/>
              </a:solidFill>
              <a:prstDash val="solid"/>
              <a:miter lim="800000"/>
            </a:ln>
            <a:effectLst/>
          </p:spPr>
          <p:txBody>
            <a:bodyPr wrap="square" lIns="48766" tIns="48766" rIns="48766" bIns="48766" numCol="1" anchor="ctr">
              <a:noAutofit/>
            </a:bodyPr>
            <a:lstStyle/>
            <a:p>
              <a:endParaRPr dirty="0"/>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700"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t>BURDEN OF INEQUITY</a:t>
            </a:r>
          </a:p>
        </p:txBody>
      </p:sp>
      <p:grpSp>
        <p:nvGrpSpPr>
          <p:cNvPr id="706" name="Group"/>
          <p:cNvGrpSpPr/>
          <p:nvPr/>
        </p:nvGrpSpPr>
        <p:grpSpPr>
          <a:xfrm>
            <a:off x="-3" y="-16673"/>
            <a:ext cx="2568189" cy="1943902"/>
            <a:chOff x="-1" y="0"/>
            <a:chExt cx="2568187" cy="1943901"/>
          </a:xfrm>
        </p:grpSpPr>
        <p:sp>
          <p:nvSpPr>
            <p:cNvPr id="701"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704" name="Group 25"/>
            <p:cNvGrpSpPr/>
            <p:nvPr/>
          </p:nvGrpSpPr>
          <p:grpSpPr>
            <a:xfrm>
              <a:off x="617104" y="458876"/>
              <a:ext cx="1127564" cy="1026216"/>
              <a:chOff x="0" y="0"/>
              <a:chExt cx="1127562" cy="1026214"/>
            </a:xfrm>
          </p:grpSpPr>
          <p:sp>
            <p:nvSpPr>
              <p:cNvPr id="702"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703"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705"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707" name="Manages context and relationships"/>
          <p:cNvSpPr txBox="1"/>
          <p:nvPr/>
        </p:nvSpPr>
        <p:spPr>
          <a:xfrm>
            <a:off x="1419593" y="2270293"/>
            <a:ext cx="9560720" cy="917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p>
            <a:pPr defTabSz="457200">
              <a:lnSpc>
                <a:spcPct val="90000"/>
              </a:lnSpc>
              <a:defRPr sz="2800" b="1" cap="all">
                <a:uFill>
                  <a:solidFill>
                    <a:srgbClr val="000000"/>
                  </a:solidFill>
                </a:uFill>
                <a:latin typeface="Century Gothic"/>
                <a:ea typeface="Century Gothic"/>
                <a:cs typeface="Century Gothic"/>
                <a:sym typeface="Century Gothic"/>
              </a:defRPr>
            </a:pPr>
            <a:r>
              <a:t>Gap in health status between poorest and richest </a:t>
            </a:r>
            <a:br/>
            <a:r>
              <a:t>income quintiles in 36 European countries</a:t>
            </a:r>
          </a:p>
        </p:txBody>
      </p:sp>
      <p:sp>
        <p:nvSpPr>
          <p:cNvPr id="708" name="Credit: slide created by Dr Catherine Hannaway, Durham University for the PAHO Health in All Policies training, May 2015."/>
          <p:cNvSpPr txBox="1"/>
          <p:nvPr/>
        </p:nvSpPr>
        <p:spPr>
          <a:xfrm>
            <a:off x="3337962" y="9240797"/>
            <a:ext cx="6086376" cy="351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algn="ctr" defTabSz="457200">
              <a:lnSpc>
                <a:spcPct val="115000"/>
              </a:lnSpc>
              <a:defRPr sz="1600">
                <a:uFill>
                  <a:solidFill>
                    <a:srgbClr val="000000"/>
                  </a:solidFill>
                </a:uFill>
                <a:latin typeface="Century Gothic"/>
                <a:ea typeface="Century Gothic"/>
                <a:cs typeface="Century Gothic"/>
                <a:sym typeface="Century Gothic"/>
              </a:defRPr>
            </a:lvl1pPr>
          </a:lstStyle>
          <a:p>
            <a:r>
              <a:t>Source: The WHO European Health Equity Status Report, 2019</a:t>
            </a:r>
          </a:p>
        </p:txBody>
      </p:sp>
      <p:grpSp>
        <p:nvGrpSpPr>
          <p:cNvPr id="739" name="Group"/>
          <p:cNvGrpSpPr/>
          <p:nvPr/>
        </p:nvGrpSpPr>
        <p:grpSpPr>
          <a:xfrm>
            <a:off x="1018853" y="3435359"/>
            <a:ext cx="12103056" cy="5683807"/>
            <a:chOff x="-1" y="-1"/>
            <a:chExt cx="12103054" cy="5683805"/>
          </a:xfrm>
        </p:grpSpPr>
        <p:sp>
          <p:nvSpPr>
            <p:cNvPr id="709" name="Line"/>
            <p:cNvSpPr/>
            <p:nvPr/>
          </p:nvSpPr>
          <p:spPr>
            <a:xfrm>
              <a:off x="808365" y="184847"/>
              <a:ext cx="5198824" cy="3"/>
            </a:xfrm>
            <a:prstGeom prst="line">
              <a:avLst/>
            </a:prstGeom>
            <a:noFill/>
            <a:ln w="12700" cap="flat">
              <a:solidFill>
                <a:schemeClr val="accent1"/>
              </a:solidFill>
              <a:prstDash val="solid"/>
              <a:round/>
            </a:ln>
            <a:effectLst/>
          </p:spPr>
          <p:txBody>
            <a:bodyPr wrap="square" lIns="45718" tIns="45718" rIns="45718" bIns="45718" numCol="1" anchor="t">
              <a:noAutofit/>
            </a:bodyPr>
            <a:lstStyle/>
            <a:p>
              <a:endParaRPr/>
            </a:p>
          </p:txBody>
        </p:sp>
        <p:sp>
          <p:nvSpPr>
            <p:cNvPr id="710" name="Line"/>
            <p:cNvSpPr/>
            <p:nvPr/>
          </p:nvSpPr>
          <p:spPr>
            <a:xfrm>
              <a:off x="808365" y="641788"/>
              <a:ext cx="5198824" cy="3"/>
            </a:xfrm>
            <a:prstGeom prst="line">
              <a:avLst/>
            </a:prstGeom>
            <a:noFill/>
            <a:ln w="12700" cap="flat">
              <a:solidFill>
                <a:schemeClr val="accent1"/>
              </a:solidFill>
              <a:prstDash val="solid"/>
              <a:round/>
            </a:ln>
            <a:effectLst/>
          </p:spPr>
          <p:txBody>
            <a:bodyPr wrap="square" lIns="45718" tIns="45718" rIns="45718" bIns="45718" numCol="1" anchor="t">
              <a:noAutofit/>
            </a:bodyPr>
            <a:lstStyle/>
            <a:p>
              <a:endParaRPr/>
            </a:p>
          </p:txBody>
        </p:sp>
        <p:sp>
          <p:nvSpPr>
            <p:cNvPr id="711" name="Line"/>
            <p:cNvSpPr/>
            <p:nvPr/>
          </p:nvSpPr>
          <p:spPr>
            <a:xfrm>
              <a:off x="808365" y="1098729"/>
              <a:ext cx="5198824" cy="3"/>
            </a:xfrm>
            <a:prstGeom prst="line">
              <a:avLst/>
            </a:prstGeom>
            <a:noFill/>
            <a:ln w="12700" cap="flat">
              <a:solidFill>
                <a:schemeClr val="accent1"/>
              </a:solidFill>
              <a:prstDash val="solid"/>
              <a:round/>
            </a:ln>
            <a:effectLst/>
          </p:spPr>
          <p:txBody>
            <a:bodyPr wrap="square" lIns="45718" tIns="45718" rIns="45718" bIns="45718" numCol="1" anchor="t">
              <a:noAutofit/>
            </a:bodyPr>
            <a:lstStyle/>
            <a:p>
              <a:endParaRPr/>
            </a:p>
          </p:txBody>
        </p:sp>
        <p:sp>
          <p:nvSpPr>
            <p:cNvPr id="712" name="Line"/>
            <p:cNvSpPr/>
            <p:nvPr/>
          </p:nvSpPr>
          <p:spPr>
            <a:xfrm>
              <a:off x="808365" y="1555669"/>
              <a:ext cx="5198824" cy="3"/>
            </a:xfrm>
            <a:prstGeom prst="line">
              <a:avLst/>
            </a:prstGeom>
            <a:noFill/>
            <a:ln w="12700" cap="flat">
              <a:solidFill>
                <a:schemeClr val="accent1"/>
              </a:solidFill>
              <a:prstDash val="solid"/>
              <a:round/>
            </a:ln>
            <a:effectLst/>
          </p:spPr>
          <p:txBody>
            <a:bodyPr wrap="square" lIns="45718" tIns="45718" rIns="45718" bIns="45718" numCol="1" anchor="t">
              <a:noAutofit/>
            </a:bodyPr>
            <a:lstStyle/>
            <a:p>
              <a:endParaRPr/>
            </a:p>
          </p:txBody>
        </p:sp>
        <p:sp>
          <p:nvSpPr>
            <p:cNvPr id="713" name="Line"/>
            <p:cNvSpPr/>
            <p:nvPr/>
          </p:nvSpPr>
          <p:spPr>
            <a:xfrm>
              <a:off x="808365" y="3383431"/>
              <a:ext cx="5198824" cy="3"/>
            </a:xfrm>
            <a:prstGeom prst="line">
              <a:avLst/>
            </a:prstGeom>
            <a:noFill/>
            <a:ln w="12700" cap="flat">
              <a:solidFill>
                <a:schemeClr val="accent1"/>
              </a:solidFill>
              <a:prstDash val="solid"/>
              <a:round/>
            </a:ln>
            <a:effectLst/>
          </p:spPr>
          <p:txBody>
            <a:bodyPr wrap="square" lIns="45718" tIns="45718" rIns="45718" bIns="45718" numCol="1" anchor="t">
              <a:noAutofit/>
            </a:bodyPr>
            <a:lstStyle/>
            <a:p>
              <a:endParaRPr/>
            </a:p>
          </p:txBody>
        </p:sp>
        <p:sp>
          <p:nvSpPr>
            <p:cNvPr id="714" name="Line"/>
            <p:cNvSpPr/>
            <p:nvPr/>
          </p:nvSpPr>
          <p:spPr>
            <a:xfrm>
              <a:off x="808365" y="3840372"/>
              <a:ext cx="5198824" cy="3"/>
            </a:xfrm>
            <a:prstGeom prst="line">
              <a:avLst/>
            </a:prstGeom>
            <a:noFill/>
            <a:ln w="12700" cap="flat">
              <a:solidFill>
                <a:schemeClr val="accent1"/>
              </a:solidFill>
              <a:prstDash val="solid"/>
              <a:round/>
            </a:ln>
            <a:effectLst/>
          </p:spPr>
          <p:txBody>
            <a:bodyPr wrap="square" lIns="45718" tIns="45718" rIns="45718" bIns="45718" numCol="1" anchor="t">
              <a:noAutofit/>
            </a:bodyPr>
            <a:lstStyle/>
            <a:p>
              <a:endParaRPr/>
            </a:p>
          </p:txBody>
        </p:sp>
        <p:sp>
          <p:nvSpPr>
            <p:cNvPr id="715" name="Line"/>
            <p:cNvSpPr/>
            <p:nvPr/>
          </p:nvSpPr>
          <p:spPr>
            <a:xfrm>
              <a:off x="808363" y="4754252"/>
              <a:ext cx="5706923" cy="17653"/>
            </a:xfrm>
            <a:prstGeom prst="line">
              <a:avLst/>
            </a:prstGeom>
            <a:noFill/>
            <a:ln w="12700" cap="flat">
              <a:solidFill>
                <a:schemeClr val="accent1"/>
              </a:solidFill>
              <a:prstDash val="solid"/>
              <a:round/>
            </a:ln>
            <a:effectLst/>
          </p:spPr>
          <p:txBody>
            <a:bodyPr wrap="square" lIns="45718" tIns="45718" rIns="45718" bIns="45718" numCol="1" anchor="t">
              <a:noAutofit/>
            </a:bodyPr>
            <a:lstStyle/>
            <a:p>
              <a:endParaRPr/>
            </a:p>
          </p:txBody>
        </p:sp>
        <p:sp>
          <p:nvSpPr>
            <p:cNvPr id="716" name="Line"/>
            <p:cNvSpPr/>
            <p:nvPr/>
          </p:nvSpPr>
          <p:spPr>
            <a:xfrm>
              <a:off x="808365" y="4297312"/>
              <a:ext cx="5198824" cy="3"/>
            </a:xfrm>
            <a:prstGeom prst="line">
              <a:avLst/>
            </a:prstGeom>
            <a:noFill/>
            <a:ln w="12700" cap="flat">
              <a:solidFill>
                <a:schemeClr val="accent1"/>
              </a:solidFill>
              <a:prstDash val="solid"/>
              <a:round/>
            </a:ln>
            <a:effectLst/>
          </p:spPr>
          <p:txBody>
            <a:bodyPr wrap="square" lIns="45718" tIns="45718" rIns="45718" bIns="45718" numCol="1" anchor="t">
              <a:noAutofit/>
            </a:bodyPr>
            <a:lstStyle/>
            <a:p>
              <a:endParaRPr/>
            </a:p>
          </p:txBody>
        </p:sp>
        <p:sp>
          <p:nvSpPr>
            <p:cNvPr id="717" name="Line"/>
            <p:cNvSpPr/>
            <p:nvPr/>
          </p:nvSpPr>
          <p:spPr>
            <a:xfrm>
              <a:off x="808365" y="2012609"/>
              <a:ext cx="5198824" cy="3"/>
            </a:xfrm>
            <a:prstGeom prst="line">
              <a:avLst/>
            </a:prstGeom>
            <a:noFill/>
            <a:ln w="12700" cap="flat">
              <a:solidFill>
                <a:schemeClr val="accent1"/>
              </a:solidFill>
              <a:prstDash val="solid"/>
              <a:round/>
            </a:ln>
            <a:effectLst/>
          </p:spPr>
          <p:txBody>
            <a:bodyPr wrap="square" lIns="45718" tIns="45718" rIns="45718" bIns="45718" numCol="1" anchor="t">
              <a:noAutofit/>
            </a:bodyPr>
            <a:lstStyle/>
            <a:p>
              <a:endParaRPr/>
            </a:p>
          </p:txBody>
        </p:sp>
        <p:sp>
          <p:nvSpPr>
            <p:cNvPr id="718" name="Line"/>
            <p:cNvSpPr/>
            <p:nvPr/>
          </p:nvSpPr>
          <p:spPr>
            <a:xfrm>
              <a:off x="808365" y="2469550"/>
              <a:ext cx="5198824" cy="3"/>
            </a:xfrm>
            <a:prstGeom prst="line">
              <a:avLst/>
            </a:prstGeom>
            <a:noFill/>
            <a:ln w="12700" cap="flat">
              <a:solidFill>
                <a:schemeClr val="accent1"/>
              </a:solidFill>
              <a:prstDash val="solid"/>
              <a:round/>
            </a:ln>
            <a:effectLst/>
          </p:spPr>
          <p:txBody>
            <a:bodyPr wrap="square" lIns="45718" tIns="45718" rIns="45718" bIns="45718" numCol="1" anchor="t">
              <a:noAutofit/>
            </a:bodyPr>
            <a:lstStyle/>
            <a:p>
              <a:endParaRPr/>
            </a:p>
          </p:txBody>
        </p:sp>
        <p:sp>
          <p:nvSpPr>
            <p:cNvPr id="719" name="Line"/>
            <p:cNvSpPr/>
            <p:nvPr/>
          </p:nvSpPr>
          <p:spPr>
            <a:xfrm>
              <a:off x="808365" y="2926491"/>
              <a:ext cx="5198824" cy="3"/>
            </a:xfrm>
            <a:prstGeom prst="line">
              <a:avLst/>
            </a:prstGeom>
            <a:noFill/>
            <a:ln w="12700" cap="flat">
              <a:solidFill>
                <a:schemeClr val="accent1"/>
              </a:solidFill>
              <a:prstDash val="solid"/>
              <a:round/>
            </a:ln>
            <a:effectLst/>
          </p:spPr>
          <p:txBody>
            <a:bodyPr wrap="square" lIns="45718" tIns="45718" rIns="45718" bIns="45718" numCol="1" anchor="t">
              <a:noAutofit/>
            </a:bodyPr>
            <a:lstStyle/>
            <a:p>
              <a:endParaRPr/>
            </a:p>
          </p:txBody>
        </p:sp>
        <p:grpSp>
          <p:nvGrpSpPr>
            <p:cNvPr id="730" name="Group"/>
            <p:cNvGrpSpPr/>
            <p:nvPr/>
          </p:nvGrpSpPr>
          <p:grpSpPr>
            <a:xfrm>
              <a:off x="7022905" y="146746"/>
              <a:ext cx="5080149" cy="2049511"/>
              <a:chOff x="0" y="0"/>
              <a:chExt cx="5080148" cy="2049510"/>
            </a:xfrm>
          </p:grpSpPr>
          <p:sp>
            <p:nvSpPr>
              <p:cNvPr id="720" name="Square"/>
              <p:cNvSpPr/>
              <p:nvPr/>
            </p:nvSpPr>
            <p:spPr>
              <a:xfrm>
                <a:off x="-1" y="495538"/>
                <a:ext cx="223987" cy="223984"/>
              </a:xfrm>
              <a:prstGeom prst="rect">
                <a:avLst/>
              </a:prstGeom>
              <a:solidFill>
                <a:srgbClr val="EEAB00"/>
              </a:solidFill>
              <a:ln w="12700" cap="flat">
                <a:noFill/>
                <a:miter lim="400000"/>
              </a:ln>
              <a:effectLst/>
            </p:spPr>
            <p:txBody>
              <a:bodyPr wrap="square" lIns="48766" tIns="48766" rIns="48766" bIns="48766" numCol="1" anchor="ctr">
                <a:noAutofit/>
              </a:bodyPr>
              <a:lstStyle/>
              <a:p>
                <a:endParaRPr/>
              </a:p>
            </p:txBody>
          </p:sp>
          <p:sp>
            <p:nvSpPr>
              <p:cNvPr id="721" name="Credit: slide created by Dr Catherine Hannaway, Durham University for the PAHO Health in All Policies training, May 2015."/>
              <p:cNvSpPr txBox="1"/>
              <p:nvPr/>
            </p:nvSpPr>
            <p:spPr>
              <a:xfrm>
                <a:off x="350241" y="402574"/>
                <a:ext cx="4729908"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Income Security &amp; Social Protection</a:t>
                </a:r>
              </a:p>
            </p:txBody>
          </p:sp>
          <p:sp>
            <p:nvSpPr>
              <p:cNvPr id="722" name="Square"/>
              <p:cNvSpPr/>
              <p:nvPr/>
            </p:nvSpPr>
            <p:spPr>
              <a:xfrm>
                <a:off x="-1" y="1336837"/>
                <a:ext cx="223987" cy="223986"/>
              </a:xfrm>
              <a:prstGeom prst="rect">
                <a:avLst/>
              </a:prstGeom>
              <a:solidFill>
                <a:srgbClr val="532075"/>
              </a:solidFill>
              <a:ln w="12700" cap="flat">
                <a:noFill/>
                <a:miter lim="400000"/>
              </a:ln>
              <a:effectLst/>
            </p:spPr>
            <p:txBody>
              <a:bodyPr wrap="square" lIns="48766" tIns="48766" rIns="48766" bIns="48766" numCol="1" anchor="ctr">
                <a:noAutofit/>
              </a:bodyPr>
              <a:lstStyle/>
              <a:p>
                <a:endParaRPr/>
              </a:p>
            </p:txBody>
          </p:sp>
          <p:sp>
            <p:nvSpPr>
              <p:cNvPr id="723" name="Credit: slide created by Dr Catherine Hannaway, Durham University for the PAHO Health in All Policies training, May 2015."/>
              <p:cNvSpPr txBox="1"/>
              <p:nvPr/>
            </p:nvSpPr>
            <p:spPr>
              <a:xfrm>
                <a:off x="350242" y="1245647"/>
                <a:ext cx="3916525"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Social and Human Capital</a:t>
                </a:r>
              </a:p>
            </p:txBody>
          </p:sp>
          <p:sp>
            <p:nvSpPr>
              <p:cNvPr id="724" name="Square"/>
              <p:cNvSpPr/>
              <p:nvPr/>
            </p:nvSpPr>
            <p:spPr>
              <a:xfrm>
                <a:off x="-1" y="82332"/>
                <a:ext cx="223987" cy="223986"/>
              </a:xfrm>
              <a:prstGeom prst="rect">
                <a:avLst/>
              </a:prstGeom>
              <a:solidFill>
                <a:srgbClr val="BE0D0D"/>
              </a:solidFill>
              <a:ln w="12700" cap="flat">
                <a:noFill/>
                <a:miter lim="400000"/>
              </a:ln>
              <a:effectLst/>
            </p:spPr>
            <p:txBody>
              <a:bodyPr wrap="square" lIns="48766" tIns="48766" rIns="48766" bIns="48766" numCol="1" anchor="ctr">
                <a:noAutofit/>
              </a:bodyPr>
              <a:lstStyle/>
              <a:p>
                <a:endParaRPr/>
              </a:p>
            </p:txBody>
          </p:sp>
          <p:sp>
            <p:nvSpPr>
              <p:cNvPr id="725" name="Credit: slide created by Dr Catherine Hannaway, Durham University for the PAHO Health in All Policies training, May 2015."/>
              <p:cNvSpPr txBox="1"/>
              <p:nvPr/>
            </p:nvSpPr>
            <p:spPr>
              <a:xfrm>
                <a:off x="350242" y="-1"/>
                <a:ext cx="173816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Health Service</a:t>
                </a:r>
              </a:p>
            </p:txBody>
          </p:sp>
          <p:sp>
            <p:nvSpPr>
              <p:cNvPr id="726" name="Square"/>
              <p:cNvSpPr/>
              <p:nvPr/>
            </p:nvSpPr>
            <p:spPr>
              <a:xfrm>
                <a:off x="-1" y="1753138"/>
                <a:ext cx="223987" cy="223986"/>
              </a:xfrm>
              <a:prstGeom prst="rect">
                <a:avLst/>
              </a:prstGeom>
              <a:solidFill>
                <a:srgbClr val="006CA6"/>
              </a:solidFill>
              <a:ln w="12700" cap="flat">
                <a:noFill/>
                <a:miter lim="400000"/>
              </a:ln>
              <a:effectLst/>
            </p:spPr>
            <p:txBody>
              <a:bodyPr wrap="square" lIns="48766" tIns="48766" rIns="48766" bIns="48766" numCol="1" anchor="ctr">
                <a:noAutofit/>
              </a:bodyPr>
              <a:lstStyle/>
              <a:p>
                <a:endParaRPr/>
              </a:p>
            </p:txBody>
          </p:sp>
          <p:sp>
            <p:nvSpPr>
              <p:cNvPr id="727" name="Credit: slide created by Dr Catherine Hannaway, Durham University for the PAHO Health in All Policies training, May 2015."/>
              <p:cNvSpPr txBox="1"/>
              <p:nvPr/>
            </p:nvSpPr>
            <p:spPr>
              <a:xfrm>
                <a:off x="350242" y="1672577"/>
                <a:ext cx="459414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Employment &amp; Working Conditions</a:t>
                </a:r>
              </a:p>
            </p:txBody>
          </p:sp>
          <p:sp>
            <p:nvSpPr>
              <p:cNvPr id="728" name="Square"/>
              <p:cNvSpPr/>
              <p:nvPr/>
            </p:nvSpPr>
            <p:spPr>
              <a:xfrm>
                <a:off x="-1" y="911235"/>
                <a:ext cx="223987" cy="223985"/>
              </a:xfrm>
              <a:prstGeom prst="rect">
                <a:avLst/>
              </a:prstGeom>
              <a:solidFill>
                <a:srgbClr val="629623"/>
              </a:solidFill>
              <a:ln w="12700" cap="flat">
                <a:noFill/>
                <a:miter lim="400000"/>
              </a:ln>
              <a:effectLst/>
            </p:spPr>
            <p:txBody>
              <a:bodyPr wrap="square" lIns="48766" tIns="48766" rIns="48766" bIns="48766" numCol="1" anchor="ctr">
                <a:noAutofit/>
              </a:bodyPr>
              <a:lstStyle/>
              <a:p>
                <a:endParaRPr/>
              </a:p>
            </p:txBody>
          </p:sp>
          <p:sp>
            <p:nvSpPr>
              <p:cNvPr id="729" name="Credit: slide created by Dr Catherine Hannaway, Durham University for the PAHO Health in All Policies training, May 2015."/>
              <p:cNvSpPr txBox="1"/>
              <p:nvPr/>
            </p:nvSpPr>
            <p:spPr>
              <a:xfrm>
                <a:off x="350242" y="823587"/>
                <a:ext cx="2209961"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1800">
                    <a:uFill>
                      <a:solidFill>
                        <a:srgbClr val="000000"/>
                      </a:solidFill>
                    </a:uFill>
                    <a:latin typeface="Century Gothic"/>
                    <a:ea typeface="Century Gothic"/>
                    <a:cs typeface="Century Gothic"/>
                    <a:sym typeface="Century Gothic"/>
                  </a:defRPr>
                </a:lvl1pPr>
              </a:lstStyle>
              <a:p>
                <a:r>
                  <a:t>Living Conditions</a:t>
                </a:r>
              </a:p>
            </p:txBody>
          </p:sp>
        </p:grpSp>
        <p:pic>
          <p:nvPicPr>
            <p:cNvPr id="731" name="HIAP_baar.png" descr="HIAP_baar.png"/>
            <p:cNvPicPr>
              <a:picLocks noChangeAspect="1"/>
            </p:cNvPicPr>
            <p:nvPr/>
          </p:nvPicPr>
          <p:blipFill>
            <a:blip r:embed="rId4"/>
            <a:stretch>
              <a:fillRect/>
            </a:stretch>
          </p:blipFill>
          <p:spPr>
            <a:xfrm>
              <a:off x="2541582" y="-2"/>
              <a:ext cx="4812294" cy="5355125"/>
            </a:xfrm>
            <a:prstGeom prst="rect">
              <a:avLst/>
            </a:prstGeom>
            <a:ln w="12700" cap="flat">
              <a:noFill/>
              <a:miter lim="400000"/>
            </a:ln>
            <a:effectLst/>
          </p:spPr>
        </p:pic>
        <p:sp>
          <p:nvSpPr>
            <p:cNvPr id="732" name="Credit: slide created by Dr Catherine Hannaway, Durham University for the PAHO Health in All Policies training, May 2015."/>
            <p:cNvSpPr txBox="1"/>
            <p:nvPr/>
          </p:nvSpPr>
          <p:spPr>
            <a:xfrm>
              <a:off x="573418" y="4985562"/>
              <a:ext cx="7474795" cy="6982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lnSpc>
                  <a:spcPct val="115000"/>
                </a:lnSpc>
                <a:defRPr sz="1800">
                  <a:uFill>
                    <a:solidFill>
                      <a:srgbClr val="000000"/>
                    </a:solidFill>
                  </a:uFill>
                  <a:latin typeface="Century Gothic"/>
                  <a:ea typeface="Century Gothic"/>
                  <a:cs typeface="Century Gothic"/>
                  <a:sym typeface="Century Gothic"/>
                </a:defRPr>
              </a:pPr>
              <a:r>
                <a:t>% of the gap explained by differences in 5 factors, controlling </a:t>
              </a:r>
              <a:br/>
              <a:r>
                <a:t>for age &amp; gender (based on analysis of EQLS 2003 - 2016)</a:t>
              </a:r>
            </a:p>
          </p:txBody>
        </p:sp>
        <p:sp>
          <p:nvSpPr>
            <p:cNvPr id="733" name="Credit: slide created by Dr Catherine Hannaway, Durham University for the PAHO Health in All Policies training, May 2015."/>
            <p:cNvSpPr txBox="1"/>
            <p:nvPr/>
          </p:nvSpPr>
          <p:spPr>
            <a:xfrm>
              <a:off x="4332690" y="197547"/>
              <a:ext cx="1073850"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b="1">
                  <a:solidFill>
                    <a:srgbClr val="FFFFFF"/>
                  </a:solidFill>
                  <a:uFill>
                    <a:solidFill>
                      <a:srgbClr val="000000"/>
                    </a:solidFill>
                  </a:uFill>
                  <a:latin typeface="Century Gothic"/>
                  <a:ea typeface="Century Gothic"/>
                  <a:cs typeface="Century Gothic"/>
                  <a:sym typeface="Century Gothic"/>
                </a:defRPr>
              </a:lvl1pPr>
            </a:lstStyle>
            <a:p>
              <a:r>
                <a:t>10%</a:t>
              </a:r>
            </a:p>
          </p:txBody>
        </p:sp>
        <p:sp>
          <p:nvSpPr>
            <p:cNvPr id="734" name="Credit: slide created by Dr Catherine Hannaway, Durham University for the PAHO Health in All Policies training, May 2015."/>
            <p:cNvSpPr txBox="1"/>
            <p:nvPr/>
          </p:nvSpPr>
          <p:spPr>
            <a:xfrm>
              <a:off x="4334604" y="1240271"/>
              <a:ext cx="1073849"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b="1">
                  <a:solidFill>
                    <a:srgbClr val="FFFFFF"/>
                  </a:solidFill>
                  <a:uFill>
                    <a:solidFill>
                      <a:srgbClr val="000000"/>
                    </a:solidFill>
                  </a:uFill>
                  <a:latin typeface="Century Gothic"/>
                  <a:ea typeface="Century Gothic"/>
                  <a:cs typeface="Century Gothic"/>
                  <a:sym typeface="Century Gothic"/>
                </a:defRPr>
              </a:lvl1pPr>
            </a:lstStyle>
            <a:p>
              <a:r>
                <a:t>35%</a:t>
              </a:r>
            </a:p>
          </p:txBody>
        </p:sp>
        <p:sp>
          <p:nvSpPr>
            <p:cNvPr id="735" name="Credit: slide created by Dr Catherine Hannaway, Durham University for the PAHO Health in All Policies training, May 2015."/>
            <p:cNvSpPr txBox="1"/>
            <p:nvPr/>
          </p:nvSpPr>
          <p:spPr>
            <a:xfrm>
              <a:off x="4332690" y="2704993"/>
              <a:ext cx="1073850"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b="1">
                  <a:solidFill>
                    <a:srgbClr val="FFFFFF"/>
                  </a:solidFill>
                  <a:uFill>
                    <a:solidFill>
                      <a:srgbClr val="000000"/>
                    </a:solidFill>
                  </a:uFill>
                  <a:latin typeface="Century Gothic"/>
                  <a:ea typeface="Century Gothic"/>
                  <a:cs typeface="Century Gothic"/>
                  <a:sym typeface="Century Gothic"/>
                </a:defRPr>
              </a:lvl1pPr>
            </a:lstStyle>
            <a:p>
              <a:r>
                <a:t>29%</a:t>
              </a:r>
            </a:p>
          </p:txBody>
        </p:sp>
        <p:sp>
          <p:nvSpPr>
            <p:cNvPr id="736" name="Credit: slide created by Dr Catherine Hannaway, Durham University for the PAHO Health in All Policies training, May 2015."/>
            <p:cNvSpPr txBox="1"/>
            <p:nvPr/>
          </p:nvSpPr>
          <p:spPr>
            <a:xfrm>
              <a:off x="4332690" y="3819877"/>
              <a:ext cx="1073850"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b="1">
                  <a:solidFill>
                    <a:srgbClr val="FFFFFF"/>
                  </a:solidFill>
                  <a:uFill>
                    <a:solidFill>
                      <a:srgbClr val="000000"/>
                    </a:solidFill>
                  </a:uFill>
                  <a:latin typeface="Century Gothic"/>
                  <a:ea typeface="Century Gothic"/>
                  <a:cs typeface="Century Gothic"/>
                  <a:sym typeface="Century Gothic"/>
                </a:defRPr>
              </a:lvl1pPr>
            </a:lstStyle>
            <a:p>
              <a:r>
                <a:t>19%</a:t>
              </a:r>
            </a:p>
          </p:txBody>
        </p:sp>
        <p:sp>
          <p:nvSpPr>
            <p:cNvPr id="737" name="Credit: slide created by Dr Catherine Hannaway, Durham University for the PAHO Health in All Policies training, May 2015."/>
            <p:cNvSpPr txBox="1"/>
            <p:nvPr/>
          </p:nvSpPr>
          <p:spPr>
            <a:xfrm>
              <a:off x="4281890" y="4390020"/>
              <a:ext cx="1073850"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b="1">
                  <a:solidFill>
                    <a:srgbClr val="FFFFFF"/>
                  </a:solidFill>
                  <a:uFill>
                    <a:solidFill>
                      <a:srgbClr val="000000"/>
                    </a:solidFill>
                  </a:uFill>
                  <a:latin typeface="Century Gothic"/>
                  <a:ea typeface="Century Gothic"/>
                  <a:cs typeface="Century Gothic"/>
                  <a:sym typeface="Century Gothic"/>
                </a:defRPr>
              </a:lvl1pPr>
            </a:lstStyle>
            <a:p>
              <a:r>
                <a:t>7%</a:t>
              </a:r>
            </a:p>
          </p:txBody>
        </p:sp>
        <p:sp>
          <p:nvSpPr>
            <p:cNvPr id="738" name="Credit: slide created by Dr Catherine Hannaway, Durham University for the PAHO Health in All Policies training, May 2015."/>
            <p:cNvSpPr txBox="1"/>
            <p:nvPr/>
          </p:nvSpPr>
          <p:spPr>
            <a:xfrm>
              <a:off x="-2" y="32447"/>
              <a:ext cx="733671" cy="4847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r" defTabSz="457200">
                <a:lnSpc>
                  <a:spcPct val="160000"/>
                </a:lnSpc>
                <a:defRPr sz="1800">
                  <a:uFill>
                    <a:solidFill>
                      <a:srgbClr val="000000"/>
                    </a:solidFill>
                  </a:uFill>
                  <a:latin typeface="Century Gothic"/>
                  <a:ea typeface="Century Gothic"/>
                  <a:cs typeface="Century Gothic"/>
                  <a:sym typeface="Century Gothic"/>
                </a:defRPr>
              </a:pPr>
              <a:r>
                <a:t>100%</a:t>
              </a:r>
            </a:p>
            <a:p>
              <a:pPr algn="r" defTabSz="457200">
                <a:lnSpc>
                  <a:spcPct val="160000"/>
                </a:lnSpc>
                <a:defRPr sz="1800">
                  <a:uFill>
                    <a:solidFill>
                      <a:srgbClr val="000000"/>
                    </a:solidFill>
                  </a:uFill>
                  <a:latin typeface="Century Gothic"/>
                  <a:ea typeface="Century Gothic"/>
                  <a:cs typeface="Century Gothic"/>
                  <a:sym typeface="Century Gothic"/>
                </a:defRPr>
              </a:pPr>
              <a:r>
                <a:t>90%</a:t>
              </a:r>
            </a:p>
            <a:p>
              <a:pPr algn="r" defTabSz="457200">
                <a:lnSpc>
                  <a:spcPct val="160000"/>
                </a:lnSpc>
                <a:defRPr sz="1800">
                  <a:uFill>
                    <a:solidFill>
                      <a:srgbClr val="000000"/>
                    </a:solidFill>
                  </a:uFill>
                  <a:latin typeface="Century Gothic"/>
                  <a:ea typeface="Century Gothic"/>
                  <a:cs typeface="Century Gothic"/>
                  <a:sym typeface="Century Gothic"/>
                </a:defRPr>
              </a:pPr>
              <a:r>
                <a:t>80%</a:t>
              </a:r>
            </a:p>
            <a:p>
              <a:pPr algn="r" defTabSz="457200">
                <a:lnSpc>
                  <a:spcPct val="160000"/>
                </a:lnSpc>
                <a:defRPr sz="1800">
                  <a:uFill>
                    <a:solidFill>
                      <a:srgbClr val="000000"/>
                    </a:solidFill>
                  </a:uFill>
                  <a:latin typeface="Century Gothic"/>
                  <a:ea typeface="Century Gothic"/>
                  <a:cs typeface="Century Gothic"/>
                  <a:sym typeface="Century Gothic"/>
                </a:defRPr>
              </a:pPr>
              <a:r>
                <a:t>70%</a:t>
              </a:r>
            </a:p>
            <a:p>
              <a:pPr algn="r" defTabSz="457200">
                <a:lnSpc>
                  <a:spcPct val="160000"/>
                </a:lnSpc>
                <a:defRPr sz="1800">
                  <a:uFill>
                    <a:solidFill>
                      <a:srgbClr val="000000"/>
                    </a:solidFill>
                  </a:uFill>
                  <a:latin typeface="Century Gothic"/>
                  <a:ea typeface="Century Gothic"/>
                  <a:cs typeface="Century Gothic"/>
                  <a:sym typeface="Century Gothic"/>
                </a:defRPr>
              </a:pPr>
              <a:r>
                <a:t>60%</a:t>
              </a:r>
            </a:p>
            <a:p>
              <a:pPr algn="r" defTabSz="457200">
                <a:lnSpc>
                  <a:spcPct val="160000"/>
                </a:lnSpc>
                <a:defRPr sz="1800">
                  <a:uFill>
                    <a:solidFill>
                      <a:srgbClr val="000000"/>
                    </a:solidFill>
                  </a:uFill>
                  <a:latin typeface="Century Gothic"/>
                  <a:ea typeface="Century Gothic"/>
                  <a:cs typeface="Century Gothic"/>
                  <a:sym typeface="Century Gothic"/>
                </a:defRPr>
              </a:pPr>
              <a:r>
                <a:t>50%</a:t>
              </a:r>
            </a:p>
            <a:p>
              <a:pPr algn="r" defTabSz="457200">
                <a:lnSpc>
                  <a:spcPct val="160000"/>
                </a:lnSpc>
                <a:defRPr sz="1800">
                  <a:uFill>
                    <a:solidFill>
                      <a:srgbClr val="000000"/>
                    </a:solidFill>
                  </a:uFill>
                  <a:latin typeface="Century Gothic"/>
                  <a:ea typeface="Century Gothic"/>
                  <a:cs typeface="Century Gothic"/>
                  <a:sym typeface="Century Gothic"/>
                </a:defRPr>
              </a:pPr>
              <a:r>
                <a:t>40%</a:t>
              </a:r>
            </a:p>
            <a:p>
              <a:pPr algn="r" defTabSz="457200">
                <a:lnSpc>
                  <a:spcPct val="160000"/>
                </a:lnSpc>
                <a:defRPr sz="1800">
                  <a:uFill>
                    <a:solidFill>
                      <a:srgbClr val="000000"/>
                    </a:solidFill>
                  </a:uFill>
                  <a:latin typeface="Century Gothic"/>
                  <a:ea typeface="Century Gothic"/>
                  <a:cs typeface="Century Gothic"/>
                  <a:sym typeface="Century Gothic"/>
                </a:defRPr>
              </a:pPr>
              <a:r>
                <a:t>30%</a:t>
              </a:r>
            </a:p>
            <a:p>
              <a:pPr algn="r" defTabSz="457200">
                <a:lnSpc>
                  <a:spcPct val="160000"/>
                </a:lnSpc>
                <a:defRPr sz="1800">
                  <a:uFill>
                    <a:solidFill>
                      <a:srgbClr val="000000"/>
                    </a:solidFill>
                  </a:uFill>
                  <a:latin typeface="Century Gothic"/>
                  <a:ea typeface="Century Gothic"/>
                  <a:cs typeface="Century Gothic"/>
                  <a:sym typeface="Century Gothic"/>
                </a:defRPr>
              </a:pPr>
              <a:r>
                <a:t>20%</a:t>
              </a:r>
            </a:p>
            <a:p>
              <a:pPr algn="r" defTabSz="457200">
                <a:lnSpc>
                  <a:spcPct val="160000"/>
                </a:lnSpc>
                <a:defRPr sz="1800">
                  <a:uFill>
                    <a:solidFill>
                      <a:srgbClr val="000000"/>
                    </a:solidFill>
                  </a:uFill>
                  <a:latin typeface="Century Gothic"/>
                  <a:ea typeface="Century Gothic"/>
                  <a:cs typeface="Century Gothic"/>
                  <a:sym typeface="Century Gothic"/>
                </a:defRPr>
              </a:pPr>
              <a:r>
                <a:t>10%</a:t>
              </a:r>
            </a:p>
            <a:p>
              <a:pPr algn="r" defTabSz="457200">
                <a:lnSpc>
                  <a:spcPct val="160000"/>
                </a:lnSpc>
                <a:defRPr sz="1800">
                  <a:uFill>
                    <a:solidFill>
                      <a:srgbClr val="000000"/>
                    </a:solidFill>
                  </a:uFill>
                  <a:latin typeface="Century Gothic"/>
                  <a:ea typeface="Century Gothic"/>
                  <a:cs typeface="Century Gothic"/>
                  <a:sym typeface="Century Gothic"/>
                </a:defRPr>
              </a:pPr>
              <a:r>
                <a:t>0%</a:t>
              </a:r>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744"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t>RISING INEQUALITY IS NOT INEVITABLE</a:t>
            </a:r>
          </a:p>
        </p:txBody>
      </p:sp>
      <p:grpSp>
        <p:nvGrpSpPr>
          <p:cNvPr id="750" name="Group"/>
          <p:cNvGrpSpPr/>
          <p:nvPr/>
        </p:nvGrpSpPr>
        <p:grpSpPr>
          <a:xfrm>
            <a:off x="-3" y="-16674"/>
            <a:ext cx="2568190" cy="1943902"/>
            <a:chOff x="-1" y="-1"/>
            <a:chExt cx="2568188" cy="1943900"/>
          </a:xfrm>
        </p:grpSpPr>
        <p:sp>
          <p:nvSpPr>
            <p:cNvPr id="745" name="Pentagon 1"/>
            <p:cNvSpPr/>
            <p:nvPr/>
          </p:nvSpPr>
          <p:spPr>
            <a:xfrm>
              <a:off x="-2" y="-2"/>
              <a:ext cx="2568190" cy="19439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748" name="Group 25"/>
            <p:cNvGrpSpPr/>
            <p:nvPr/>
          </p:nvGrpSpPr>
          <p:grpSpPr>
            <a:xfrm>
              <a:off x="617104" y="458876"/>
              <a:ext cx="1127564" cy="1026216"/>
              <a:chOff x="0" y="0"/>
              <a:chExt cx="1127562" cy="1026214"/>
            </a:xfrm>
          </p:grpSpPr>
          <p:sp>
            <p:nvSpPr>
              <p:cNvPr id="746"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747"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749"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751" name="National policies and institutions  do matter."/>
          <p:cNvSpPr txBox="1"/>
          <p:nvPr/>
        </p:nvSpPr>
        <p:spPr>
          <a:xfrm>
            <a:off x="2062423" y="4443400"/>
            <a:ext cx="8879955" cy="1572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p>
            <a:pPr algn="ctr" defTabSz="457200">
              <a:lnSpc>
                <a:spcPct val="115000"/>
              </a:lnSpc>
              <a:spcBef>
                <a:spcPts val="1000"/>
              </a:spcBef>
              <a:defRPr sz="4400">
                <a:uFill>
                  <a:solidFill>
                    <a:srgbClr val="000000"/>
                  </a:solidFill>
                </a:uFill>
                <a:latin typeface="Century Gothic"/>
                <a:ea typeface="Century Gothic"/>
                <a:cs typeface="Century Gothic"/>
                <a:sym typeface="Century Gothic"/>
              </a:defRPr>
            </a:pPr>
            <a:r>
              <a:t>National policies and institutions </a:t>
            </a:r>
            <a:br/>
            <a:r>
              <a:rPr b="1"/>
              <a:t>do matter</a:t>
            </a:r>
            <a:r>
              <a:t>.</a:t>
            </a:r>
          </a:p>
        </p:txBody>
      </p:sp>
      <p:pic>
        <p:nvPicPr>
          <p:cNvPr id="752" name="HiAP-Wireframe-graphic-2.png" descr="HiAP-Wireframe-graphic-2.png"/>
          <p:cNvPicPr>
            <a:picLocks noChangeAspect="1"/>
          </p:cNvPicPr>
          <p:nvPr/>
        </p:nvPicPr>
        <p:blipFill>
          <a:blip r:embed="rId4"/>
          <a:srcRect l="4891" t="2175" r="4889" b="87108"/>
          <a:stretch>
            <a:fillRect/>
          </a:stretch>
        </p:blipFill>
        <p:spPr>
          <a:xfrm flipH="1">
            <a:off x="-9974" y="8292541"/>
            <a:ext cx="13024748" cy="1467163"/>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757"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p>
            <a:pPr>
              <a:lnSpc>
                <a:spcPct val="90000"/>
              </a:lnSpc>
              <a:defRPr sz="4400" b="1" cap="all" spc="-200">
                <a:solidFill>
                  <a:srgbClr val="FFFFFF"/>
                </a:solidFill>
                <a:latin typeface="Century Gothic"/>
                <a:ea typeface="Century Gothic"/>
                <a:cs typeface="Century Gothic"/>
                <a:sym typeface="Century Gothic"/>
              </a:defRPr>
            </a:pPr>
            <a:r>
              <a:t>… AMENABLE TO CHANGE:</a:t>
            </a:r>
            <a:br/>
            <a:r>
              <a:t>POLICY ACTION</a:t>
            </a:r>
          </a:p>
        </p:txBody>
      </p:sp>
      <p:grpSp>
        <p:nvGrpSpPr>
          <p:cNvPr id="763" name="Group"/>
          <p:cNvGrpSpPr/>
          <p:nvPr/>
        </p:nvGrpSpPr>
        <p:grpSpPr>
          <a:xfrm>
            <a:off x="-3" y="-16673"/>
            <a:ext cx="2568189" cy="1943902"/>
            <a:chOff x="-1" y="0"/>
            <a:chExt cx="2568187" cy="1943901"/>
          </a:xfrm>
        </p:grpSpPr>
        <p:sp>
          <p:nvSpPr>
            <p:cNvPr id="758"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761" name="Group 25"/>
            <p:cNvGrpSpPr/>
            <p:nvPr/>
          </p:nvGrpSpPr>
          <p:grpSpPr>
            <a:xfrm>
              <a:off x="617104" y="458876"/>
              <a:ext cx="1127564" cy="1026216"/>
              <a:chOff x="0" y="0"/>
              <a:chExt cx="1127562" cy="1026214"/>
            </a:xfrm>
          </p:grpSpPr>
          <p:sp>
            <p:nvSpPr>
              <p:cNvPr id="759"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760"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762"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grpSp>
        <p:nvGrpSpPr>
          <p:cNvPr id="818" name="Group"/>
          <p:cNvGrpSpPr/>
          <p:nvPr/>
        </p:nvGrpSpPr>
        <p:grpSpPr>
          <a:xfrm>
            <a:off x="224710" y="1919569"/>
            <a:ext cx="12009983" cy="7788238"/>
            <a:chOff x="-1" y="0"/>
            <a:chExt cx="12009981" cy="7788236"/>
          </a:xfrm>
        </p:grpSpPr>
        <p:pic>
          <p:nvPicPr>
            <p:cNvPr id="764" name="HiAP-arrow.png" descr="HiAP-arrow.png"/>
            <p:cNvPicPr>
              <a:picLocks noChangeAspect="1"/>
            </p:cNvPicPr>
            <p:nvPr/>
          </p:nvPicPr>
          <p:blipFill>
            <a:blip r:embed="rId4"/>
            <a:stretch>
              <a:fillRect/>
            </a:stretch>
          </p:blipFill>
          <p:spPr>
            <a:xfrm rot="5400000">
              <a:off x="2335058" y="386353"/>
              <a:ext cx="1423714" cy="940389"/>
            </a:xfrm>
            <a:prstGeom prst="rect">
              <a:avLst/>
            </a:prstGeom>
            <a:ln w="12700" cap="flat">
              <a:noFill/>
              <a:miter lim="400000"/>
            </a:ln>
            <a:effectLst/>
          </p:spPr>
        </p:pic>
        <p:sp>
          <p:nvSpPr>
            <p:cNvPr id="765" name="Rectangle"/>
            <p:cNvSpPr/>
            <p:nvPr/>
          </p:nvSpPr>
          <p:spPr>
            <a:xfrm>
              <a:off x="6517720" y="302060"/>
              <a:ext cx="5112529" cy="539469"/>
            </a:xfrm>
            <a:prstGeom prst="rect">
              <a:avLst/>
            </a:prstGeom>
            <a:solidFill>
              <a:srgbClr val="99D0D4"/>
            </a:solidFill>
            <a:ln w="12700" cap="flat">
              <a:noFill/>
              <a:miter lim="400000"/>
            </a:ln>
            <a:effectLst/>
          </p:spPr>
          <p:txBody>
            <a:bodyPr wrap="square" lIns="48766" tIns="48766" rIns="48766" bIns="48766" numCol="1" anchor="ctr">
              <a:noAutofit/>
            </a:bodyPr>
            <a:lstStyle/>
            <a:p>
              <a:endParaRPr/>
            </a:p>
          </p:txBody>
        </p:sp>
        <p:sp>
          <p:nvSpPr>
            <p:cNvPr id="766" name="Rectangle"/>
            <p:cNvSpPr/>
            <p:nvPr/>
          </p:nvSpPr>
          <p:spPr>
            <a:xfrm>
              <a:off x="359805" y="302060"/>
              <a:ext cx="5112527" cy="539469"/>
            </a:xfrm>
            <a:prstGeom prst="rect">
              <a:avLst/>
            </a:prstGeom>
            <a:solidFill>
              <a:srgbClr val="99D0D4"/>
            </a:solidFill>
            <a:ln w="12700" cap="flat">
              <a:noFill/>
              <a:miter lim="400000"/>
            </a:ln>
            <a:effectLst/>
          </p:spPr>
          <p:txBody>
            <a:bodyPr wrap="square" lIns="48766" tIns="48766" rIns="48766" bIns="48766" numCol="1" anchor="ctr">
              <a:noAutofit/>
            </a:bodyPr>
            <a:lstStyle/>
            <a:p>
              <a:endParaRPr/>
            </a:p>
          </p:txBody>
        </p:sp>
        <p:grpSp>
          <p:nvGrpSpPr>
            <p:cNvPr id="769" name="Group"/>
            <p:cNvGrpSpPr/>
            <p:nvPr/>
          </p:nvGrpSpPr>
          <p:grpSpPr>
            <a:xfrm>
              <a:off x="7186820" y="3805384"/>
              <a:ext cx="3823297" cy="1423720"/>
              <a:chOff x="-1" y="0"/>
              <a:chExt cx="3823295" cy="1423719"/>
            </a:xfrm>
          </p:grpSpPr>
          <p:pic>
            <p:nvPicPr>
              <p:cNvPr id="767" name="HiAP-arrow.png" descr="HiAP-arrow.png"/>
              <p:cNvPicPr>
                <a:picLocks noChangeAspect="1"/>
              </p:cNvPicPr>
              <p:nvPr/>
            </p:nvPicPr>
            <p:blipFill>
              <a:blip r:embed="rId4"/>
              <a:stretch>
                <a:fillRect/>
              </a:stretch>
            </p:blipFill>
            <p:spPr>
              <a:xfrm rot="5400000">
                <a:off x="2641239" y="241663"/>
                <a:ext cx="1423721" cy="940392"/>
              </a:xfrm>
              <a:prstGeom prst="rect">
                <a:avLst/>
              </a:prstGeom>
              <a:ln w="12700" cap="flat">
                <a:noFill/>
                <a:miter lim="400000"/>
              </a:ln>
              <a:effectLst/>
            </p:spPr>
          </p:pic>
          <p:pic>
            <p:nvPicPr>
              <p:cNvPr id="768" name="HiAP-arrow.png" descr="HiAP-arrow.png"/>
              <p:cNvPicPr>
                <a:picLocks noChangeAspect="1"/>
              </p:cNvPicPr>
              <p:nvPr/>
            </p:nvPicPr>
            <p:blipFill>
              <a:blip r:embed="rId4"/>
              <a:stretch>
                <a:fillRect/>
              </a:stretch>
            </p:blipFill>
            <p:spPr>
              <a:xfrm rot="5400000">
                <a:off x="-241666" y="241663"/>
                <a:ext cx="1423721" cy="940392"/>
              </a:xfrm>
              <a:prstGeom prst="rect">
                <a:avLst/>
              </a:prstGeom>
              <a:ln w="12700" cap="flat">
                <a:noFill/>
                <a:miter lim="400000"/>
              </a:ln>
              <a:effectLst/>
            </p:spPr>
          </p:pic>
        </p:grpSp>
        <p:grpSp>
          <p:nvGrpSpPr>
            <p:cNvPr id="772" name="Group"/>
            <p:cNvGrpSpPr/>
            <p:nvPr/>
          </p:nvGrpSpPr>
          <p:grpSpPr>
            <a:xfrm>
              <a:off x="7186820" y="2798902"/>
              <a:ext cx="3823297" cy="1423722"/>
              <a:chOff x="-1" y="-1"/>
              <a:chExt cx="3823295" cy="1423720"/>
            </a:xfrm>
          </p:grpSpPr>
          <p:pic>
            <p:nvPicPr>
              <p:cNvPr id="770" name="HiAP-arrow.png" descr="HiAP-arrow.png"/>
              <p:cNvPicPr>
                <a:picLocks noChangeAspect="1"/>
              </p:cNvPicPr>
              <p:nvPr/>
            </p:nvPicPr>
            <p:blipFill>
              <a:blip r:embed="rId4"/>
              <a:stretch>
                <a:fillRect/>
              </a:stretch>
            </p:blipFill>
            <p:spPr>
              <a:xfrm rot="5400000">
                <a:off x="2641239" y="241663"/>
                <a:ext cx="1423721" cy="940392"/>
              </a:xfrm>
              <a:prstGeom prst="rect">
                <a:avLst/>
              </a:prstGeom>
              <a:ln w="12700" cap="flat">
                <a:noFill/>
                <a:miter lim="400000"/>
              </a:ln>
              <a:effectLst/>
            </p:spPr>
          </p:pic>
          <p:pic>
            <p:nvPicPr>
              <p:cNvPr id="771" name="HiAP-arrow.png" descr="HiAP-arrow.png"/>
              <p:cNvPicPr>
                <a:picLocks noChangeAspect="1"/>
              </p:cNvPicPr>
              <p:nvPr/>
            </p:nvPicPr>
            <p:blipFill>
              <a:blip r:embed="rId4"/>
              <a:stretch>
                <a:fillRect/>
              </a:stretch>
            </p:blipFill>
            <p:spPr>
              <a:xfrm rot="5400000">
                <a:off x="-241667" y="241663"/>
                <a:ext cx="1423722" cy="940392"/>
              </a:xfrm>
              <a:prstGeom prst="rect">
                <a:avLst/>
              </a:prstGeom>
              <a:ln w="12700" cap="flat">
                <a:noFill/>
                <a:miter lim="400000"/>
              </a:ln>
              <a:effectLst/>
            </p:spPr>
          </p:pic>
        </p:grpSp>
        <p:grpSp>
          <p:nvGrpSpPr>
            <p:cNvPr id="775" name="Group"/>
            <p:cNvGrpSpPr/>
            <p:nvPr/>
          </p:nvGrpSpPr>
          <p:grpSpPr>
            <a:xfrm>
              <a:off x="7186819" y="1816558"/>
              <a:ext cx="3823298" cy="1423721"/>
              <a:chOff x="0" y="0"/>
              <a:chExt cx="3823297" cy="1423719"/>
            </a:xfrm>
          </p:grpSpPr>
          <p:pic>
            <p:nvPicPr>
              <p:cNvPr id="773" name="HiAP-arrow.png" descr="HiAP-arrow.png"/>
              <p:cNvPicPr>
                <a:picLocks noChangeAspect="1"/>
              </p:cNvPicPr>
              <p:nvPr/>
            </p:nvPicPr>
            <p:blipFill>
              <a:blip r:embed="rId4"/>
              <a:stretch>
                <a:fillRect/>
              </a:stretch>
            </p:blipFill>
            <p:spPr>
              <a:xfrm rot="5400000">
                <a:off x="2641241" y="241663"/>
                <a:ext cx="1423720" cy="940392"/>
              </a:xfrm>
              <a:prstGeom prst="rect">
                <a:avLst/>
              </a:prstGeom>
              <a:ln w="12700" cap="flat">
                <a:noFill/>
                <a:miter lim="400000"/>
              </a:ln>
              <a:effectLst/>
            </p:spPr>
          </p:pic>
          <p:pic>
            <p:nvPicPr>
              <p:cNvPr id="774" name="HiAP-arrow.png" descr="HiAP-arrow.png"/>
              <p:cNvPicPr>
                <a:picLocks noChangeAspect="1"/>
              </p:cNvPicPr>
              <p:nvPr/>
            </p:nvPicPr>
            <p:blipFill>
              <a:blip r:embed="rId4"/>
              <a:stretch>
                <a:fillRect/>
              </a:stretch>
            </p:blipFill>
            <p:spPr>
              <a:xfrm rot="5400000">
                <a:off x="-241666" y="241663"/>
                <a:ext cx="1423721" cy="940392"/>
              </a:xfrm>
              <a:prstGeom prst="rect">
                <a:avLst/>
              </a:prstGeom>
              <a:ln w="12700" cap="flat">
                <a:noFill/>
                <a:miter lim="400000"/>
              </a:ln>
              <a:effectLst/>
            </p:spPr>
          </p:pic>
        </p:grpSp>
        <p:grpSp>
          <p:nvGrpSpPr>
            <p:cNvPr id="778" name="Group"/>
            <p:cNvGrpSpPr/>
            <p:nvPr/>
          </p:nvGrpSpPr>
          <p:grpSpPr>
            <a:xfrm>
              <a:off x="7186820" y="1194717"/>
              <a:ext cx="3823297" cy="1423720"/>
              <a:chOff x="-1" y="0"/>
              <a:chExt cx="3823295" cy="1423719"/>
            </a:xfrm>
          </p:grpSpPr>
          <p:pic>
            <p:nvPicPr>
              <p:cNvPr id="776" name="HiAP-arrow.png" descr="HiAP-arrow.png"/>
              <p:cNvPicPr>
                <a:picLocks noChangeAspect="1"/>
              </p:cNvPicPr>
              <p:nvPr/>
            </p:nvPicPr>
            <p:blipFill>
              <a:blip r:embed="rId4"/>
              <a:stretch>
                <a:fillRect/>
              </a:stretch>
            </p:blipFill>
            <p:spPr>
              <a:xfrm rot="5400000">
                <a:off x="2641239" y="241663"/>
                <a:ext cx="1423721" cy="940392"/>
              </a:xfrm>
              <a:prstGeom prst="rect">
                <a:avLst/>
              </a:prstGeom>
              <a:ln w="12700" cap="flat">
                <a:noFill/>
                <a:miter lim="400000"/>
              </a:ln>
              <a:effectLst/>
            </p:spPr>
          </p:pic>
          <p:pic>
            <p:nvPicPr>
              <p:cNvPr id="777" name="HiAP-arrow.png" descr="HiAP-arrow.png"/>
              <p:cNvPicPr>
                <a:picLocks noChangeAspect="1"/>
              </p:cNvPicPr>
              <p:nvPr/>
            </p:nvPicPr>
            <p:blipFill>
              <a:blip r:embed="rId4"/>
              <a:stretch>
                <a:fillRect/>
              </a:stretch>
            </p:blipFill>
            <p:spPr>
              <a:xfrm rot="5400000">
                <a:off x="-241666" y="241663"/>
                <a:ext cx="1423721" cy="940392"/>
              </a:xfrm>
              <a:prstGeom prst="rect">
                <a:avLst/>
              </a:prstGeom>
              <a:ln w="12700" cap="flat">
                <a:noFill/>
                <a:miter lim="400000"/>
              </a:ln>
              <a:effectLst/>
            </p:spPr>
          </p:pic>
        </p:grpSp>
        <p:pic>
          <p:nvPicPr>
            <p:cNvPr id="779" name="HiAP-arrow.png" descr="HiAP-arrow.png"/>
            <p:cNvPicPr>
              <a:picLocks noChangeAspect="1"/>
            </p:cNvPicPr>
            <p:nvPr/>
          </p:nvPicPr>
          <p:blipFill>
            <a:blip r:embed="rId4"/>
            <a:stretch>
              <a:fillRect/>
            </a:stretch>
          </p:blipFill>
          <p:spPr>
            <a:xfrm rot="5400000">
              <a:off x="9828061" y="4623946"/>
              <a:ext cx="1423717" cy="940389"/>
            </a:xfrm>
            <a:prstGeom prst="rect">
              <a:avLst/>
            </a:prstGeom>
            <a:ln w="12700" cap="flat">
              <a:noFill/>
              <a:miter lim="400000"/>
            </a:ln>
            <a:effectLst/>
          </p:spPr>
        </p:pic>
        <p:pic>
          <p:nvPicPr>
            <p:cNvPr id="780" name="HiAP-arrow.png" descr="HiAP-arrow.png"/>
            <p:cNvPicPr>
              <a:picLocks noChangeAspect="1"/>
            </p:cNvPicPr>
            <p:nvPr/>
          </p:nvPicPr>
          <p:blipFill>
            <a:blip r:embed="rId4"/>
            <a:stretch>
              <a:fillRect/>
            </a:stretch>
          </p:blipFill>
          <p:spPr>
            <a:xfrm rot="5400000">
              <a:off x="6945161" y="4623946"/>
              <a:ext cx="1423715" cy="940389"/>
            </a:xfrm>
            <a:prstGeom prst="rect">
              <a:avLst/>
            </a:prstGeom>
            <a:ln w="12700" cap="flat">
              <a:noFill/>
              <a:miter lim="400000"/>
            </a:ln>
            <a:effectLst/>
          </p:spPr>
        </p:pic>
        <p:sp>
          <p:nvSpPr>
            <p:cNvPr id="781" name="Rectangle"/>
            <p:cNvSpPr/>
            <p:nvPr/>
          </p:nvSpPr>
          <p:spPr>
            <a:xfrm>
              <a:off x="6776468" y="1036852"/>
              <a:ext cx="1594358" cy="539469"/>
            </a:xfrm>
            <a:prstGeom prst="rect">
              <a:avLst/>
            </a:prstGeom>
            <a:solidFill>
              <a:srgbClr val="99D0D4"/>
            </a:solidFill>
            <a:ln w="12700" cap="flat">
              <a:noFill/>
              <a:miter lim="400000"/>
            </a:ln>
            <a:effectLst/>
          </p:spPr>
          <p:txBody>
            <a:bodyPr wrap="square" lIns="48766" tIns="48766" rIns="48766" bIns="48766" numCol="1" anchor="ctr">
              <a:noAutofit/>
            </a:bodyPr>
            <a:lstStyle/>
            <a:p>
              <a:endParaRPr/>
            </a:p>
          </p:txBody>
        </p:sp>
        <p:sp>
          <p:nvSpPr>
            <p:cNvPr id="782" name="Rectangle"/>
            <p:cNvSpPr/>
            <p:nvPr/>
          </p:nvSpPr>
          <p:spPr>
            <a:xfrm>
              <a:off x="9307658" y="1036852"/>
              <a:ext cx="2100361" cy="539469"/>
            </a:xfrm>
            <a:prstGeom prst="rect">
              <a:avLst/>
            </a:prstGeom>
            <a:solidFill>
              <a:srgbClr val="99D0D4"/>
            </a:solidFill>
            <a:ln w="12700" cap="flat">
              <a:noFill/>
              <a:miter lim="400000"/>
            </a:ln>
            <a:effectLst/>
          </p:spPr>
          <p:txBody>
            <a:bodyPr wrap="square" lIns="48766" tIns="48766" rIns="48766" bIns="48766" numCol="1" anchor="ctr">
              <a:noAutofit/>
            </a:bodyPr>
            <a:lstStyle/>
            <a:p>
              <a:endParaRPr/>
            </a:p>
          </p:txBody>
        </p:sp>
        <p:sp>
          <p:nvSpPr>
            <p:cNvPr id="783" name="Circle"/>
            <p:cNvSpPr/>
            <p:nvPr/>
          </p:nvSpPr>
          <p:spPr>
            <a:xfrm>
              <a:off x="423305" y="1589769"/>
              <a:ext cx="4985527" cy="4985529"/>
            </a:xfrm>
            <a:prstGeom prst="ellipse">
              <a:avLst/>
            </a:prstGeom>
            <a:solidFill>
              <a:srgbClr val="FFFFFF"/>
            </a:solidFill>
            <a:ln w="127000" cap="flat">
              <a:solidFill>
                <a:srgbClr val="629623"/>
              </a:solidFill>
              <a:prstDash val="solid"/>
              <a:round/>
            </a:ln>
            <a:effectLst/>
          </p:spPr>
          <p:txBody>
            <a:bodyPr wrap="square" lIns="48766" tIns="48766" rIns="48766" bIns="48766" numCol="1" anchor="ctr">
              <a:noAutofit/>
            </a:bodyPr>
            <a:lstStyle/>
            <a:p>
              <a:endParaRPr/>
            </a:p>
          </p:txBody>
        </p:sp>
        <p:sp>
          <p:nvSpPr>
            <p:cNvPr id="784" name="Circle"/>
            <p:cNvSpPr/>
            <p:nvPr/>
          </p:nvSpPr>
          <p:spPr>
            <a:xfrm>
              <a:off x="858379" y="2508114"/>
              <a:ext cx="4115379" cy="4115377"/>
            </a:xfrm>
            <a:prstGeom prst="ellipse">
              <a:avLst/>
            </a:prstGeom>
            <a:solidFill>
              <a:srgbClr val="FFFFFF"/>
            </a:solidFill>
            <a:ln w="127000" cap="flat">
              <a:solidFill>
                <a:srgbClr val="008B92"/>
              </a:solidFill>
              <a:prstDash val="solid"/>
              <a:round/>
            </a:ln>
            <a:effectLst/>
          </p:spPr>
          <p:txBody>
            <a:bodyPr wrap="square" lIns="48766" tIns="48766" rIns="48766" bIns="48766" numCol="1" anchor="ctr">
              <a:noAutofit/>
            </a:bodyPr>
            <a:lstStyle/>
            <a:p>
              <a:endParaRPr/>
            </a:p>
          </p:txBody>
        </p:sp>
        <p:sp>
          <p:nvSpPr>
            <p:cNvPr id="785" name="Circle"/>
            <p:cNvSpPr/>
            <p:nvPr/>
          </p:nvSpPr>
          <p:spPr>
            <a:xfrm>
              <a:off x="1313373" y="3418100"/>
              <a:ext cx="3205393" cy="3205393"/>
            </a:xfrm>
            <a:prstGeom prst="ellipse">
              <a:avLst/>
            </a:prstGeom>
            <a:solidFill>
              <a:srgbClr val="FFFFFF"/>
            </a:solidFill>
            <a:ln w="127000" cap="flat">
              <a:solidFill>
                <a:srgbClr val="006CA6"/>
              </a:solidFill>
              <a:prstDash val="solid"/>
              <a:round/>
            </a:ln>
            <a:effectLst/>
          </p:spPr>
          <p:txBody>
            <a:bodyPr wrap="square" lIns="48766" tIns="48766" rIns="48766" bIns="48766" numCol="1" anchor="ctr">
              <a:noAutofit/>
            </a:bodyPr>
            <a:lstStyle/>
            <a:p>
              <a:endParaRPr/>
            </a:p>
          </p:txBody>
        </p:sp>
        <p:sp>
          <p:nvSpPr>
            <p:cNvPr id="786" name="Circle"/>
            <p:cNvSpPr/>
            <p:nvPr/>
          </p:nvSpPr>
          <p:spPr>
            <a:xfrm>
              <a:off x="1758915" y="4286388"/>
              <a:ext cx="2314311" cy="2314311"/>
            </a:xfrm>
            <a:prstGeom prst="ellipse">
              <a:avLst/>
            </a:prstGeom>
            <a:solidFill>
              <a:srgbClr val="FFFFFF"/>
            </a:solidFill>
            <a:ln w="127000" cap="flat">
              <a:solidFill>
                <a:srgbClr val="242E7C"/>
              </a:solidFill>
              <a:prstDash val="solid"/>
              <a:round/>
            </a:ln>
            <a:effectLst/>
          </p:spPr>
          <p:txBody>
            <a:bodyPr wrap="square" lIns="48766" tIns="48766" rIns="48766" bIns="48766" numCol="1" anchor="ctr">
              <a:noAutofit/>
            </a:bodyPr>
            <a:lstStyle/>
            <a:p>
              <a:endParaRPr/>
            </a:p>
          </p:txBody>
        </p:sp>
        <p:sp>
          <p:nvSpPr>
            <p:cNvPr id="787" name="Rectangle"/>
            <p:cNvSpPr/>
            <p:nvPr/>
          </p:nvSpPr>
          <p:spPr>
            <a:xfrm>
              <a:off x="6137985" y="5813979"/>
              <a:ext cx="5871996" cy="1719713"/>
            </a:xfrm>
            <a:prstGeom prst="rect">
              <a:avLst/>
            </a:prstGeom>
            <a:solidFill>
              <a:srgbClr val="FFFFFF"/>
            </a:solidFill>
            <a:ln w="127000" cap="flat">
              <a:solidFill>
                <a:srgbClr val="EEAB00"/>
              </a:solidFill>
              <a:prstDash val="solid"/>
              <a:round/>
            </a:ln>
            <a:effectLst/>
          </p:spPr>
          <p:txBody>
            <a:bodyPr wrap="square" lIns="48766" tIns="48766" rIns="48766" bIns="48766" numCol="1" anchor="ctr">
              <a:noAutofit/>
            </a:bodyPr>
            <a:lstStyle/>
            <a:p>
              <a:endParaRPr/>
            </a:p>
          </p:txBody>
        </p:sp>
        <p:sp>
          <p:nvSpPr>
            <p:cNvPr id="788" name="Credit: slide created by Dr Catherine Hannaway, Durham University for the PAHO Health in All Policies training, May 2015."/>
            <p:cNvSpPr txBox="1"/>
            <p:nvPr/>
          </p:nvSpPr>
          <p:spPr>
            <a:xfrm>
              <a:off x="2184995" y="4523682"/>
              <a:ext cx="1462148" cy="859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600" b="1">
                  <a:uFill>
                    <a:solidFill>
                      <a:srgbClr val="000000"/>
                    </a:solidFill>
                  </a:uFill>
                  <a:latin typeface="Century Gothic"/>
                  <a:ea typeface="Century Gothic"/>
                  <a:cs typeface="Century Gothic"/>
                  <a:sym typeface="Century Gothic"/>
                </a:defRPr>
              </a:pPr>
              <a:r>
                <a:t>Micro Level:</a:t>
              </a:r>
            </a:p>
            <a:p>
              <a:pPr algn="ctr" defTabSz="457200">
                <a:defRPr sz="1600">
                  <a:uFill>
                    <a:solidFill>
                      <a:srgbClr val="000000"/>
                    </a:solidFill>
                  </a:uFill>
                  <a:latin typeface="Century Gothic"/>
                  <a:ea typeface="Century Gothic"/>
                  <a:cs typeface="Century Gothic"/>
                  <a:sym typeface="Century Gothic"/>
                </a:defRPr>
              </a:pPr>
              <a:r>
                <a:t>Individual</a:t>
              </a:r>
            </a:p>
            <a:p>
              <a:pPr algn="ctr" defTabSz="457200">
                <a:defRPr sz="1600">
                  <a:uFill>
                    <a:solidFill>
                      <a:srgbClr val="000000"/>
                    </a:solidFill>
                  </a:uFill>
                  <a:latin typeface="Century Gothic"/>
                  <a:ea typeface="Century Gothic"/>
                  <a:cs typeface="Century Gothic"/>
                  <a:sym typeface="Century Gothic"/>
                </a:defRPr>
              </a:pPr>
              <a:r>
                <a:t>interaction</a:t>
              </a:r>
            </a:p>
          </p:txBody>
        </p:sp>
        <p:sp>
          <p:nvSpPr>
            <p:cNvPr id="789" name="Credit: slide created by Dr Catherine Hannaway, Durham University for the PAHO Health in All Policies training, May 2015."/>
            <p:cNvSpPr txBox="1"/>
            <p:nvPr/>
          </p:nvSpPr>
          <p:spPr>
            <a:xfrm>
              <a:off x="2184995" y="3581376"/>
              <a:ext cx="1462148" cy="605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600" b="1">
                  <a:uFill>
                    <a:solidFill>
                      <a:srgbClr val="000000"/>
                    </a:solidFill>
                  </a:uFill>
                  <a:latin typeface="Century Gothic"/>
                  <a:ea typeface="Century Gothic"/>
                  <a:cs typeface="Century Gothic"/>
                  <a:sym typeface="Century Gothic"/>
                </a:defRPr>
              </a:pPr>
              <a:r>
                <a:t>Mesa Level:</a:t>
              </a:r>
            </a:p>
            <a:p>
              <a:pPr algn="ctr" defTabSz="457200">
                <a:defRPr sz="1600">
                  <a:uFill>
                    <a:solidFill>
                      <a:srgbClr val="000000"/>
                    </a:solidFill>
                  </a:uFill>
                  <a:latin typeface="Century Gothic"/>
                  <a:ea typeface="Century Gothic"/>
                  <a:cs typeface="Century Gothic"/>
                  <a:sym typeface="Century Gothic"/>
                </a:defRPr>
              </a:pPr>
              <a:r>
                <a:t>Community</a:t>
              </a:r>
            </a:p>
          </p:txBody>
        </p:sp>
        <p:sp>
          <p:nvSpPr>
            <p:cNvPr id="790" name="Credit: slide created by Dr Catherine Hannaway, Durham University for the PAHO Health in All Policies training, May 2015."/>
            <p:cNvSpPr txBox="1"/>
            <p:nvPr/>
          </p:nvSpPr>
          <p:spPr>
            <a:xfrm>
              <a:off x="1695415" y="2692376"/>
              <a:ext cx="2441308" cy="605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600" b="1">
                  <a:uFill>
                    <a:solidFill>
                      <a:srgbClr val="000000"/>
                    </a:solidFill>
                  </a:uFill>
                  <a:latin typeface="Century Gothic"/>
                  <a:ea typeface="Century Gothic"/>
                  <a:cs typeface="Century Gothic"/>
                  <a:sym typeface="Century Gothic"/>
                </a:defRPr>
              </a:pPr>
              <a:r>
                <a:t>Macro Level:</a:t>
              </a:r>
            </a:p>
            <a:p>
              <a:pPr algn="ctr" defTabSz="457200">
                <a:defRPr sz="1600">
                  <a:uFill>
                    <a:solidFill>
                      <a:srgbClr val="000000"/>
                    </a:solidFill>
                  </a:uFill>
                  <a:latin typeface="Century Gothic"/>
                  <a:ea typeface="Century Gothic"/>
                  <a:cs typeface="Century Gothic"/>
                  <a:sym typeface="Century Gothic"/>
                </a:defRPr>
              </a:pPr>
              <a:r>
                <a:t>Public Policies</a:t>
              </a:r>
            </a:p>
          </p:txBody>
        </p:sp>
        <p:sp>
          <p:nvSpPr>
            <p:cNvPr id="791" name="Credit: slide created by Dr Catherine Hannaway, Durham University for the PAHO Health in All Policies training, May 2015."/>
            <p:cNvSpPr txBox="1"/>
            <p:nvPr/>
          </p:nvSpPr>
          <p:spPr>
            <a:xfrm>
              <a:off x="1695415" y="1781592"/>
              <a:ext cx="2441308" cy="605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600" b="1">
                  <a:uFill>
                    <a:solidFill>
                      <a:srgbClr val="000000"/>
                    </a:solidFill>
                  </a:uFill>
                  <a:latin typeface="Century Gothic"/>
                  <a:ea typeface="Century Gothic"/>
                  <a:cs typeface="Century Gothic"/>
                  <a:sym typeface="Century Gothic"/>
                </a:defRPr>
              </a:pPr>
              <a:r>
                <a:rPr dirty="0"/>
                <a:t>Globalization</a:t>
              </a:r>
            </a:p>
            <a:p>
              <a:pPr algn="ctr" defTabSz="457200">
                <a:defRPr sz="1600">
                  <a:uFill>
                    <a:solidFill>
                      <a:srgbClr val="000000"/>
                    </a:solidFill>
                  </a:uFill>
                  <a:latin typeface="Century Gothic"/>
                  <a:ea typeface="Century Gothic"/>
                  <a:cs typeface="Century Gothic"/>
                  <a:sym typeface="Century Gothic"/>
                </a:defRPr>
              </a:pPr>
              <a:r>
                <a:rPr b="1" dirty="0"/>
                <a:t>Environment</a:t>
              </a:r>
            </a:p>
          </p:txBody>
        </p:sp>
        <p:sp>
          <p:nvSpPr>
            <p:cNvPr id="792" name="Credit: slide created by Dr Catherine Hannaway, Durham University for the PAHO Health in All Policies training, May 2015."/>
            <p:cNvSpPr txBox="1"/>
            <p:nvPr/>
          </p:nvSpPr>
          <p:spPr>
            <a:xfrm>
              <a:off x="6457917" y="5959443"/>
              <a:ext cx="5232136" cy="1392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marL="190500" indent="-190500" defTabSz="457200">
                <a:buSzPct val="100000"/>
                <a:buChar char="•"/>
                <a:defRPr sz="1400">
                  <a:uFill>
                    <a:solidFill>
                      <a:srgbClr val="000000"/>
                    </a:solidFill>
                  </a:uFill>
                  <a:latin typeface="Century Gothic"/>
                  <a:ea typeface="Century Gothic"/>
                  <a:cs typeface="Century Gothic"/>
                  <a:sym typeface="Century Gothic"/>
                </a:defRPr>
              </a:pPr>
              <a:r>
                <a:t>Monitoring and follow-up of health equity and SDH</a:t>
              </a:r>
            </a:p>
            <a:p>
              <a:pPr marL="190500" indent="-190500" defTabSz="457200">
                <a:lnSpc>
                  <a:spcPct val="50000"/>
                </a:lnSpc>
                <a:buSzPct val="100000"/>
                <a:buChar char="•"/>
                <a:defRPr sz="1400">
                  <a:uFill>
                    <a:solidFill>
                      <a:srgbClr val="000000"/>
                    </a:solidFill>
                  </a:uFill>
                  <a:latin typeface="Century Gothic"/>
                  <a:ea typeface="Century Gothic"/>
                  <a:cs typeface="Century Gothic"/>
                  <a:sym typeface="Century Gothic"/>
                </a:defRPr>
              </a:pPr>
              <a:endParaRPr/>
            </a:p>
            <a:p>
              <a:pPr marL="190500" indent="-190500" defTabSz="457200">
                <a:buSzPct val="100000"/>
                <a:buChar char="•"/>
                <a:defRPr sz="1400">
                  <a:uFill>
                    <a:solidFill>
                      <a:srgbClr val="000000"/>
                    </a:solidFill>
                  </a:uFill>
                  <a:latin typeface="Century Gothic"/>
                  <a:ea typeface="Century Gothic"/>
                  <a:cs typeface="Century Gothic"/>
                  <a:sym typeface="Century Gothic"/>
                </a:defRPr>
              </a:pPr>
              <a:r>
                <a:t>Evidence on intervention to tackle social determinants </a:t>
              </a:r>
              <a:br/>
              <a:r>
                <a:t>of health across government.</a:t>
              </a:r>
            </a:p>
            <a:p>
              <a:pPr marL="190500" indent="-190500" defTabSz="457200">
                <a:lnSpc>
                  <a:spcPct val="50000"/>
                </a:lnSpc>
                <a:buSzPct val="100000"/>
                <a:buChar char="•"/>
                <a:defRPr sz="1400">
                  <a:uFill>
                    <a:solidFill>
                      <a:srgbClr val="000000"/>
                    </a:solidFill>
                  </a:uFill>
                  <a:latin typeface="Century Gothic"/>
                  <a:ea typeface="Century Gothic"/>
                  <a:cs typeface="Century Gothic"/>
                  <a:sym typeface="Century Gothic"/>
                </a:defRPr>
              </a:pPr>
              <a:endParaRPr/>
            </a:p>
            <a:p>
              <a:pPr marL="190500" indent="-190500" defTabSz="457200">
                <a:buSzPct val="100000"/>
                <a:buChar char="•"/>
                <a:defRPr sz="1400">
                  <a:uFill>
                    <a:solidFill>
                      <a:srgbClr val="000000"/>
                    </a:solidFill>
                  </a:uFill>
                  <a:latin typeface="Century Gothic"/>
                  <a:ea typeface="Century Gothic"/>
                  <a:cs typeface="Century Gothic"/>
                  <a:sym typeface="Century Gothic"/>
                </a:defRPr>
              </a:pPr>
              <a:r>
                <a:t>Include health equity as a goal in health policy and other social policies</a:t>
              </a:r>
            </a:p>
          </p:txBody>
        </p:sp>
        <p:sp>
          <p:nvSpPr>
            <p:cNvPr id="793" name="Rectangle"/>
            <p:cNvSpPr/>
            <p:nvPr/>
          </p:nvSpPr>
          <p:spPr>
            <a:xfrm>
              <a:off x="6281009" y="1839122"/>
              <a:ext cx="5585950" cy="696986"/>
            </a:xfrm>
            <a:prstGeom prst="rect">
              <a:avLst/>
            </a:prstGeom>
            <a:solidFill>
              <a:srgbClr val="FFFFFF"/>
            </a:solidFill>
            <a:ln w="127000" cap="flat">
              <a:solidFill>
                <a:srgbClr val="629623"/>
              </a:solidFill>
              <a:prstDash val="solid"/>
              <a:round/>
            </a:ln>
            <a:effectLst/>
          </p:spPr>
          <p:txBody>
            <a:bodyPr wrap="square" lIns="48766" tIns="48766" rIns="48766" bIns="48766" numCol="1" anchor="ctr">
              <a:noAutofit/>
            </a:bodyPr>
            <a:lstStyle/>
            <a:p>
              <a:endParaRPr/>
            </a:p>
          </p:txBody>
        </p:sp>
        <p:sp>
          <p:nvSpPr>
            <p:cNvPr id="794" name="Credit: slide created by Dr Catherine Hannaway, Durham University for the PAHO Health in All Policies training, May 2015."/>
            <p:cNvSpPr txBox="1"/>
            <p:nvPr/>
          </p:nvSpPr>
          <p:spPr>
            <a:xfrm>
              <a:off x="6378394" y="1908591"/>
              <a:ext cx="5232136" cy="529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defRPr sz="1400">
                  <a:uFill>
                    <a:solidFill>
                      <a:srgbClr val="000000"/>
                    </a:solidFill>
                  </a:uFill>
                  <a:latin typeface="Century Gothic"/>
                  <a:ea typeface="Century Gothic"/>
                  <a:cs typeface="Century Gothic"/>
                  <a:sym typeface="Century Gothic"/>
                </a:defRPr>
              </a:pPr>
              <a:r>
                <a:t>Policies on </a:t>
              </a:r>
              <a:r>
                <a:rPr b="1"/>
                <a:t>stratification </a:t>
              </a:r>
              <a:r>
                <a:t>to reduce inequalities, </a:t>
              </a:r>
              <a:br/>
              <a:r>
                <a:t>mitigate effects of stratification</a:t>
              </a:r>
            </a:p>
          </p:txBody>
        </p:sp>
        <p:sp>
          <p:nvSpPr>
            <p:cNvPr id="795" name="Rectangle"/>
            <p:cNvSpPr/>
            <p:nvPr/>
          </p:nvSpPr>
          <p:spPr>
            <a:xfrm>
              <a:off x="6281009" y="2742230"/>
              <a:ext cx="5585950" cy="688821"/>
            </a:xfrm>
            <a:prstGeom prst="rect">
              <a:avLst/>
            </a:prstGeom>
            <a:solidFill>
              <a:srgbClr val="FFFFFF"/>
            </a:solidFill>
            <a:ln w="127000" cap="flat">
              <a:solidFill>
                <a:srgbClr val="008B92"/>
              </a:solidFill>
              <a:prstDash val="solid"/>
              <a:round/>
            </a:ln>
            <a:effectLst/>
          </p:spPr>
          <p:txBody>
            <a:bodyPr wrap="square" lIns="48766" tIns="48766" rIns="48766" bIns="48766" numCol="1" anchor="ctr">
              <a:noAutofit/>
            </a:bodyPr>
            <a:lstStyle/>
            <a:p>
              <a:endParaRPr/>
            </a:p>
          </p:txBody>
        </p:sp>
        <p:sp>
          <p:nvSpPr>
            <p:cNvPr id="796" name="Credit: slide created by Dr Catherine Hannaway, Durham University for the PAHO Health in All Policies training, May 2015."/>
            <p:cNvSpPr txBox="1"/>
            <p:nvPr/>
          </p:nvSpPr>
          <p:spPr>
            <a:xfrm>
              <a:off x="6378394" y="2787735"/>
              <a:ext cx="5232136" cy="529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defRPr sz="1400">
                  <a:uFill>
                    <a:solidFill>
                      <a:srgbClr val="000000"/>
                    </a:solidFill>
                  </a:uFill>
                  <a:latin typeface="Century Gothic"/>
                  <a:ea typeface="Century Gothic"/>
                  <a:cs typeface="Century Gothic"/>
                  <a:sym typeface="Century Gothic"/>
                </a:defRPr>
              </a:pPr>
              <a:r>
                <a:t>Policies to reduce </a:t>
              </a:r>
              <a:r>
                <a:rPr b="1"/>
                <a:t>exposures</a:t>
              </a:r>
              <a:r>
                <a:t> of disadvantaged </a:t>
              </a:r>
              <a:br/>
              <a:r>
                <a:t>people to health-damaging factors</a:t>
              </a:r>
            </a:p>
          </p:txBody>
        </p:sp>
        <p:sp>
          <p:nvSpPr>
            <p:cNvPr id="797" name="Rectangle"/>
            <p:cNvSpPr/>
            <p:nvPr/>
          </p:nvSpPr>
          <p:spPr>
            <a:xfrm>
              <a:off x="6281009" y="3637174"/>
              <a:ext cx="5585950" cy="696986"/>
            </a:xfrm>
            <a:prstGeom prst="rect">
              <a:avLst/>
            </a:prstGeom>
            <a:solidFill>
              <a:srgbClr val="FFFFFF"/>
            </a:solidFill>
            <a:ln w="127000" cap="flat">
              <a:solidFill>
                <a:srgbClr val="006CA6"/>
              </a:solidFill>
              <a:prstDash val="solid"/>
              <a:round/>
            </a:ln>
            <a:effectLst/>
          </p:spPr>
          <p:txBody>
            <a:bodyPr wrap="square" lIns="48766" tIns="48766" rIns="48766" bIns="48766" numCol="1" anchor="ctr">
              <a:noAutofit/>
            </a:bodyPr>
            <a:lstStyle/>
            <a:p>
              <a:endParaRPr/>
            </a:p>
          </p:txBody>
        </p:sp>
        <p:sp>
          <p:nvSpPr>
            <p:cNvPr id="798" name="Credit: slide created by Dr Catherine Hannaway, Durham University for the PAHO Health in All Policies training, May 2015."/>
            <p:cNvSpPr txBox="1"/>
            <p:nvPr/>
          </p:nvSpPr>
          <p:spPr>
            <a:xfrm>
              <a:off x="6378394" y="3701916"/>
              <a:ext cx="5232136" cy="529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defRPr sz="1400">
                  <a:uFill>
                    <a:solidFill>
                      <a:srgbClr val="000000"/>
                    </a:solidFill>
                  </a:uFill>
                  <a:latin typeface="Century Gothic"/>
                  <a:ea typeface="Century Gothic"/>
                  <a:cs typeface="Century Gothic"/>
                  <a:sym typeface="Century Gothic"/>
                </a:defRPr>
              </a:pPr>
              <a:r>
                <a:t>Policies to reduce </a:t>
              </a:r>
              <a:r>
                <a:rPr b="1"/>
                <a:t>vulnerabilities</a:t>
              </a:r>
              <a:r>
                <a:t> of </a:t>
              </a:r>
              <a:br/>
              <a:r>
                <a:t>disadvantaged people</a:t>
              </a:r>
            </a:p>
          </p:txBody>
        </p:sp>
        <p:sp>
          <p:nvSpPr>
            <p:cNvPr id="799" name="Rectangle"/>
            <p:cNvSpPr/>
            <p:nvPr/>
          </p:nvSpPr>
          <p:spPr>
            <a:xfrm>
              <a:off x="6281009" y="4540281"/>
              <a:ext cx="5585950" cy="688822"/>
            </a:xfrm>
            <a:prstGeom prst="rect">
              <a:avLst/>
            </a:prstGeom>
            <a:solidFill>
              <a:srgbClr val="FFFFFF"/>
            </a:solidFill>
            <a:ln w="127000" cap="flat">
              <a:solidFill>
                <a:srgbClr val="242E7C"/>
              </a:solidFill>
              <a:prstDash val="solid"/>
              <a:round/>
            </a:ln>
            <a:effectLst/>
          </p:spPr>
          <p:txBody>
            <a:bodyPr wrap="square" lIns="48766" tIns="48766" rIns="48766" bIns="48766" numCol="1" anchor="ctr">
              <a:noAutofit/>
            </a:bodyPr>
            <a:lstStyle/>
            <a:p>
              <a:endParaRPr/>
            </a:p>
          </p:txBody>
        </p:sp>
        <p:sp>
          <p:nvSpPr>
            <p:cNvPr id="800" name="Credit: slide created by Dr Catherine Hannaway, Durham University for the PAHO Health in All Policies training, May 2015."/>
            <p:cNvSpPr txBox="1"/>
            <p:nvPr/>
          </p:nvSpPr>
          <p:spPr>
            <a:xfrm>
              <a:off x="6378394" y="4599880"/>
              <a:ext cx="5232136" cy="529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defRPr sz="1400">
                  <a:uFill>
                    <a:solidFill>
                      <a:srgbClr val="000000"/>
                    </a:solidFill>
                  </a:uFill>
                  <a:latin typeface="Century Gothic"/>
                  <a:ea typeface="Century Gothic"/>
                  <a:cs typeface="Century Gothic"/>
                  <a:sym typeface="Century Gothic"/>
                </a:defRPr>
              </a:pPr>
              <a:r>
                <a:t>Policies to reduce </a:t>
              </a:r>
              <a:r>
                <a:rPr b="1"/>
                <a:t>unequal consequences</a:t>
              </a:r>
              <a:r>
                <a:t> of illness </a:t>
              </a:r>
              <a:br/>
              <a:r>
                <a:t>in social, economic and health terms</a:t>
              </a:r>
            </a:p>
          </p:txBody>
        </p:sp>
        <p:sp>
          <p:nvSpPr>
            <p:cNvPr id="801" name="Credit: slide created by Dr Catherine Hannaway, Durham University for the PAHO Health in All Policies training, May 2015."/>
            <p:cNvSpPr txBox="1"/>
            <p:nvPr/>
          </p:nvSpPr>
          <p:spPr>
            <a:xfrm>
              <a:off x="6236808" y="367431"/>
              <a:ext cx="5674351" cy="351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defRPr sz="1600" b="1">
                  <a:uFill>
                    <a:solidFill>
                      <a:srgbClr val="000000"/>
                    </a:solidFill>
                  </a:uFill>
                  <a:latin typeface="Century Gothic"/>
                  <a:ea typeface="Century Gothic"/>
                  <a:cs typeface="Century Gothic"/>
                  <a:sym typeface="Century Gothic"/>
                </a:defRPr>
              </a:lvl1pPr>
            </a:lstStyle>
            <a:p>
              <a:r>
                <a:t>Key dimensions and directions for policy</a:t>
              </a:r>
            </a:p>
          </p:txBody>
        </p:sp>
        <p:sp>
          <p:nvSpPr>
            <p:cNvPr id="802" name="Credit: slide created by Dr Catherine Hannaway, Durham University for the PAHO Health in All Policies training, May 2015."/>
            <p:cNvSpPr txBox="1"/>
            <p:nvPr/>
          </p:nvSpPr>
          <p:spPr>
            <a:xfrm>
              <a:off x="553603" y="297926"/>
              <a:ext cx="4724930" cy="529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400">
                  <a:uFill>
                    <a:solidFill>
                      <a:srgbClr val="000000"/>
                    </a:solidFill>
                  </a:uFill>
                  <a:latin typeface="Century Gothic"/>
                  <a:ea typeface="Century Gothic"/>
                  <a:cs typeface="Century Gothic"/>
                  <a:sym typeface="Century Gothic"/>
                </a:defRPr>
              </a:pPr>
              <a:r>
                <a:t>Context-specific strategies tackling both </a:t>
              </a:r>
              <a:br/>
              <a:r>
                <a:rPr b="1"/>
                <a:t>structural</a:t>
              </a:r>
              <a:r>
                <a:t> and </a:t>
              </a:r>
              <a:r>
                <a:rPr b="1"/>
                <a:t>intermediary </a:t>
              </a:r>
              <a:r>
                <a:t>determinants</a:t>
              </a:r>
            </a:p>
          </p:txBody>
        </p:sp>
        <p:pic>
          <p:nvPicPr>
            <p:cNvPr id="803" name="HiAP-arrow.png" descr="HiAP-arrow.png"/>
            <p:cNvPicPr>
              <a:picLocks noChangeAspect="1"/>
            </p:cNvPicPr>
            <p:nvPr/>
          </p:nvPicPr>
          <p:blipFill>
            <a:blip r:embed="rId4"/>
            <a:stretch>
              <a:fillRect/>
            </a:stretch>
          </p:blipFill>
          <p:spPr>
            <a:xfrm>
              <a:off x="5029849" y="-1"/>
              <a:ext cx="1423717" cy="940390"/>
            </a:xfrm>
            <a:prstGeom prst="rect">
              <a:avLst/>
            </a:prstGeom>
            <a:ln w="12700" cap="flat">
              <a:noFill/>
              <a:miter lim="400000"/>
            </a:ln>
            <a:effectLst/>
          </p:spPr>
        </p:pic>
        <p:sp>
          <p:nvSpPr>
            <p:cNvPr id="804" name="Credit: slide created by Dr Catherine Hannaway, Durham University for the PAHO Health in All Policies training, May 2015."/>
            <p:cNvSpPr txBox="1"/>
            <p:nvPr/>
          </p:nvSpPr>
          <p:spPr>
            <a:xfrm>
              <a:off x="9159694" y="1033035"/>
              <a:ext cx="2441308" cy="529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400" b="1">
                  <a:uFill>
                    <a:solidFill>
                      <a:srgbClr val="000000"/>
                    </a:solidFill>
                  </a:uFill>
                  <a:latin typeface="Century Gothic"/>
                  <a:ea typeface="Century Gothic"/>
                  <a:cs typeface="Century Gothic"/>
                  <a:sym typeface="Century Gothic"/>
                </a:defRPr>
              </a:pPr>
              <a:r>
                <a:t>Social Participation</a:t>
              </a:r>
            </a:p>
            <a:p>
              <a:pPr algn="ctr" defTabSz="457200">
                <a:defRPr sz="1400" b="1">
                  <a:uFill>
                    <a:solidFill>
                      <a:srgbClr val="000000"/>
                    </a:solidFill>
                  </a:uFill>
                  <a:latin typeface="Century Gothic"/>
                  <a:ea typeface="Century Gothic"/>
                  <a:cs typeface="Century Gothic"/>
                  <a:sym typeface="Century Gothic"/>
                </a:defRPr>
              </a:pPr>
              <a:r>
                <a:t>and Empowerment</a:t>
              </a:r>
            </a:p>
          </p:txBody>
        </p:sp>
        <p:sp>
          <p:nvSpPr>
            <p:cNvPr id="805" name="Credit: slide created by Dr Catherine Hannaway, Durham University for the PAHO Health in All Policies training, May 2015."/>
            <p:cNvSpPr txBox="1"/>
            <p:nvPr/>
          </p:nvSpPr>
          <p:spPr>
            <a:xfrm>
              <a:off x="6352994" y="1033035"/>
              <a:ext cx="2441308" cy="529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400" b="1">
                  <a:uFill>
                    <a:solidFill>
                      <a:srgbClr val="000000"/>
                    </a:solidFill>
                  </a:uFill>
                  <a:latin typeface="Century Gothic"/>
                  <a:ea typeface="Century Gothic"/>
                  <a:cs typeface="Century Gothic"/>
                  <a:sym typeface="Century Gothic"/>
                </a:defRPr>
              </a:pPr>
              <a:r>
                <a:t>Intersectoral</a:t>
              </a:r>
              <a:br/>
              <a:r>
                <a:t>Action</a:t>
              </a:r>
            </a:p>
          </p:txBody>
        </p:sp>
        <p:sp>
          <p:nvSpPr>
            <p:cNvPr id="806" name="Credit: slide created by Dr Catherine Hannaway, Durham University for the PAHO Health in All Policies training, May 2015."/>
            <p:cNvSpPr txBox="1"/>
            <p:nvPr/>
          </p:nvSpPr>
          <p:spPr>
            <a:xfrm>
              <a:off x="-2" y="6637321"/>
              <a:ext cx="2499421" cy="10582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defTabSz="457200">
                <a:lnSpc>
                  <a:spcPct val="115000"/>
                </a:lnSpc>
                <a:defRPr sz="1400">
                  <a:uFill>
                    <a:solidFill>
                      <a:srgbClr val="000000"/>
                    </a:solidFill>
                  </a:uFill>
                  <a:latin typeface="Century Gothic"/>
                  <a:ea typeface="Century Gothic"/>
                  <a:cs typeface="Century Gothic"/>
                  <a:sym typeface="Century Gothic"/>
                </a:defRPr>
              </a:pPr>
              <a:r>
                <a:t>Framework for tackling </a:t>
              </a:r>
              <a:br/>
              <a:r>
                <a:t>SDH inequities (Commission </a:t>
              </a:r>
              <a:br/>
              <a:r>
                <a:t>on the Social Determinants </a:t>
              </a:r>
              <a:br/>
              <a:r>
                <a:t>of Health, 2008)</a:t>
              </a:r>
            </a:p>
          </p:txBody>
        </p:sp>
        <p:sp>
          <p:nvSpPr>
            <p:cNvPr id="807" name="Line"/>
            <p:cNvSpPr/>
            <p:nvPr/>
          </p:nvSpPr>
          <p:spPr>
            <a:xfrm>
              <a:off x="4524672" y="2187613"/>
              <a:ext cx="1741670" cy="4"/>
            </a:xfrm>
            <a:prstGeom prst="line">
              <a:avLst/>
            </a:prstGeom>
            <a:noFill/>
            <a:ln w="127000" cap="flat">
              <a:solidFill>
                <a:srgbClr val="629623"/>
              </a:solidFill>
              <a:prstDash val="solid"/>
              <a:round/>
            </a:ln>
            <a:effectLst/>
          </p:spPr>
          <p:txBody>
            <a:bodyPr wrap="square" lIns="45718" tIns="45718" rIns="45718" bIns="45718" numCol="1" anchor="t">
              <a:noAutofit/>
            </a:bodyPr>
            <a:lstStyle/>
            <a:p>
              <a:endParaRPr/>
            </a:p>
          </p:txBody>
        </p:sp>
        <p:sp>
          <p:nvSpPr>
            <p:cNvPr id="808" name="Line"/>
            <p:cNvSpPr/>
            <p:nvPr/>
          </p:nvSpPr>
          <p:spPr>
            <a:xfrm>
              <a:off x="4345440" y="3086639"/>
              <a:ext cx="1920902" cy="4"/>
            </a:xfrm>
            <a:prstGeom prst="line">
              <a:avLst/>
            </a:prstGeom>
            <a:noFill/>
            <a:ln w="127000" cap="flat">
              <a:solidFill>
                <a:srgbClr val="008B92"/>
              </a:solidFill>
              <a:prstDash val="solid"/>
              <a:round/>
            </a:ln>
            <a:effectLst/>
          </p:spPr>
          <p:txBody>
            <a:bodyPr wrap="square" lIns="45718" tIns="45718" rIns="45718" bIns="45718" numCol="1" anchor="t">
              <a:noAutofit/>
            </a:bodyPr>
            <a:lstStyle/>
            <a:p>
              <a:endParaRPr/>
            </a:p>
          </p:txBody>
        </p:sp>
        <p:sp>
          <p:nvSpPr>
            <p:cNvPr id="809" name="Line"/>
            <p:cNvSpPr/>
            <p:nvPr/>
          </p:nvSpPr>
          <p:spPr>
            <a:xfrm>
              <a:off x="4165980" y="3985665"/>
              <a:ext cx="2100362" cy="4"/>
            </a:xfrm>
            <a:prstGeom prst="line">
              <a:avLst/>
            </a:prstGeom>
            <a:noFill/>
            <a:ln w="127000" cap="flat">
              <a:solidFill>
                <a:srgbClr val="006CA6"/>
              </a:solidFill>
              <a:prstDash val="solid"/>
              <a:round/>
            </a:ln>
            <a:effectLst/>
          </p:spPr>
          <p:txBody>
            <a:bodyPr wrap="square" lIns="45718" tIns="45718" rIns="45718" bIns="45718" numCol="1" anchor="t">
              <a:noAutofit/>
            </a:bodyPr>
            <a:lstStyle/>
            <a:p>
              <a:endParaRPr/>
            </a:p>
          </p:txBody>
        </p:sp>
        <p:sp>
          <p:nvSpPr>
            <p:cNvPr id="810" name="Line"/>
            <p:cNvSpPr/>
            <p:nvPr/>
          </p:nvSpPr>
          <p:spPr>
            <a:xfrm>
              <a:off x="3959208" y="4883599"/>
              <a:ext cx="2307133" cy="4"/>
            </a:xfrm>
            <a:prstGeom prst="line">
              <a:avLst/>
            </a:prstGeom>
            <a:noFill/>
            <a:ln w="127000" cap="flat">
              <a:solidFill>
                <a:srgbClr val="242E7C"/>
              </a:solidFill>
              <a:prstDash val="solid"/>
              <a:round/>
            </a:ln>
            <a:effectLst/>
          </p:spPr>
          <p:txBody>
            <a:bodyPr wrap="square" lIns="45718" tIns="45718" rIns="45718" bIns="45718" numCol="1" anchor="t">
              <a:noAutofit/>
            </a:bodyPr>
            <a:lstStyle/>
            <a:p>
              <a:endParaRPr/>
            </a:p>
          </p:txBody>
        </p:sp>
        <p:grpSp>
          <p:nvGrpSpPr>
            <p:cNvPr id="817" name="Group 2"/>
            <p:cNvGrpSpPr/>
            <p:nvPr/>
          </p:nvGrpSpPr>
          <p:grpSpPr>
            <a:xfrm>
              <a:off x="2433403" y="6772908"/>
              <a:ext cx="3597269" cy="1015329"/>
              <a:chOff x="-1" y="-1"/>
              <a:chExt cx="3597268" cy="1015327"/>
            </a:xfrm>
          </p:grpSpPr>
          <p:pic>
            <p:nvPicPr>
              <p:cNvPr id="811" name="HiAP-arrow.png" descr="HiAP-arrow.png"/>
              <p:cNvPicPr>
                <a:picLocks noChangeAspect="1"/>
              </p:cNvPicPr>
              <p:nvPr/>
            </p:nvPicPr>
            <p:blipFill>
              <a:blip r:embed="rId4"/>
              <a:srcRect r="29352"/>
              <a:stretch>
                <a:fillRect/>
              </a:stretch>
            </p:blipFill>
            <p:spPr>
              <a:xfrm>
                <a:off x="233607" y="74935"/>
                <a:ext cx="1005821" cy="940392"/>
              </a:xfrm>
              <a:prstGeom prst="rect">
                <a:avLst/>
              </a:prstGeom>
              <a:ln w="12700" cap="flat">
                <a:noFill/>
                <a:miter lim="400000"/>
              </a:ln>
              <a:effectLst/>
            </p:spPr>
          </p:pic>
          <p:grpSp>
            <p:nvGrpSpPr>
              <p:cNvPr id="814" name="Group"/>
              <p:cNvGrpSpPr/>
              <p:nvPr/>
            </p:nvGrpSpPr>
            <p:grpSpPr>
              <a:xfrm>
                <a:off x="-2" y="-2"/>
                <a:ext cx="3597269" cy="1003388"/>
                <a:chOff x="0" y="0"/>
                <a:chExt cx="3597268" cy="1003386"/>
              </a:xfrm>
            </p:grpSpPr>
            <p:pic>
              <p:nvPicPr>
                <p:cNvPr id="812" name="HiAP-arrow.png" descr="HiAP-arrow.png"/>
                <p:cNvPicPr>
                  <a:picLocks noChangeAspect="1"/>
                </p:cNvPicPr>
                <p:nvPr/>
              </p:nvPicPr>
              <p:blipFill>
                <a:blip r:embed="rId4"/>
                <a:stretch>
                  <a:fillRect/>
                </a:stretch>
              </p:blipFill>
              <p:spPr>
                <a:xfrm>
                  <a:off x="2173551" y="85422"/>
                  <a:ext cx="1423717" cy="917965"/>
                </a:xfrm>
                <a:prstGeom prst="rect">
                  <a:avLst/>
                </a:prstGeom>
                <a:ln w="12700" cap="flat">
                  <a:noFill/>
                  <a:miter lim="400000"/>
                </a:ln>
                <a:effectLst/>
              </p:spPr>
            </p:pic>
            <p:pic>
              <p:nvPicPr>
                <p:cNvPr id="813" name="HiAP-arrow.png" descr="HiAP-arrow.png"/>
                <p:cNvPicPr>
                  <a:picLocks noChangeAspect="1"/>
                </p:cNvPicPr>
                <p:nvPr/>
              </p:nvPicPr>
              <p:blipFill>
                <a:blip r:embed="rId4"/>
                <a:srcRect l="51937" t="5166" r="2"/>
                <a:stretch>
                  <a:fillRect/>
                </a:stretch>
              </p:blipFill>
              <p:spPr>
                <a:xfrm rot="16200000">
                  <a:off x="103780" y="-103782"/>
                  <a:ext cx="684223" cy="891785"/>
                </a:xfrm>
                <a:prstGeom prst="rect">
                  <a:avLst/>
                </a:prstGeom>
                <a:ln w="12700" cap="flat">
                  <a:noFill/>
                  <a:miter lim="400000"/>
                </a:ln>
                <a:effectLst/>
              </p:spPr>
            </p:pic>
          </p:grpSp>
          <p:pic>
            <p:nvPicPr>
              <p:cNvPr id="815" name="HiAP-arrow.png" descr="HiAP-arrow.png"/>
              <p:cNvPicPr>
                <a:picLocks noChangeAspect="1"/>
              </p:cNvPicPr>
              <p:nvPr/>
            </p:nvPicPr>
            <p:blipFill>
              <a:blip r:embed="rId4"/>
              <a:srcRect r="29352"/>
              <a:stretch>
                <a:fillRect/>
              </a:stretch>
            </p:blipFill>
            <p:spPr>
              <a:xfrm>
                <a:off x="906217" y="74934"/>
                <a:ext cx="1005821" cy="940392"/>
              </a:xfrm>
              <a:prstGeom prst="rect">
                <a:avLst/>
              </a:prstGeom>
              <a:ln w="12700" cap="flat">
                <a:noFill/>
                <a:miter lim="400000"/>
              </a:ln>
              <a:effectLst/>
            </p:spPr>
          </p:pic>
          <p:pic>
            <p:nvPicPr>
              <p:cNvPr id="816" name="HiAP-arrow.png" descr="HiAP-arrow.png"/>
              <p:cNvPicPr>
                <a:picLocks noChangeAspect="1"/>
              </p:cNvPicPr>
              <p:nvPr/>
            </p:nvPicPr>
            <p:blipFill>
              <a:blip r:embed="rId4"/>
              <a:srcRect r="29352"/>
              <a:stretch>
                <a:fillRect/>
              </a:stretch>
            </p:blipFill>
            <p:spPr>
              <a:xfrm>
                <a:off x="1493603" y="74934"/>
                <a:ext cx="1005823" cy="940392"/>
              </a:xfrm>
              <a:prstGeom prst="rect">
                <a:avLst/>
              </a:prstGeom>
              <a:ln w="12700" cap="flat">
                <a:noFill/>
                <a:miter lim="400000"/>
              </a:ln>
              <a:effectLst/>
            </p:spPr>
          </p:pic>
        </p:grpSp>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Rectangle"/>
          <p:cNvSpPr/>
          <p:nvPr/>
        </p:nvSpPr>
        <p:spPr>
          <a:xfrm>
            <a:off x="-16207" y="-33621"/>
            <a:ext cx="13037214" cy="9820842"/>
          </a:xfrm>
          <a:prstGeom prst="rect">
            <a:avLst/>
          </a:prstGeom>
          <a:solidFill>
            <a:srgbClr val="242E7C"/>
          </a:solidFill>
          <a:ln w="12700">
            <a:miter lim="400000"/>
          </a:ln>
        </p:spPr>
        <p:txBody>
          <a:bodyPr lIns="48766" tIns="48766" rIns="48766" bIns="48766" anchor="ctr"/>
          <a:lstStyle/>
          <a:p>
            <a:pPr>
              <a:defRPr sz="2600">
                <a:solidFill>
                  <a:srgbClr val="242E7C"/>
                </a:solidFill>
              </a:defRPr>
            </a:pPr>
            <a:endParaRPr/>
          </a:p>
        </p:txBody>
      </p:sp>
      <p:sp>
        <p:nvSpPr>
          <p:cNvPr id="823" name="End of…"/>
          <p:cNvSpPr txBox="1">
            <a:spLocks noGrp="1"/>
          </p:cNvSpPr>
          <p:nvPr>
            <p:ph type="ctrTitle"/>
          </p:nvPr>
        </p:nvSpPr>
        <p:spPr>
          <a:xfrm>
            <a:off x="6924577" y="1163228"/>
            <a:ext cx="5638408" cy="4094571"/>
          </a:xfrm>
          <a:prstGeom prst="rect">
            <a:avLst/>
          </a:prstGeom>
        </p:spPr>
        <p:txBody>
          <a:bodyPr lIns="38100" tIns="38100" rIns="38100" bIns="38100" anchor="ctr"/>
          <a:lstStyle/>
          <a:p>
            <a:pPr algn="r" defTabSz="457200">
              <a:lnSpc>
                <a:spcPct val="100000"/>
              </a:lnSpc>
              <a:defRPr sz="4600" b="1">
                <a:solidFill>
                  <a:srgbClr val="FFFFFF"/>
                </a:solidFill>
                <a:uFill>
                  <a:solidFill>
                    <a:srgbClr val="000000"/>
                  </a:solidFill>
                </a:uFill>
                <a:latin typeface="Century Gothic"/>
                <a:ea typeface="Century Gothic"/>
                <a:cs typeface="Century Gothic"/>
                <a:sym typeface="Century Gothic"/>
              </a:defRPr>
            </a:pPr>
            <a:r>
              <a:t>End of </a:t>
            </a:r>
          </a:p>
          <a:p>
            <a:pPr algn="r" defTabSz="457200">
              <a:lnSpc>
                <a:spcPct val="100000"/>
              </a:lnSpc>
              <a:defRPr sz="4600" b="1">
                <a:solidFill>
                  <a:srgbClr val="FFFFFF"/>
                </a:solidFill>
                <a:uFill>
                  <a:solidFill>
                    <a:srgbClr val="000000"/>
                  </a:solidFill>
                </a:uFill>
                <a:latin typeface="Century Gothic"/>
                <a:ea typeface="Century Gothic"/>
                <a:cs typeface="Century Gothic"/>
                <a:sym typeface="Century Gothic"/>
              </a:defRPr>
            </a:pPr>
            <a:r>
              <a:t>Module 2 </a:t>
            </a:r>
            <a:r>
              <a:rPr b="0"/>
              <a:t>Part 2</a:t>
            </a:r>
          </a:p>
          <a:p>
            <a:pPr algn="r" defTabSz="457200">
              <a:lnSpc>
                <a:spcPct val="100000"/>
              </a:lnSpc>
              <a:defRPr sz="4600">
                <a:solidFill>
                  <a:srgbClr val="FFFFFF"/>
                </a:solidFill>
                <a:uFill>
                  <a:solidFill>
                    <a:srgbClr val="000000"/>
                  </a:solidFill>
                </a:uFill>
                <a:latin typeface="Century Gothic"/>
                <a:ea typeface="Century Gothic"/>
                <a:cs typeface="Century Gothic"/>
                <a:sym typeface="Century Gothic"/>
              </a:defRPr>
            </a:pPr>
            <a:endParaRPr b="0"/>
          </a:p>
          <a:p>
            <a:pPr algn="r" defTabSz="457200">
              <a:lnSpc>
                <a:spcPct val="100000"/>
              </a:lnSpc>
              <a:defRPr sz="4600" b="1">
                <a:solidFill>
                  <a:srgbClr val="FFFFFF"/>
                </a:solidFill>
                <a:uFill>
                  <a:solidFill>
                    <a:srgbClr val="000000"/>
                  </a:solidFill>
                </a:uFill>
                <a:latin typeface="Century Gothic"/>
                <a:ea typeface="Century Gothic"/>
                <a:cs typeface="Century Gothic"/>
                <a:sym typeface="Century Gothic"/>
              </a:defRPr>
            </a:pPr>
            <a:r>
              <a:t>Please continue </a:t>
            </a:r>
            <a:br/>
            <a:r>
              <a:t>to Module 3</a:t>
            </a:r>
          </a:p>
        </p:txBody>
      </p:sp>
      <p:pic>
        <p:nvPicPr>
          <p:cNvPr id="824" name="WHO-Logo-white.png" descr="WHO-Logo-white.png"/>
          <p:cNvPicPr>
            <a:picLocks noChangeAspect="1"/>
          </p:cNvPicPr>
          <p:nvPr/>
        </p:nvPicPr>
        <p:blipFill>
          <a:blip r:embed="rId2"/>
          <a:stretch>
            <a:fillRect/>
          </a:stretch>
        </p:blipFill>
        <p:spPr>
          <a:xfrm>
            <a:off x="9799883" y="8293889"/>
            <a:ext cx="2989261" cy="1233509"/>
          </a:xfrm>
          <a:prstGeom prst="rect">
            <a:avLst/>
          </a:prstGeom>
          <a:ln w="12700">
            <a:miter lim="400000"/>
          </a:ln>
        </p:spPr>
      </p:pic>
      <p:sp>
        <p:nvSpPr>
          <p:cNvPr id="825" name="Pentagon 1"/>
          <p:cNvSpPr/>
          <p:nvPr/>
        </p:nvSpPr>
        <p:spPr>
          <a:xfrm>
            <a:off x="17064" y="-11113"/>
            <a:ext cx="3325023" cy="1635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768" y="21600"/>
                </a:lnTo>
                <a:lnTo>
                  <a:pt x="21600" y="11004"/>
                </a:lnTo>
                <a:lnTo>
                  <a:pt x="14768" y="0"/>
                </a:lnTo>
                <a:lnTo>
                  <a:pt x="0" y="0"/>
                </a:lnTo>
                <a:close/>
              </a:path>
            </a:pathLst>
          </a:custGeom>
          <a:gradFill>
            <a:gsLst>
              <a:gs pos="0">
                <a:srgbClr val="629623"/>
              </a:gs>
              <a:gs pos="100000">
                <a:srgbClr val="8ABB47"/>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006128"/>
                </a:solidFill>
                <a:latin typeface="+mn-lt"/>
                <a:ea typeface="+mn-ea"/>
                <a:cs typeface="+mn-cs"/>
                <a:sym typeface="Helvetica"/>
              </a:defRPr>
            </a:pPr>
            <a:endParaRPr/>
          </a:p>
        </p:txBody>
      </p:sp>
      <p:sp>
        <p:nvSpPr>
          <p:cNvPr id="826" name="Pentagon 1"/>
          <p:cNvSpPr/>
          <p:nvPr/>
        </p:nvSpPr>
        <p:spPr>
          <a:xfrm>
            <a:off x="17065" y="1617265"/>
            <a:ext cx="4324749" cy="16347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347" y="21600"/>
                </a:lnTo>
                <a:lnTo>
                  <a:pt x="21600" y="11002"/>
                </a:lnTo>
                <a:lnTo>
                  <a:pt x="16347" y="0"/>
                </a:lnTo>
                <a:lnTo>
                  <a:pt x="0" y="0"/>
                </a:lnTo>
                <a:close/>
              </a:path>
            </a:pathLst>
          </a:custGeom>
          <a:gradFill>
            <a:gsLst>
              <a:gs pos="0">
                <a:srgbClr val="D3C000"/>
              </a:gs>
              <a:gs pos="100000">
                <a:srgbClr val="FDEA4D"/>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latin typeface="+mn-lt"/>
                <a:ea typeface="+mn-ea"/>
                <a:cs typeface="+mn-cs"/>
                <a:sym typeface="Helvetica"/>
              </a:defRPr>
            </a:pPr>
            <a:endParaRPr/>
          </a:p>
        </p:txBody>
      </p:sp>
      <p:sp>
        <p:nvSpPr>
          <p:cNvPr id="827" name="Pentagon 1"/>
          <p:cNvSpPr/>
          <p:nvPr/>
        </p:nvSpPr>
        <p:spPr>
          <a:xfrm>
            <a:off x="17064" y="3245245"/>
            <a:ext cx="5638406" cy="16347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573" y="21600"/>
                </a:lnTo>
                <a:lnTo>
                  <a:pt x="21600" y="11002"/>
                </a:lnTo>
                <a:lnTo>
                  <a:pt x="17573" y="0"/>
                </a:lnTo>
                <a:lnTo>
                  <a:pt x="0" y="0"/>
                </a:lnTo>
                <a:close/>
              </a:path>
            </a:pathLst>
          </a:custGeom>
          <a:gradFill>
            <a:gsLst>
              <a:gs pos="0">
                <a:srgbClr val="EEAB00"/>
              </a:gs>
              <a:gs pos="100000">
                <a:srgbClr val="FFC343"/>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latin typeface="+mn-lt"/>
                <a:ea typeface="+mn-ea"/>
                <a:cs typeface="+mn-cs"/>
                <a:sym typeface="Helvetica"/>
              </a:defRPr>
            </a:pPr>
            <a:endParaRPr/>
          </a:p>
        </p:txBody>
      </p:sp>
      <p:sp>
        <p:nvSpPr>
          <p:cNvPr id="828" name="Pentagon 1"/>
          <p:cNvSpPr/>
          <p:nvPr/>
        </p:nvSpPr>
        <p:spPr>
          <a:xfrm>
            <a:off x="17065" y="4873623"/>
            <a:ext cx="6984208" cy="1634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347" y="21600"/>
                </a:lnTo>
                <a:lnTo>
                  <a:pt x="21600" y="11002"/>
                </a:lnTo>
                <a:lnTo>
                  <a:pt x="18347" y="0"/>
                </a:lnTo>
                <a:lnTo>
                  <a:pt x="0" y="0"/>
                </a:lnTo>
                <a:close/>
              </a:path>
            </a:pathLst>
          </a:custGeom>
          <a:gradFill>
            <a:gsLst>
              <a:gs pos="0">
                <a:srgbClr val="FD8136"/>
              </a:gs>
              <a:gs pos="100000">
                <a:srgbClr val="E46506"/>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E50069"/>
                </a:solidFill>
                <a:latin typeface="+mn-lt"/>
                <a:ea typeface="+mn-ea"/>
                <a:cs typeface="+mn-cs"/>
                <a:sym typeface="Helvetica"/>
              </a:defRPr>
            </a:pPr>
            <a:endParaRPr/>
          </a:p>
        </p:txBody>
      </p:sp>
      <p:sp>
        <p:nvSpPr>
          <p:cNvPr id="829" name="Pentagon 1"/>
          <p:cNvSpPr/>
          <p:nvPr/>
        </p:nvSpPr>
        <p:spPr>
          <a:xfrm>
            <a:off x="17064" y="6501605"/>
            <a:ext cx="8260162" cy="16347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850" y="21600"/>
                </a:lnTo>
                <a:lnTo>
                  <a:pt x="21600" y="11002"/>
                </a:lnTo>
                <a:lnTo>
                  <a:pt x="18850" y="0"/>
                </a:lnTo>
                <a:lnTo>
                  <a:pt x="0" y="0"/>
                </a:lnTo>
                <a:close/>
              </a:path>
            </a:pathLst>
          </a:custGeom>
          <a:gradFill>
            <a:gsLst>
              <a:gs pos="0">
                <a:srgbClr val="BE0D0D"/>
              </a:gs>
              <a:gs pos="100000">
                <a:srgbClr val="DA3226"/>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latin typeface="+mn-lt"/>
                <a:ea typeface="+mn-ea"/>
                <a:cs typeface="+mn-cs"/>
                <a:sym typeface="Helvetica"/>
              </a:defRPr>
            </a:pPr>
            <a:endParaRPr/>
          </a:p>
        </p:txBody>
      </p:sp>
      <p:sp>
        <p:nvSpPr>
          <p:cNvPr id="830" name="Pentagon 1"/>
          <p:cNvSpPr/>
          <p:nvPr/>
        </p:nvSpPr>
        <p:spPr>
          <a:xfrm>
            <a:off x="17065" y="8129586"/>
            <a:ext cx="9565880" cy="1635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226" y="21600"/>
                </a:lnTo>
                <a:lnTo>
                  <a:pt x="21600" y="11004"/>
                </a:lnTo>
                <a:lnTo>
                  <a:pt x="19226" y="0"/>
                </a:lnTo>
                <a:lnTo>
                  <a:pt x="0" y="0"/>
                </a:lnTo>
                <a:close/>
              </a:path>
            </a:pathLst>
          </a:custGeom>
          <a:gradFill>
            <a:gsLst>
              <a:gs pos="0">
                <a:srgbClr val="F4347D"/>
              </a:gs>
              <a:gs pos="100000">
                <a:srgbClr val="E50069"/>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BE0D0D"/>
                </a:solidFill>
                <a:latin typeface="+mn-lt"/>
                <a:ea typeface="+mn-ea"/>
                <a:cs typeface="+mn-cs"/>
                <a:sym typeface="Helvetica"/>
              </a:defRPr>
            </a:pPr>
            <a:endParaRPr/>
          </a:p>
        </p:txBody>
      </p:sp>
      <p:sp>
        <p:nvSpPr>
          <p:cNvPr id="831" name="Line"/>
          <p:cNvSpPr/>
          <p:nvPr/>
        </p:nvSpPr>
        <p:spPr>
          <a:xfrm>
            <a:off x="7110565" y="3269476"/>
            <a:ext cx="5363829" cy="3"/>
          </a:xfrm>
          <a:prstGeom prst="line">
            <a:avLst/>
          </a:prstGeom>
          <a:ln w="12700">
            <a:solidFill>
              <a:srgbClr val="FFFFFF"/>
            </a:solidFill>
            <a:miter lim="400000"/>
          </a:ln>
        </p:spPr>
        <p:txBody>
          <a:bodyPr lIns="45718" tIns="45718" rIns="45718" bIns="45718"/>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F:\Product 2\Module 2\EquityVsEquality.png" descr="F:\Product 2\Module 2\EquityVsEquality.png"/>
          <p:cNvPicPr>
            <a:picLocks noChangeAspect="1"/>
          </p:cNvPicPr>
          <p:nvPr/>
        </p:nvPicPr>
        <p:blipFill>
          <a:blip r:embed="rId3"/>
          <a:stretch>
            <a:fillRect/>
          </a:stretch>
        </p:blipFill>
        <p:spPr>
          <a:xfrm>
            <a:off x="1947647" y="2647781"/>
            <a:ext cx="9109506" cy="6856053"/>
          </a:xfrm>
          <a:prstGeom prst="rect">
            <a:avLst/>
          </a:prstGeom>
          <a:ln w="12700">
            <a:miter lim="400000"/>
          </a:ln>
        </p:spPr>
      </p:pic>
      <p:sp>
        <p:nvSpPr>
          <p:cNvPr id="134"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dirty="0"/>
          </a:p>
        </p:txBody>
      </p:sp>
      <p:sp>
        <p:nvSpPr>
          <p:cNvPr id="135"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defTabSz="438911">
              <a:lnSpc>
                <a:spcPct val="115000"/>
              </a:lnSpc>
              <a:defRPr sz="4200" b="1" cap="all">
                <a:solidFill>
                  <a:srgbClr val="FFFFFF"/>
                </a:solidFill>
                <a:uFill>
                  <a:solidFill>
                    <a:srgbClr val="000000"/>
                  </a:solidFill>
                </a:uFill>
                <a:latin typeface="Century Gothic"/>
                <a:ea typeface="Century Gothic"/>
                <a:cs typeface="Century Gothic"/>
                <a:sym typeface="Century Gothic"/>
              </a:defRPr>
            </a:lvl1pPr>
          </a:lstStyle>
          <a:p>
            <a:r>
              <a:rPr dirty="0"/>
              <a:t>Health equity vs Health equality</a:t>
            </a:r>
          </a:p>
        </p:txBody>
      </p:sp>
      <p:grpSp>
        <p:nvGrpSpPr>
          <p:cNvPr id="141" name="Group"/>
          <p:cNvGrpSpPr/>
          <p:nvPr/>
        </p:nvGrpSpPr>
        <p:grpSpPr>
          <a:xfrm>
            <a:off x="-3" y="-16673"/>
            <a:ext cx="2568189" cy="1943902"/>
            <a:chOff x="-1" y="0"/>
            <a:chExt cx="2568187" cy="1943901"/>
          </a:xfrm>
        </p:grpSpPr>
        <p:sp>
          <p:nvSpPr>
            <p:cNvPr id="136"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dirty="0"/>
            </a:p>
          </p:txBody>
        </p:sp>
        <p:grpSp>
          <p:nvGrpSpPr>
            <p:cNvPr id="139" name="Group 25"/>
            <p:cNvGrpSpPr/>
            <p:nvPr/>
          </p:nvGrpSpPr>
          <p:grpSpPr>
            <a:xfrm>
              <a:off x="617104" y="458876"/>
              <a:ext cx="1127564" cy="1026216"/>
              <a:chOff x="0" y="0"/>
              <a:chExt cx="1127562" cy="1026214"/>
            </a:xfrm>
          </p:grpSpPr>
          <p:sp>
            <p:nvSpPr>
              <p:cNvPr id="137"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rPr dirty="0"/>
                  <a:t>2</a:t>
                </a:r>
              </a:p>
            </p:txBody>
          </p:sp>
          <p:sp>
            <p:nvSpPr>
              <p:cNvPr id="138"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dirty="0"/>
              </a:p>
            </p:txBody>
          </p:sp>
        </p:grpSp>
        <p:pic>
          <p:nvPicPr>
            <p:cNvPr id="140" name="HiAP-modules-text.png" descr="HiAP-modules-text.png"/>
            <p:cNvPicPr>
              <a:picLocks noChangeAspect="1"/>
            </p:cNvPicPr>
            <p:nvPr/>
          </p:nvPicPr>
          <p:blipFill>
            <a:blip r:embed="rId4"/>
            <a:stretch>
              <a:fillRect/>
            </a:stretch>
          </p:blipFill>
          <p:spPr>
            <a:xfrm>
              <a:off x="92007" y="75131"/>
              <a:ext cx="507693" cy="1612046"/>
            </a:xfrm>
            <a:prstGeom prst="rect">
              <a:avLst/>
            </a:prstGeom>
            <a:ln w="12700" cap="flat">
              <a:noFill/>
              <a:miter lim="400000"/>
            </a:ln>
            <a:effectLst/>
          </p:spPr>
        </p:pic>
      </p:grpSp>
      <p:sp>
        <p:nvSpPr>
          <p:cNvPr id="142" name="Manages context and relationships"/>
          <p:cNvSpPr txBox="1"/>
          <p:nvPr/>
        </p:nvSpPr>
        <p:spPr>
          <a:xfrm>
            <a:off x="1418039" y="2060992"/>
            <a:ext cx="10168714" cy="453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algn="ctr" defTabSz="457200">
              <a:lnSpc>
                <a:spcPct val="90000"/>
              </a:lnSpc>
              <a:defRPr sz="2300" b="1" cap="all">
                <a:uFill>
                  <a:solidFill>
                    <a:srgbClr val="000000"/>
                  </a:solidFill>
                </a:uFill>
                <a:latin typeface="Century Gothic"/>
                <a:ea typeface="Century Gothic"/>
                <a:cs typeface="Century Gothic"/>
                <a:sym typeface="Century Gothic"/>
              </a:defRPr>
            </a:lvl1pPr>
          </a:lstStyle>
          <a:p>
            <a:r>
              <a:rPr dirty="0"/>
              <a:t>A visual depiction of the difference between equality and equity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dirty="0"/>
          </a:p>
        </p:txBody>
      </p:sp>
      <p:sp>
        <p:nvSpPr>
          <p:cNvPr id="147"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rPr dirty="0"/>
              <a:t>Health equity</a:t>
            </a:r>
          </a:p>
        </p:txBody>
      </p:sp>
      <p:grpSp>
        <p:nvGrpSpPr>
          <p:cNvPr id="153" name="Group"/>
          <p:cNvGrpSpPr/>
          <p:nvPr/>
        </p:nvGrpSpPr>
        <p:grpSpPr>
          <a:xfrm>
            <a:off x="-3" y="-16673"/>
            <a:ext cx="2568189" cy="1943902"/>
            <a:chOff x="-1" y="0"/>
            <a:chExt cx="2568187" cy="1943901"/>
          </a:xfrm>
        </p:grpSpPr>
        <p:sp>
          <p:nvSpPr>
            <p:cNvPr id="148"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dirty="0"/>
            </a:p>
          </p:txBody>
        </p:sp>
        <p:grpSp>
          <p:nvGrpSpPr>
            <p:cNvPr id="151" name="Group 25"/>
            <p:cNvGrpSpPr/>
            <p:nvPr/>
          </p:nvGrpSpPr>
          <p:grpSpPr>
            <a:xfrm>
              <a:off x="617104" y="458876"/>
              <a:ext cx="1127564" cy="1026216"/>
              <a:chOff x="0" y="0"/>
              <a:chExt cx="1127562" cy="1026214"/>
            </a:xfrm>
          </p:grpSpPr>
          <p:sp>
            <p:nvSpPr>
              <p:cNvPr id="149"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rPr dirty="0"/>
                  <a:t>2</a:t>
                </a:r>
              </a:p>
            </p:txBody>
          </p:sp>
          <p:sp>
            <p:nvSpPr>
              <p:cNvPr id="150"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dirty="0"/>
              </a:p>
            </p:txBody>
          </p:sp>
        </p:grpSp>
        <p:pic>
          <p:nvPicPr>
            <p:cNvPr id="152"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pic>
        <p:nvPicPr>
          <p:cNvPr id="154" name="HiAP-Wireframe-graphic-2.png" descr="HiAP-Wireframe-graphic-2.png"/>
          <p:cNvPicPr>
            <a:picLocks noChangeAspect="1"/>
          </p:cNvPicPr>
          <p:nvPr/>
        </p:nvPicPr>
        <p:blipFill>
          <a:blip r:embed="rId4"/>
          <a:srcRect l="4891" t="2175" r="4890" b="87108"/>
          <a:stretch>
            <a:fillRect/>
          </a:stretch>
        </p:blipFill>
        <p:spPr>
          <a:xfrm flipH="1">
            <a:off x="-9973" y="8292541"/>
            <a:ext cx="13024746" cy="1467163"/>
          </a:xfrm>
          <a:prstGeom prst="rect">
            <a:avLst/>
          </a:prstGeom>
          <a:ln w="12700">
            <a:miter lim="400000"/>
          </a:ln>
        </p:spPr>
      </p:pic>
      <p:grpSp>
        <p:nvGrpSpPr>
          <p:cNvPr id="158" name="Group"/>
          <p:cNvGrpSpPr/>
          <p:nvPr/>
        </p:nvGrpSpPr>
        <p:grpSpPr>
          <a:xfrm>
            <a:off x="4645750" y="3310778"/>
            <a:ext cx="9895049" cy="4981765"/>
            <a:chOff x="-1" y="-1"/>
            <a:chExt cx="9895049" cy="4981763"/>
          </a:xfrm>
        </p:grpSpPr>
        <p:sp>
          <p:nvSpPr>
            <p:cNvPr id="155" name="The absence of unfair and  avoidable or remediable differences  in health among population groups  defined socially, economically,  demographically or geographically.  - World Health Organization 2008"/>
            <p:cNvSpPr txBox="1"/>
            <p:nvPr/>
          </p:nvSpPr>
          <p:spPr>
            <a:xfrm>
              <a:off x="972784" y="786839"/>
              <a:ext cx="8922265" cy="3835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marR="355600" defTabSz="457200">
                <a:lnSpc>
                  <a:spcPts val="3300"/>
                </a:lnSpc>
                <a:spcBef>
                  <a:spcPts val="300"/>
                </a:spcBef>
                <a:defRPr sz="3000" b="1" i="1">
                  <a:solidFill>
                    <a:srgbClr val="008B92"/>
                  </a:solidFill>
                  <a:uFill>
                    <a:solidFill>
                      <a:srgbClr val="000000"/>
                    </a:solidFill>
                  </a:uFill>
                  <a:latin typeface="Century Gothic"/>
                  <a:ea typeface="Century Gothic"/>
                  <a:cs typeface="Century Gothic"/>
                  <a:sym typeface="Century Gothic"/>
                </a:defRPr>
              </a:pPr>
              <a:r>
                <a:rPr dirty="0"/>
                <a:t>The absence of unfair and </a:t>
              </a:r>
              <a:br>
                <a:rPr dirty="0"/>
              </a:br>
              <a:r>
                <a:rPr dirty="0"/>
                <a:t>avoidable or remediable </a:t>
              </a:r>
              <a:br>
                <a:rPr dirty="0"/>
              </a:br>
              <a:r>
                <a:rPr dirty="0"/>
                <a:t>differences in health </a:t>
              </a:r>
              <a:br>
                <a:rPr dirty="0"/>
              </a:br>
              <a:r>
                <a:rPr dirty="0"/>
                <a:t>among population groups </a:t>
              </a:r>
              <a:br>
                <a:rPr dirty="0"/>
              </a:br>
              <a:r>
                <a:rPr dirty="0"/>
                <a:t>defined socially, economically, demographically or </a:t>
              </a:r>
              <a:br>
                <a:rPr dirty="0"/>
              </a:br>
              <a:r>
                <a:rPr dirty="0"/>
                <a:t>geographically.</a:t>
              </a:r>
              <a:br>
                <a:rPr dirty="0"/>
              </a:br>
              <a:br>
                <a:rPr dirty="0"/>
              </a:br>
              <a:r>
                <a:rPr sz="1700" b="0" i="0" dirty="0">
                  <a:solidFill>
                    <a:srgbClr val="000000"/>
                  </a:solidFill>
                </a:rPr>
                <a:t>– </a:t>
              </a:r>
              <a:r>
                <a:rPr sz="1800" b="0" i="0" dirty="0">
                  <a:solidFill>
                    <a:srgbClr val="000000"/>
                  </a:solidFill>
                </a:rPr>
                <a:t>World Health Organization, 2008</a:t>
              </a:r>
            </a:p>
          </p:txBody>
        </p:sp>
        <p:sp>
          <p:nvSpPr>
            <p:cNvPr id="156" name="“"/>
            <p:cNvSpPr txBox="1"/>
            <p:nvPr/>
          </p:nvSpPr>
          <p:spPr>
            <a:xfrm>
              <a:off x="-2" y="-2"/>
              <a:ext cx="1024633" cy="21459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nSpc>
                  <a:spcPct val="120000"/>
                </a:lnSpc>
                <a:spcBef>
                  <a:spcPts val="1400"/>
                </a:spcBef>
                <a:defRPr sz="14400" b="1">
                  <a:solidFill>
                    <a:srgbClr val="008B92"/>
                  </a:solidFill>
                  <a:latin typeface="Arial"/>
                  <a:ea typeface="Arial"/>
                  <a:cs typeface="Arial"/>
                  <a:sym typeface="Arial"/>
                </a:defRPr>
              </a:lvl1pPr>
            </a:lstStyle>
            <a:p>
              <a:r>
                <a:rPr dirty="0"/>
                <a:t>“</a:t>
              </a:r>
            </a:p>
          </p:txBody>
        </p:sp>
        <p:sp>
          <p:nvSpPr>
            <p:cNvPr id="157" name="”"/>
            <p:cNvSpPr txBox="1"/>
            <p:nvPr/>
          </p:nvSpPr>
          <p:spPr>
            <a:xfrm>
              <a:off x="4921598" y="2835859"/>
              <a:ext cx="1024633" cy="21459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nSpc>
                  <a:spcPct val="120000"/>
                </a:lnSpc>
                <a:spcBef>
                  <a:spcPts val="1400"/>
                </a:spcBef>
                <a:defRPr sz="14400" b="1">
                  <a:solidFill>
                    <a:srgbClr val="008B92"/>
                  </a:solidFill>
                  <a:latin typeface="Arial"/>
                  <a:ea typeface="Arial"/>
                  <a:cs typeface="Arial"/>
                  <a:sym typeface="Arial"/>
                </a:defRPr>
              </a:lvl1pPr>
            </a:lstStyle>
            <a:p>
              <a:r>
                <a:rPr dirty="0"/>
                <a:t>”</a:t>
              </a:r>
            </a:p>
          </p:txBody>
        </p:sp>
      </p:grpSp>
      <p:sp>
        <p:nvSpPr>
          <p:cNvPr id="159" name="Manages context and relationships"/>
          <p:cNvSpPr txBox="1"/>
          <p:nvPr/>
        </p:nvSpPr>
        <p:spPr>
          <a:xfrm>
            <a:off x="5618536" y="2625893"/>
            <a:ext cx="5139402" cy="773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p>
            <a:pPr defTabSz="457200">
              <a:lnSpc>
                <a:spcPct val="90000"/>
              </a:lnSpc>
              <a:defRPr sz="2300" b="1" cap="all">
                <a:uFill>
                  <a:solidFill>
                    <a:srgbClr val="000000"/>
                  </a:solidFill>
                </a:uFill>
                <a:latin typeface="Century Gothic"/>
                <a:ea typeface="Century Gothic"/>
                <a:cs typeface="Century Gothic"/>
                <a:sym typeface="Century Gothic"/>
              </a:defRPr>
            </a:pPr>
            <a:r>
              <a:rPr dirty="0"/>
              <a:t>The World Health Organization </a:t>
            </a:r>
            <a:br>
              <a:rPr dirty="0"/>
            </a:br>
            <a:r>
              <a:rPr dirty="0"/>
              <a:t>defines health equity as:</a:t>
            </a:r>
          </a:p>
        </p:txBody>
      </p:sp>
      <p:pic>
        <p:nvPicPr>
          <p:cNvPr id="160" name="HiAP-Icon-Lightbulb.png" descr="HiAP-Icon-Lightbulb.png"/>
          <p:cNvPicPr>
            <a:picLocks noChangeAspect="1"/>
          </p:cNvPicPr>
          <p:nvPr/>
        </p:nvPicPr>
        <p:blipFill>
          <a:blip r:embed="rId5"/>
          <a:stretch>
            <a:fillRect/>
          </a:stretch>
        </p:blipFill>
        <p:spPr>
          <a:xfrm>
            <a:off x="585600" y="3426181"/>
            <a:ext cx="3553201" cy="371144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Health inequities are avoidable – they are created by structural  and political processes and decisions that affect the everyday  living conditions of individuals and populations."/>
          <p:cNvSpPr txBox="1">
            <a:spLocks noGrp="1"/>
          </p:cNvSpPr>
          <p:nvPr>
            <p:ph type="subTitle" sz="quarter" idx="1"/>
          </p:nvPr>
        </p:nvSpPr>
        <p:spPr>
          <a:xfrm>
            <a:off x="2017911" y="3455138"/>
            <a:ext cx="10441945" cy="1330398"/>
          </a:xfrm>
          <a:prstGeom prst="rect">
            <a:avLst/>
          </a:prstGeom>
        </p:spPr>
        <p:txBody>
          <a:bodyPr>
            <a:normAutofit lnSpcReduction="10000"/>
          </a:bodyPr>
          <a:lstStyle/>
          <a:p>
            <a:pPr algn="l" defTabSz="443484">
              <a:lnSpc>
                <a:spcPct val="115000"/>
              </a:lnSpc>
              <a:spcBef>
                <a:spcPts val="0"/>
              </a:spcBef>
              <a:defRPr sz="2425">
                <a:uFill>
                  <a:solidFill>
                    <a:srgbClr val="000000"/>
                  </a:solidFill>
                </a:uFill>
                <a:latin typeface="Century Gothic"/>
                <a:ea typeface="Century Gothic"/>
                <a:cs typeface="Century Gothic"/>
                <a:sym typeface="Century Gothic"/>
              </a:defRPr>
            </a:pPr>
            <a:r>
              <a:rPr dirty="0"/>
              <a:t>Health inequities are avoidable – they are created by structural </a:t>
            </a:r>
            <a:br>
              <a:rPr dirty="0"/>
            </a:br>
            <a:r>
              <a:rPr dirty="0"/>
              <a:t>and political processes and decisions that affect the everyday </a:t>
            </a:r>
            <a:br>
              <a:rPr dirty="0"/>
            </a:br>
            <a:r>
              <a:rPr dirty="0"/>
              <a:t>living conditions of individuals and populations.</a:t>
            </a:r>
          </a:p>
        </p:txBody>
      </p:sp>
      <p:sp>
        <p:nvSpPr>
          <p:cNvPr id="165" name="Rectangle 1"/>
          <p:cNvSpPr txBox="1"/>
          <p:nvPr/>
        </p:nvSpPr>
        <p:spPr>
          <a:xfrm>
            <a:off x="2017911" y="5317133"/>
            <a:ext cx="10451019" cy="1246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lvl="1" defTabSz="958712">
              <a:spcBef>
                <a:spcPts val="900"/>
              </a:spcBef>
              <a:defRPr sz="2500" spc="-25">
                <a:latin typeface="Century Gothic"/>
                <a:ea typeface="Century Gothic"/>
                <a:cs typeface="Century Gothic"/>
                <a:sym typeface="Century Gothic"/>
              </a:defRPr>
            </a:pPr>
            <a:r>
              <a:rPr dirty="0"/>
              <a:t>The social inequities in health arise because of inequities in the conditions of daily life and the fundamental drivers that give rise </a:t>
            </a:r>
            <a:br>
              <a:rPr dirty="0"/>
            </a:br>
            <a:r>
              <a:rPr dirty="0"/>
              <a:t>to them: inequities in power, money and resources.</a:t>
            </a:r>
          </a:p>
        </p:txBody>
      </p:sp>
      <p:sp>
        <p:nvSpPr>
          <p:cNvPr id="166"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dirty="0"/>
          </a:p>
        </p:txBody>
      </p:sp>
      <p:sp>
        <p:nvSpPr>
          <p:cNvPr id="167"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rPr dirty="0"/>
              <a:t>THE SOCIAL DETERMINANTS OF HEALTH AND HEALTH INEQUITIES</a:t>
            </a:r>
          </a:p>
        </p:txBody>
      </p:sp>
      <p:grpSp>
        <p:nvGrpSpPr>
          <p:cNvPr id="173" name="Group"/>
          <p:cNvGrpSpPr/>
          <p:nvPr/>
        </p:nvGrpSpPr>
        <p:grpSpPr>
          <a:xfrm>
            <a:off x="-3" y="-16673"/>
            <a:ext cx="2568189" cy="1943902"/>
            <a:chOff x="-1" y="0"/>
            <a:chExt cx="2568187" cy="1943901"/>
          </a:xfrm>
        </p:grpSpPr>
        <p:sp>
          <p:nvSpPr>
            <p:cNvPr id="168"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dirty="0"/>
            </a:p>
          </p:txBody>
        </p:sp>
        <p:grpSp>
          <p:nvGrpSpPr>
            <p:cNvPr id="171" name="Group 25"/>
            <p:cNvGrpSpPr/>
            <p:nvPr/>
          </p:nvGrpSpPr>
          <p:grpSpPr>
            <a:xfrm>
              <a:off x="617104" y="458876"/>
              <a:ext cx="1127564" cy="1026216"/>
              <a:chOff x="0" y="0"/>
              <a:chExt cx="1127562" cy="1026214"/>
            </a:xfrm>
          </p:grpSpPr>
          <p:sp>
            <p:nvSpPr>
              <p:cNvPr id="169"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rPr dirty="0"/>
                  <a:t>2</a:t>
                </a:r>
              </a:p>
            </p:txBody>
          </p:sp>
          <p:sp>
            <p:nvSpPr>
              <p:cNvPr id="170"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dirty="0"/>
              </a:p>
            </p:txBody>
          </p:sp>
        </p:grpSp>
        <p:pic>
          <p:nvPicPr>
            <p:cNvPr id="172"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174" name="Line"/>
          <p:cNvSpPr/>
          <p:nvPr/>
        </p:nvSpPr>
        <p:spPr>
          <a:xfrm>
            <a:off x="1258257" y="5069283"/>
            <a:ext cx="10741453" cy="1"/>
          </a:xfrm>
          <a:prstGeom prst="line">
            <a:avLst/>
          </a:prstGeom>
          <a:ln w="12700">
            <a:solidFill>
              <a:srgbClr val="242E7C"/>
            </a:solidFill>
            <a:miter lim="400000"/>
          </a:ln>
        </p:spPr>
        <p:txBody>
          <a:bodyPr lIns="45718" tIns="45718" rIns="45718" bIns="45718"/>
          <a:lstStyle/>
          <a:p>
            <a:endParaRPr dirty="0"/>
          </a:p>
        </p:txBody>
      </p:sp>
      <p:sp>
        <p:nvSpPr>
          <p:cNvPr id="175" name="Pentagon 1"/>
          <p:cNvSpPr/>
          <p:nvPr/>
        </p:nvSpPr>
        <p:spPr>
          <a:xfrm>
            <a:off x="-2" y="5049039"/>
            <a:ext cx="1646641" cy="17680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008B92"/>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latin typeface="+mn-lt"/>
                <a:ea typeface="+mn-ea"/>
                <a:cs typeface="+mn-cs"/>
                <a:sym typeface="Helvetica"/>
              </a:defRPr>
            </a:pPr>
            <a:endParaRPr dirty="0"/>
          </a:p>
        </p:txBody>
      </p:sp>
      <p:sp>
        <p:nvSpPr>
          <p:cNvPr id="176" name="Pentagon 1"/>
          <p:cNvSpPr/>
          <p:nvPr/>
        </p:nvSpPr>
        <p:spPr>
          <a:xfrm>
            <a:off x="-2" y="3293664"/>
            <a:ext cx="1646641" cy="17684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629623"/>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629623"/>
                </a:solidFill>
                <a:latin typeface="+mn-lt"/>
                <a:ea typeface="+mn-ea"/>
                <a:cs typeface="+mn-cs"/>
                <a:sym typeface="Helvetica"/>
              </a:defRPr>
            </a:pP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dirty="0"/>
          </a:p>
        </p:txBody>
      </p:sp>
      <p:sp>
        <p:nvSpPr>
          <p:cNvPr id="181" name="Title 1"/>
          <p:cNvSpPr txBox="1"/>
          <p:nvPr/>
        </p:nvSpPr>
        <p:spPr>
          <a:xfrm>
            <a:off x="2920997" y="249766"/>
            <a:ext cx="9360597"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rPr dirty="0"/>
              <a:t>THE SOCIAL DETERMINANTS OF HEALTH AND HEALTH INEQUITIES</a:t>
            </a:r>
          </a:p>
        </p:txBody>
      </p:sp>
      <p:grpSp>
        <p:nvGrpSpPr>
          <p:cNvPr id="187" name="Group"/>
          <p:cNvGrpSpPr/>
          <p:nvPr/>
        </p:nvGrpSpPr>
        <p:grpSpPr>
          <a:xfrm>
            <a:off x="-3" y="-16674"/>
            <a:ext cx="2568189" cy="1943903"/>
            <a:chOff x="-1" y="-1"/>
            <a:chExt cx="2568187" cy="1943901"/>
          </a:xfrm>
        </p:grpSpPr>
        <p:sp>
          <p:nvSpPr>
            <p:cNvPr id="182"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dirty="0"/>
            </a:p>
          </p:txBody>
        </p:sp>
        <p:grpSp>
          <p:nvGrpSpPr>
            <p:cNvPr id="185" name="Group 25"/>
            <p:cNvGrpSpPr/>
            <p:nvPr/>
          </p:nvGrpSpPr>
          <p:grpSpPr>
            <a:xfrm>
              <a:off x="617104" y="458876"/>
              <a:ext cx="1127564" cy="1026216"/>
              <a:chOff x="0" y="0"/>
              <a:chExt cx="1127562" cy="1026214"/>
            </a:xfrm>
          </p:grpSpPr>
          <p:sp>
            <p:nvSpPr>
              <p:cNvPr id="183"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rPr dirty="0"/>
                  <a:t>2</a:t>
                </a:r>
              </a:p>
            </p:txBody>
          </p:sp>
          <p:sp>
            <p:nvSpPr>
              <p:cNvPr id="184"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dirty="0"/>
              </a:p>
            </p:txBody>
          </p:sp>
        </p:grpSp>
        <p:pic>
          <p:nvPicPr>
            <p:cNvPr id="186"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188" name="Pentagon 1"/>
          <p:cNvSpPr/>
          <p:nvPr/>
        </p:nvSpPr>
        <p:spPr>
          <a:xfrm>
            <a:off x="-2" y="5049039"/>
            <a:ext cx="1646641" cy="17680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EEAB0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latin typeface="+mn-lt"/>
                <a:ea typeface="+mn-ea"/>
                <a:cs typeface="+mn-cs"/>
                <a:sym typeface="Helvetica"/>
              </a:defRPr>
            </a:pPr>
            <a:endParaRPr dirty="0"/>
          </a:p>
        </p:txBody>
      </p:sp>
      <p:sp>
        <p:nvSpPr>
          <p:cNvPr id="189" name="Pentagon 1"/>
          <p:cNvSpPr/>
          <p:nvPr/>
        </p:nvSpPr>
        <p:spPr>
          <a:xfrm>
            <a:off x="-2" y="3293665"/>
            <a:ext cx="1646641" cy="17684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629623"/>
                </a:solidFill>
                <a:latin typeface="+mn-lt"/>
                <a:ea typeface="+mn-ea"/>
                <a:cs typeface="+mn-cs"/>
                <a:sym typeface="Helvetica"/>
              </a:defRPr>
            </a:pPr>
            <a:endParaRPr dirty="0"/>
          </a:p>
        </p:txBody>
      </p:sp>
      <p:sp>
        <p:nvSpPr>
          <p:cNvPr id="190" name="Line"/>
          <p:cNvSpPr/>
          <p:nvPr/>
        </p:nvSpPr>
        <p:spPr>
          <a:xfrm>
            <a:off x="1258257" y="5056583"/>
            <a:ext cx="10741453" cy="1"/>
          </a:xfrm>
          <a:prstGeom prst="line">
            <a:avLst/>
          </a:prstGeom>
          <a:ln w="12700">
            <a:solidFill>
              <a:srgbClr val="242E7C"/>
            </a:solidFill>
            <a:miter lim="400000"/>
          </a:ln>
        </p:spPr>
        <p:txBody>
          <a:bodyPr lIns="45718" tIns="45718" rIns="45718" bIns="45718"/>
          <a:lstStyle/>
          <a:p>
            <a:endParaRPr dirty="0"/>
          </a:p>
        </p:txBody>
      </p:sp>
      <p:sp>
        <p:nvSpPr>
          <p:cNvPr id="191" name="Rectangle 2"/>
          <p:cNvSpPr txBox="1"/>
          <p:nvPr/>
        </p:nvSpPr>
        <p:spPr>
          <a:xfrm>
            <a:off x="2017911" y="3462895"/>
            <a:ext cx="10451019" cy="1430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58712">
              <a:lnSpc>
                <a:spcPct val="120000"/>
              </a:lnSpc>
              <a:spcBef>
                <a:spcPts val="900"/>
              </a:spcBef>
              <a:defRPr sz="2500" spc="-50">
                <a:latin typeface="Century Gothic"/>
                <a:ea typeface="Century Gothic"/>
                <a:cs typeface="Century Gothic"/>
                <a:sym typeface="Century Gothic"/>
              </a:defRPr>
            </a:pPr>
            <a:r>
              <a:rPr dirty="0"/>
              <a:t>Action on health inequities requires action across all the social determinants of health: the range of interacting factors that </a:t>
            </a:r>
            <a:br>
              <a:rPr dirty="0"/>
            </a:br>
            <a:r>
              <a:rPr dirty="0"/>
              <a:t>shape health and well-being.</a:t>
            </a:r>
          </a:p>
        </p:txBody>
      </p:sp>
      <p:sp>
        <p:nvSpPr>
          <p:cNvPr id="192" name="Rectangle 2"/>
          <p:cNvSpPr txBox="1"/>
          <p:nvPr/>
        </p:nvSpPr>
        <p:spPr>
          <a:xfrm>
            <a:off x="2017910" y="5278491"/>
            <a:ext cx="9990795" cy="3516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58712">
              <a:lnSpc>
                <a:spcPct val="110000"/>
              </a:lnSpc>
              <a:spcBef>
                <a:spcPts val="900"/>
              </a:spcBef>
              <a:defRPr sz="2500" spc="-50">
                <a:latin typeface="Century Gothic"/>
                <a:ea typeface="Century Gothic"/>
                <a:cs typeface="Century Gothic"/>
                <a:sym typeface="Century Gothic"/>
              </a:defRPr>
            </a:lvl1pPr>
          </a:lstStyle>
          <a:p>
            <a:r>
              <a:rPr dirty="0"/>
              <a:t>The Social Determinants of Health (SDH/SDOH) shape health inequities. The SDH are conditions in which people are born, grow, work, live, and age, and the wider set of forces and systems shaping the conditions of daily life (the latter also referred to as the social determinants of health equity/or the structural determinants of health). These forces and systems include economic policies and systems, development agendas, social norms, social policies and political systems.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entagon 1"/>
          <p:cNvSpPr/>
          <p:nvPr/>
        </p:nvSpPr>
        <p:spPr>
          <a:xfrm>
            <a:off x="-2" y="3677439"/>
            <a:ext cx="1646641" cy="17680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BE0D0D"/>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latin typeface="+mn-lt"/>
                <a:ea typeface="+mn-ea"/>
                <a:cs typeface="+mn-cs"/>
                <a:sym typeface="Helvetica"/>
              </a:defRPr>
            </a:pPr>
            <a:endParaRPr dirty="0"/>
          </a:p>
        </p:txBody>
      </p:sp>
      <p:sp>
        <p:nvSpPr>
          <p:cNvPr id="195" name="Pentagon 1"/>
          <p:cNvSpPr/>
          <p:nvPr/>
        </p:nvSpPr>
        <p:spPr>
          <a:xfrm>
            <a:off x="-2" y="1922065"/>
            <a:ext cx="1646641" cy="17684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E46506"/>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629623"/>
                </a:solidFill>
                <a:latin typeface="+mn-lt"/>
                <a:ea typeface="+mn-ea"/>
                <a:cs typeface="+mn-cs"/>
                <a:sym typeface="Helvetica"/>
              </a:defRPr>
            </a:pPr>
            <a:endParaRPr dirty="0"/>
          </a:p>
        </p:txBody>
      </p:sp>
      <p:sp>
        <p:nvSpPr>
          <p:cNvPr id="196" name="Line"/>
          <p:cNvSpPr/>
          <p:nvPr/>
        </p:nvSpPr>
        <p:spPr>
          <a:xfrm>
            <a:off x="1258257" y="3684982"/>
            <a:ext cx="10741452" cy="3"/>
          </a:xfrm>
          <a:prstGeom prst="line">
            <a:avLst/>
          </a:prstGeom>
          <a:ln w="12700">
            <a:solidFill>
              <a:srgbClr val="242E7C"/>
            </a:solidFill>
            <a:miter lim="400000"/>
          </a:ln>
        </p:spPr>
        <p:txBody>
          <a:bodyPr lIns="45718" tIns="45718" rIns="45718" bIns="45718"/>
          <a:lstStyle/>
          <a:p>
            <a:endParaRPr dirty="0"/>
          </a:p>
        </p:txBody>
      </p:sp>
      <p:sp>
        <p:nvSpPr>
          <p:cNvPr id="197" name="Rectangle 1"/>
          <p:cNvSpPr txBox="1"/>
          <p:nvPr/>
        </p:nvSpPr>
        <p:spPr>
          <a:xfrm>
            <a:off x="2017911" y="2091294"/>
            <a:ext cx="10451019" cy="1430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58712">
              <a:lnSpc>
                <a:spcPct val="120000"/>
              </a:lnSpc>
              <a:spcBef>
                <a:spcPts val="900"/>
              </a:spcBef>
              <a:defRPr sz="2500" spc="-75">
                <a:latin typeface="Century Gothic"/>
                <a:ea typeface="Century Gothic"/>
                <a:cs typeface="Century Gothic"/>
                <a:sym typeface="Century Gothic"/>
              </a:defRPr>
            </a:pPr>
            <a:r>
              <a:rPr dirty="0"/>
              <a:t>The graded relationship between social position and health, </a:t>
            </a:r>
            <a:br>
              <a:rPr dirty="0"/>
            </a:br>
            <a:r>
              <a:rPr dirty="0"/>
              <a:t>where health outcomes progressively improve with increasing </a:t>
            </a:r>
            <a:br>
              <a:rPr dirty="0"/>
            </a:br>
            <a:r>
              <a:rPr dirty="0"/>
              <a:t>social position, is known as the </a:t>
            </a:r>
            <a:r>
              <a:rPr b="1" dirty="0"/>
              <a:t>social gradient in health</a:t>
            </a:r>
            <a:r>
              <a:rPr dirty="0"/>
              <a:t>.</a:t>
            </a:r>
          </a:p>
        </p:txBody>
      </p:sp>
      <p:sp>
        <p:nvSpPr>
          <p:cNvPr id="198"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dirty="0"/>
          </a:p>
        </p:txBody>
      </p:sp>
      <p:sp>
        <p:nvSpPr>
          <p:cNvPr id="199"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rPr dirty="0"/>
              <a:t>Social position and the social gradient in health</a:t>
            </a:r>
          </a:p>
        </p:txBody>
      </p:sp>
      <p:grpSp>
        <p:nvGrpSpPr>
          <p:cNvPr id="205" name="Group"/>
          <p:cNvGrpSpPr/>
          <p:nvPr/>
        </p:nvGrpSpPr>
        <p:grpSpPr>
          <a:xfrm>
            <a:off x="-3" y="-16673"/>
            <a:ext cx="2568189" cy="1943902"/>
            <a:chOff x="-1" y="0"/>
            <a:chExt cx="2568187" cy="1943901"/>
          </a:xfrm>
        </p:grpSpPr>
        <p:sp>
          <p:nvSpPr>
            <p:cNvPr id="200"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dirty="0"/>
            </a:p>
          </p:txBody>
        </p:sp>
        <p:grpSp>
          <p:nvGrpSpPr>
            <p:cNvPr id="203" name="Group 25"/>
            <p:cNvGrpSpPr/>
            <p:nvPr/>
          </p:nvGrpSpPr>
          <p:grpSpPr>
            <a:xfrm>
              <a:off x="617104" y="458876"/>
              <a:ext cx="1127564" cy="1026216"/>
              <a:chOff x="0" y="0"/>
              <a:chExt cx="1127562" cy="1026214"/>
            </a:xfrm>
          </p:grpSpPr>
          <p:sp>
            <p:nvSpPr>
              <p:cNvPr id="201"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rPr dirty="0"/>
                  <a:t>2</a:t>
                </a:r>
              </a:p>
            </p:txBody>
          </p:sp>
          <p:sp>
            <p:nvSpPr>
              <p:cNvPr id="202"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dirty="0"/>
              </a:p>
            </p:txBody>
          </p:sp>
        </p:grpSp>
        <p:pic>
          <p:nvPicPr>
            <p:cNvPr id="204"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206" name="Rectangle 1"/>
          <p:cNvSpPr txBox="1"/>
          <p:nvPr/>
        </p:nvSpPr>
        <p:spPr>
          <a:xfrm>
            <a:off x="2017911" y="3948903"/>
            <a:ext cx="10451019" cy="1430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58712">
              <a:lnSpc>
                <a:spcPct val="120000"/>
              </a:lnSpc>
              <a:spcBef>
                <a:spcPts val="900"/>
              </a:spcBef>
              <a:defRPr sz="2500" spc="-75">
                <a:latin typeface="Century Gothic"/>
                <a:ea typeface="Century Gothic"/>
                <a:cs typeface="Century Gothic"/>
                <a:sym typeface="Century Gothic"/>
              </a:defRPr>
            </a:pPr>
            <a:r>
              <a:rPr dirty="0"/>
              <a:t>To reduce the steepness of the social gradient in health, actions must be universal, but with a scale and intensity that is proportionate to the level of disadvantage. This is known as </a:t>
            </a:r>
            <a:r>
              <a:rPr b="1" dirty="0"/>
              <a:t>proportionate universalism</a:t>
            </a:r>
            <a:r>
              <a:rPr dirty="0"/>
              <a:t>.</a:t>
            </a:r>
          </a:p>
        </p:txBody>
      </p:sp>
      <p:grpSp>
        <p:nvGrpSpPr>
          <p:cNvPr id="221" name="Group"/>
          <p:cNvGrpSpPr/>
          <p:nvPr/>
        </p:nvGrpSpPr>
        <p:grpSpPr>
          <a:xfrm>
            <a:off x="690338" y="5869901"/>
            <a:ext cx="11514799" cy="3622297"/>
            <a:chOff x="0" y="0"/>
            <a:chExt cx="11514798" cy="3622295"/>
          </a:xfrm>
        </p:grpSpPr>
        <p:sp>
          <p:nvSpPr>
            <p:cNvPr id="207" name="Credit: slide created by Dr Catherine Hannaway, Durham University for the PAHO Health in All Policies training, May 2015."/>
            <p:cNvSpPr txBox="1"/>
            <p:nvPr/>
          </p:nvSpPr>
          <p:spPr>
            <a:xfrm>
              <a:off x="0" y="3270762"/>
              <a:ext cx="11514800" cy="351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defTabSz="457200">
                <a:lnSpc>
                  <a:spcPct val="115000"/>
                </a:lnSpc>
                <a:defRPr sz="1600" baseline="31999">
                  <a:uFill>
                    <a:solidFill>
                      <a:srgbClr val="000000"/>
                    </a:solidFill>
                  </a:uFill>
                  <a:latin typeface="Century Gothic"/>
                  <a:ea typeface="Century Gothic"/>
                  <a:cs typeface="Century Gothic"/>
                  <a:sym typeface="Century Gothic"/>
                </a:defRPr>
              </a:pPr>
              <a:r>
                <a:rPr dirty="0"/>
                <a:t>1 </a:t>
              </a:r>
              <a:r>
                <a:rPr baseline="0" dirty="0"/>
                <a:t>Kelly MP (2010). The axes of social differentiation and the evidence base on health equity. J R Soc Med; 103:266-72.</a:t>
              </a:r>
            </a:p>
          </p:txBody>
        </p:sp>
        <p:sp>
          <p:nvSpPr>
            <p:cNvPr id="208" name="Manages context and relationships"/>
            <p:cNvSpPr txBox="1"/>
            <p:nvPr/>
          </p:nvSpPr>
          <p:spPr>
            <a:xfrm>
              <a:off x="55256" y="798710"/>
              <a:ext cx="3827632" cy="11313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lnSpc>
                  <a:spcPct val="90000"/>
                </a:lnSpc>
                <a:defRPr sz="1800" b="1" cap="all">
                  <a:uFill>
                    <a:solidFill>
                      <a:srgbClr val="000000"/>
                    </a:solidFill>
                  </a:uFill>
                  <a:latin typeface="Century Gothic"/>
                  <a:ea typeface="Century Gothic"/>
                  <a:cs typeface="Century Gothic"/>
                  <a:sym typeface="Century Gothic"/>
                </a:defRPr>
              </a:pPr>
              <a:r>
                <a:rPr dirty="0"/>
                <a:t>A visual representation of </a:t>
              </a:r>
            </a:p>
            <a:p>
              <a:pPr defTabSz="457200">
                <a:lnSpc>
                  <a:spcPct val="90000"/>
                </a:lnSpc>
                <a:defRPr sz="1800" b="1" cap="all">
                  <a:uFill>
                    <a:solidFill>
                      <a:srgbClr val="000000"/>
                    </a:solidFill>
                  </a:uFill>
                  <a:latin typeface="Century Gothic"/>
                  <a:ea typeface="Century Gothic"/>
                  <a:cs typeface="Century Gothic"/>
                  <a:sym typeface="Century Gothic"/>
                </a:defRPr>
              </a:pPr>
              <a:r>
                <a:rPr dirty="0"/>
                <a:t>the social gradient in health </a:t>
              </a:r>
            </a:p>
            <a:p>
              <a:pPr defTabSz="457200">
                <a:lnSpc>
                  <a:spcPct val="90000"/>
                </a:lnSpc>
                <a:defRPr sz="1800" cap="all">
                  <a:uFill>
                    <a:solidFill>
                      <a:srgbClr val="000000"/>
                    </a:solidFill>
                  </a:uFill>
                  <a:latin typeface="Century Gothic"/>
                  <a:ea typeface="Century Gothic"/>
                  <a:cs typeface="Century Gothic"/>
                  <a:sym typeface="Century Gothic"/>
                </a:defRPr>
              </a:pPr>
              <a:endParaRPr dirty="0"/>
            </a:p>
            <a:p>
              <a:pPr defTabSz="457200">
                <a:lnSpc>
                  <a:spcPct val="90000"/>
                </a:lnSpc>
                <a:defRPr sz="1800" cap="all">
                  <a:uFill>
                    <a:solidFill>
                      <a:srgbClr val="000000"/>
                    </a:solidFill>
                  </a:uFill>
                  <a:latin typeface="Century Gothic"/>
                  <a:ea typeface="Century Gothic"/>
                  <a:cs typeface="Century Gothic"/>
                  <a:sym typeface="Century Gothic"/>
                </a:defRPr>
              </a:pPr>
              <a:endParaRPr dirty="0"/>
            </a:p>
          </p:txBody>
        </p:sp>
        <p:sp>
          <p:nvSpPr>
            <p:cNvPr id="209" name="Credit: slide created by Dr Catherine Hannaway, Durham University for the PAHO Health in All Policies training, May 2015."/>
            <p:cNvSpPr txBox="1"/>
            <p:nvPr/>
          </p:nvSpPr>
          <p:spPr>
            <a:xfrm>
              <a:off x="5525260" y="2515232"/>
              <a:ext cx="565789"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a:uFill>
                    <a:solidFill>
                      <a:srgbClr val="000000"/>
                    </a:solidFill>
                  </a:uFill>
                  <a:latin typeface="Century Gothic"/>
                  <a:ea typeface="Century Gothic"/>
                  <a:cs typeface="Century Gothic"/>
                  <a:sym typeface="Century Gothic"/>
                </a:defRPr>
              </a:lvl1pPr>
            </a:lstStyle>
            <a:p>
              <a:r>
                <a:rPr dirty="0"/>
                <a:t>Low</a:t>
              </a:r>
            </a:p>
          </p:txBody>
        </p:sp>
        <p:sp>
          <p:nvSpPr>
            <p:cNvPr id="210" name="Credit: slide created by Dr Catherine Hannaway, Durham University for the PAHO Health in All Policies training, May 2015."/>
            <p:cNvSpPr txBox="1"/>
            <p:nvPr/>
          </p:nvSpPr>
          <p:spPr>
            <a:xfrm>
              <a:off x="6962862" y="2752206"/>
              <a:ext cx="2026095"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b="1">
                  <a:uFill>
                    <a:solidFill>
                      <a:srgbClr val="000000"/>
                    </a:solidFill>
                  </a:uFill>
                  <a:latin typeface="Century Gothic"/>
                  <a:ea typeface="Century Gothic"/>
                  <a:cs typeface="Century Gothic"/>
                  <a:sym typeface="Century Gothic"/>
                </a:defRPr>
              </a:lvl1pPr>
            </a:lstStyle>
            <a:p>
              <a:r>
                <a:rPr dirty="0"/>
                <a:t>Economic Status</a:t>
              </a:r>
            </a:p>
          </p:txBody>
        </p:sp>
        <p:sp>
          <p:nvSpPr>
            <p:cNvPr id="211" name="Credit: slide created by Dr Catherine Hannaway, Durham University for the PAHO Health in All Policies training, May 2015."/>
            <p:cNvSpPr txBox="1"/>
            <p:nvPr/>
          </p:nvSpPr>
          <p:spPr>
            <a:xfrm>
              <a:off x="9593706" y="2515232"/>
              <a:ext cx="806312" cy="364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r" defTabSz="457200">
                <a:lnSpc>
                  <a:spcPct val="115000"/>
                </a:lnSpc>
                <a:defRPr sz="1700">
                  <a:uFill>
                    <a:solidFill>
                      <a:srgbClr val="000000"/>
                    </a:solidFill>
                  </a:uFill>
                  <a:latin typeface="Century Gothic"/>
                  <a:ea typeface="Century Gothic"/>
                  <a:cs typeface="Century Gothic"/>
                  <a:sym typeface="Century Gothic"/>
                </a:defRPr>
              </a:lvl1pPr>
            </a:lstStyle>
            <a:p>
              <a:r>
                <a:rPr dirty="0"/>
                <a:t>High</a:t>
              </a:r>
            </a:p>
          </p:txBody>
        </p:sp>
        <p:sp>
          <p:nvSpPr>
            <p:cNvPr id="212" name="Credit: slide created by Dr Catherine Hannaway, Durham University for the PAHO Health in All Policies training, May 2015."/>
            <p:cNvSpPr txBox="1"/>
            <p:nvPr/>
          </p:nvSpPr>
          <p:spPr>
            <a:xfrm>
              <a:off x="4616008" y="-1"/>
              <a:ext cx="80631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r" defTabSz="457200">
                <a:lnSpc>
                  <a:spcPct val="115000"/>
                </a:lnSpc>
                <a:defRPr sz="1800">
                  <a:uFill>
                    <a:solidFill>
                      <a:srgbClr val="000000"/>
                    </a:solidFill>
                  </a:uFill>
                  <a:latin typeface="Century Gothic"/>
                  <a:ea typeface="Century Gothic"/>
                  <a:cs typeface="Century Gothic"/>
                  <a:sym typeface="Century Gothic"/>
                </a:defRPr>
              </a:lvl1pPr>
            </a:lstStyle>
            <a:p>
              <a:r>
                <a:rPr dirty="0"/>
                <a:t>Good</a:t>
              </a:r>
            </a:p>
          </p:txBody>
        </p:sp>
        <p:sp>
          <p:nvSpPr>
            <p:cNvPr id="213" name="Credit: slide created by Dr Catherine Hannaway, Durham University for the PAHO Health in All Policies training, May 2015."/>
            <p:cNvSpPr txBox="1"/>
            <p:nvPr/>
          </p:nvSpPr>
          <p:spPr>
            <a:xfrm rot="16200000">
              <a:off x="4467137" y="1134118"/>
              <a:ext cx="1167039"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lnSpc>
                  <a:spcPct val="115000"/>
                </a:lnSpc>
                <a:defRPr sz="1800" b="1">
                  <a:uFill>
                    <a:solidFill>
                      <a:srgbClr val="000000"/>
                    </a:solidFill>
                  </a:uFill>
                  <a:latin typeface="Century Gothic"/>
                  <a:ea typeface="Century Gothic"/>
                  <a:cs typeface="Century Gothic"/>
                  <a:sym typeface="Century Gothic"/>
                </a:defRPr>
              </a:lvl1pPr>
            </a:lstStyle>
            <a:p>
              <a:r>
                <a:rPr dirty="0"/>
                <a:t>Health</a:t>
              </a:r>
            </a:p>
          </p:txBody>
        </p:sp>
        <p:sp>
          <p:nvSpPr>
            <p:cNvPr id="214" name="Credit: slide created by Dr Catherine Hannaway, Durham University for the PAHO Health in All Policies training, May 2015."/>
            <p:cNvSpPr txBox="1"/>
            <p:nvPr/>
          </p:nvSpPr>
          <p:spPr>
            <a:xfrm>
              <a:off x="4549250" y="2185518"/>
              <a:ext cx="80631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r" defTabSz="457200">
                <a:lnSpc>
                  <a:spcPct val="115000"/>
                </a:lnSpc>
                <a:defRPr sz="1800">
                  <a:uFill>
                    <a:solidFill>
                      <a:srgbClr val="000000"/>
                    </a:solidFill>
                  </a:uFill>
                  <a:latin typeface="Century Gothic"/>
                  <a:ea typeface="Century Gothic"/>
                  <a:cs typeface="Century Gothic"/>
                  <a:sym typeface="Century Gothic"/>
                </a:defRPr>
              </a:lvl1pPr>
            </a:lstStyle>
            <a:p>
              <a:r>
                <a:rPr dirty="0"/>
                <a:t>Poor</a:t>
              </a:r>
            </a:p>
          </p:txBody>
        </p:sp>
        <p:sp>
          <p:nvSpPr>
            <p:cNvPr id="215" name="Line"/>
            <p:cNvSpPr/>
            <p:nvPr/>
          </p:nvSpPr>
          <p:spPr>
            <a:xfrm flipV="1">
              <a:off x="5812061" y="162583"/>
              <a:ext cx="4327699" cy="1935390"/>
            </a:xfrm>
            <a:prstGeom prst="line">
              <a:avLst/>
            </a:prstGeom>
            <a:noFill/>
            <a:ln w="63500" cap="flat">
              <a:solidFill>
                <a:srgbClr val="629623"/>
              </a:solidFill>
              <a:prstDash val="solid"/>
              <a:round/>
            </a:ln>
            <a:effectLst/>
          </p:spPr>
          <p:txBody>
            <a:bodyPr wrap="square" lIns="45718" tIns="45718" rIns="45718" bIns="45718" numCol="1" anchor="t">
              <a:noAutofit/>
            </a:bodyPr>
            <a:lstStyle/>
            <a:p>
              <a:endParaRPr dirty="0"/>
            </a:p>
          </p:txBody>
        </p:sp>
        <p:sp>
          <p:nvSpPr>
            <p:cNvPr id="216" name="Line"/>
            <p:cNvSpPr/>
            <p:nvPr/>
          </p:nvSpPr>
          <p:spPr>
            <a:xfrm flipV="1">
              <a:off x="5620521" y="2369259"/>
              <a:ext cx="4737507" cy="22155"/>
            </a:xfrm>
            <a:prstGeom prst="line">
              <a:avLst/>
            </a:prstGeom>
            <a:noFill/>
            <a:ln w="12700" cap="flat">
              <a:solidFill>
                <a:schemeClr val="accent1"/>
              </a:solidFill>
              <a:prstDash val="sysDot"/>
              <a:miter lim="400000"/>
            </a:ln>
            <a:effectLst/>
          </p:spPr>
          <p:txBody>
            <a:bodyPr wrap="square" lIns="45718" tIns="45718" rIns="45718" bIns="45718" numCol="1" anchor="t">
              <a:noAutofit/>
            </a:bodyPr>
            <a:lstStyle/>
            <a:p>
              <a:endParaRPr dirty="0"/>
            </a:p>
          </p:txBody>
        </p:sp>
        <p:sp>
          <p:nvSpPr>
            <p:cNvPr id="217" name="Line"/>
            <p:cNvSpPr/>
            <p:nvPr/>
          </p:nvSpPr>
          <p:spPr>
            <a:xfrm flipV="1">
              <a:off x="5620520" y="1812372"/>
              <a:ext cx="4737507" cy="30138"/>
            </a:xfrm>
            <a:prstGeom prst="line">
              <a:avLst/>
            </a:prstGeom>
            <a:noFill/>
            <a:ln w="12700" cap="flat">
              <a:solidFill>
                <a:schemeClr val="accent1"/>
              </a:solidFill>
              <a:prstDash val="sysDot"/>
              <a:miter lim="400000"/>
            </a:ln>
            <a:effectLst/>
          </p:spPr>
          <p:txBody>
            <a:bodyPr wrap="square" lIns="45718" tIns="45718" rIns="45718" bIns="45718" numCol="1" anchor="t">
              <a:noAutofit/>
            </a:bodyPr>
            <a:lstStyle/>
            <a:p>
              <a:endParaRPr dirty="0"/>
            </a:p>
          </p:txBody>
        </p:sp>
        <p:sp>
          <p:nvSpPr>
            <p:cNvPr id="218" name="Line"/>
            <p:cNvSpPr/>
            <p:nvPr/>
          </p:nvSpPr>
          <p:spPr>
            <a:xfrm flipV="1">
              <a:off x="5620520" y="1255487"/>
              <a:ext cx="4737507" cy="7985"/>
            </a:xfrm>
            <a:prstGeom prst="line">
              <a:avLst/>
            </a:prstGeom>
            <a:noFill/>
            <a:ln w="12700" cap="flat">
              <a:solidFill>
                <a:schemeClr val="accent1"/>
              </a:solidFill>
              <a:prstDash val="sysDot"/>
              <a:miter lim="400000"/>
            </a:ln>
            <a:effectLst/>
          </p:spPr>
          <p:txBody>
            <a:bodyPr wrap="square" lIns="45718" tIns="45718" rIns="45718" bIns="45718" numCol="1" anchor="t">
              <a:noAutofit/>
            </a:bodyPr>
            <a:lstStyle/>
            <a:p>
              <a:endParaRPr dirty="0"/>
            </a:p>
          </p:txBody>
        </p:sp>
        <p:sp>
          <p:nvSpPr>
            <p:cNvPr id="219" name="Line"/>
            <p:cNvSpPr/>
            <p:nvPr/>
          </p:nvSpPr>
          <p:spPr>
            <a:xfrm>
              <a:off x="5620521" y="698598"/>
              <a:ext cx="4737507" cy="3"/>
            </a:xfrm>
            <a:prstGeom prst="line">
              <a:avLst/>
            </a:prstGeom>
            <a:noFill/>
            <a:ln w="12700" cap="flat">
              <a:solidFill>
                <a:schemeClr val="accent1"/>
              </a:solidFill>
              <a:prstDash val="sysDot"/>
              <a:miter lim="400000"/>
            </a:ln>
            <a:effectLst/>
          </p:spPr>
          <p:txBody>
            <a:bodyPr wrap="square" lIns="45718" tIns="45718" rIns="45718" bIns="45718" numCol="1" anchor="t">
              <a:noAutofit/>
            </a:bodyPr>
            <a:lstStyle/>
            <a:p>
              <a:endParaRPr dirty="0"/>
            </a:p>
          </p:txBody>
        </p:sp>
        <p:sp>
          <p:nvSpPr>
            <p:cNvPr id="220" name="Line"/>
            <p:cNvSpPr/>
            <p:nvPr/>
          </p:nvSpPr>
          <p:spPr>
            <a:xfrm flipV="1">
              <a:off x="5620521" y="141713"/>
              <a:ext cx="4737507" cy="52281"/>
            </a:xfrm>
            <a:prstGeom prst="line">
              <a:avLst/>
            </a:prstGeom>
            <a:noFill/>
            <a:ln w="12700" cap="flat">
              <a:solidFill>
                <a:schemeClr val="accent1"/>
              </a:solidFill>
              <a:prstDash val="sysDot"/>
              <a:miter lim="400000"/>
            </a:ln>
            <a:effectLst/>
          </p:spPr>
          <p:txBody>
            <a:bodyPr wrap="square" lIns="45718" tIns="45718" rIns="45718" bIns="45718" numCol="1" anchor="t">
              <a:noAutofit/>
            </a:bodyPr>
            <a:lstStyle/>
            <a:p>
              <a:endParaRPr dirty="0"/>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226"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t>Inequities in health accumulate throughout life</a:t>
            </a:r>
          </a:p>
        </p:txBody>
      </p:sp>
      <p:grpSp>
        <p:nvGrpSpPr>
          <p:cNvPr id="232" name="Group"/>
          <p:cNvGrpSpPr/>
          <p:nvPr/>
        </p:nvGrpSpPr>
        <p:grpSpPr>
          <a:xfrm>
            <a:off x="-3" y="-16673"/>
            <a:ext cx="2568189" cy="1943902"/>
            <a:chOff x="-1" y="0"/>
            <a:chExt cx="2568187" cy="1943901"/>
          </a:xfrm>
        </p:grpSpPr>
        <p:sp>
          <p:nvSpPr>
            <p:cNvPr id="227"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230" name="Group 25"/>
            <p:cNvGrpSpPr/>
            <p:nvPr/>
          </p:nvGrpSpPr>
          <p:grpSpPr>
            <a:xfrm>
              <a:off x="617104" y="458876"/>
              <a:ext cx="1127564" cy="1026216"/>
              <a:chOff x="0" y="0"/>
              <a:chExt cx="1127562" cy="1026214"/>
            </a:xfrm>
          </p:grpSpPr>
          <p:sp>
            <p:nvSpPr>
              <p:cNvPr id="228"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229"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231"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233" name="Credit: slide created by Dr Catherine Hannaway, Durham University for the PAHO Health in All Policies training, May 2015."/>
          <p:cNvSpPr txBox="1"/>
          <p:nvPr/>
        </p:nvSpPr>
        <p:spPr>
          <a:xfrm>
            <a:off x="1239820" y="8801996"/>
            <a:ext cx="10525160" cy="773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algn="ctr" defTabSz="457200">
              <a:lnSpc>
                <a:spcPct val="90000"/>
              </a:lnSpc>
              <a:defRPr sz="2300" baseline="31999">
                <a:uFill>
                  <a:solidFill>
                    <a:srgbClr val="000000"/>
                  </a:solidFill>
                </a:uFill>
                <a:latin typeface="Century Gothic"/>
                <a:ea typeface="Century Gothic"/>
                <a:cs typeface="Century Gothic"/>
                <a:sym typeface="Century Gothic"/>
              </a:defRPr>
            </a:pPr>
            <a:r>
              <a:t>Source: World Health Organization. Review of social determinants and the health divide in </a:t>
            </a:r>
            <a:br/>
            <a:r>
              <a:t>the WHO European Region: final report. Copenhagen: World Health Organization, 2013.</a:t>
            </a:r>
          </a:p>
        </p:txBody>
      </p:sp>
      <p:grpSp>
        <p:nvGrpSpPr>
          <p:cNvPr id="251" name="Group"/>
          <p:cNvGrpSpPr/>
          <p:nvPr/>
        </p:nvGrpSpPr>
        <p:grpSpPr>
          <a:xfrm>
            <a:off x="2373243" y="2343149"/>
            <a:ext cx="8511745" cy="6244926"/>
            <a:chOff x="-1" y="0"/>
            <a:chExt cx="8511743" cy="6244925"/>
          </a:xfrm>
        </p:grpSpPr>
        <p:sp>
          <p:nvSpPr>
            <p:cNvPr id="234" name="Shape"/>
            <p:cNvSpPr/>
            <p:nvPr/>
          </p:nvSpPr>
          <p:spPr>
            <a:xfrm>
              <a:off x="25862" y="-1"/>
              <a:ext cx="8460589" cy="2961088"/>
            </a:xfrm>
            <a:custGeom>
              <a:avLst/>
              <a:gdLst/>
              <a:ahLst/>
              <a:cxnLst>
                <a:cxn ang="0">
                  <a:pos x="wd2" y="hd2"/>
                </a:cxn>
                <a:cxn ang="5400000">
                  <a:pos x="wd2" y="hd2"/>
                </a:cxn>
                <a:cxn ang="10800000">
                  <a:pos x="wd2" y="hd2"/>
                </a:cxn>
                <a:cxn ang="16200000">
                  <a:pos x="wd2" y="hd2"/>
                </a:cxn>
              </a:cxnLst>
              <a:rect l="0" t="0" r="r" b="b"/>
              <a:pathLst>
                <a:path w="21600" h="21600" extrusionOk="0">
                  <a:moveTo>
                    <a:pt x="7561" y="0"/>
                  </a:moveTo>
                  <a:lnTo>
                    <a:pt x="0" y="21600"/>
                  </a:lnTo>
                  <a:lnTo>
                    <a:pt x="21600" y="21600"/>
                  </a:lnTo>
                  <a:lnTo>
                    <a:pt x="14039" y="0"/>
                  </a:lnTo>
                  <a:lnTo>
                    <a:pt x="7561" y="0"/>
                  </a:lnTo>
                  <a:close/>
                </a:path>
              </a:pathLst>
            </a:custGeom>
            <a:solidFill>
              <a:srgbClr val="629623">
                <a:alpha val="30000"/>
              </a:srgbClr>
            </a:solidFill>
            <a:ln w="12700" cap="flat">
              <a:noFill/>
              <a:miter lim="400000"/>
            </a:ln>
            <a:effectLst/>
          </p:spPr>
          <p:txBody>
            <a:bodyPr wrap="square" lIns="48766" tIns="48766" rIns="48766" bIns="48766" numCol="1" anchor="ctr">
              <a:noAutofit/>
            </a:bodyPr>
            <a:lstStyle/>
            <a:p>
              <a:endParaRPr/>
            </a:p>
          </p:txBody>
        </p:sp>
        <p:sp>
          <p:nvSpPr>
            <p:cNvPr id="235" name="Connection Line"/>
            <p:cNvSpPr/>
            <p:nvPr/>
          </p:nvSpPr>
          <p:spPr>
            <a:xfrm>
              <a:off x="-2" y="814255"/>
              <a:ext cx="8004182" cy="21699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93" y="7498"/>
                    <a:pt x="13893" y="298"/>
                    <a:pt x="21600" y="0"/>
                  </a:cubicBezTo>
                </a:path>
              </a:pathLst>
            </a:custGeom>
            <a:noFill/>
            <a:ln w="63500" cap="flat">
              <a:solidFill>
                <a:srgbClr val="629623"/>
              </a:solidFill>
              <a:prstDash val="solid"/>
              <a:round/>
              <a:tailEnd type="triangle" w="med" len="med"/>
            </a:ln>
            <a:effectLst/>
          </p:spPr>
          <p:txBody>
            <a:bodyPr wrap="square" lIns="48766" tIns="48766" rIns="48766" bIns="48766" numCol="1" anchor="t">
              <a:noAutofit/>
            </a:bodyPr>
            <a:lstStyle/>
            <a:p>
              <a:endParaRPr/>
            </a:p>
          </p:txBody>
        </p:sp>
        <p:sp>
          <p:nvSpPr>
            <p:cNvPr id="236" name="Shape"/>
            <p:cNvSpPr/>
            <p:nvPr/>
          </p:nvSpPr>
          <p:spPr>
            <a:xfrm>
              <a:off x="957328" y="3777853"/>
              <a:ext cx="3976165" cy="2467072"/>
            </a:xfrm>
            <a:custGeom>
              <a:avLst/>
              <a:gdLst/>
              <a:ahLst/>
              <a:cxnLst>
                <a:cxn ang="0">
                  <a:pos x="wd2" y="hd2"/>
                </a:cxn>
                <a:cxn ang="5400000">
                  <a:pos x="wd2" y="hd2"/>
                </a:cxn>
                <a:cxn ang="10800000">
                  <a:pos x="wd2" y="hd2"/>
                </a:cxn>
                <a:cxn ang="16200000">
                  <a:pos x="wd2" y="hd2"/>
                </a:cxn>
              </a:cxnLst>
              <a:rect l="0" t="0" r="r" b="b"/>
              <a:pathLst>
                <a:path w="21589" h="20253" extrusionOk="0">
                  <a:moveTo>
                    <a:pt x="5475" y="0"/>
                  </a:moveTo>
                  <a:lnTo>
                    <a:pt x="0" y="6409"/>
                  </a:lnTo>
                  <a:lnTo>
                    <a:pt x="3346" y="6409"/>
                  </a:lnTo>
                  <a:cubicBezTo>
                    <a:pt x="3338" y="9956"/>
                    <a:pt x="4227" y="13507"/>
                    <a:pt x="6016" y="16213"/>
                  </a:cubicBezTo>
                  <a:cubicBezTo>
                    <a:pt x="9579" y="21600"/>
                    <a:pt x="15357" y="21600"/>
                    <a:pt x="18920" y="16213"/>
                  </a:cubicBezTo>
                  <a:cubicBezTo>
                    <a:pt x="20712" y="13503"/>
                    <a:pt x="21600" y="9947"/>
                    <a:pt x="21589" y="6396"/>
                  </a:cubicBezTo>
                  <a:lnTo>
                    <a:pt x="17187" y="6396"/>
                  </a:lnTo>
                  <a:cubicBezTo>
                    <a:pt x="17193" y="8233"/>
                    <a:pt x="16733" y="10074"/>
                    <a:pt x="15806" y="11475"/>
                  </a:cubicBezTo>
                  <a:cubicBezTo>
                    <a:pt x="13963" y="14262"/>
                    <a:pt x="10973" y="14262"/>
                    <a:pt x="9130" y="11475"/>
                  </a:cubicBezTo>
                  <a:cubicBezTo>
                    <a:pt x="8205" y="10077"/>
                    <a:pt x="7746" y="8242"/>
                    <a:pt x="7749" y="6409"/>
                  </a:cubicBezTo>
                  <a:lnTo>
                    <a:pt x="10953" y="6409"/>
                  </a:lnTo>
                  <a:lnTo>
                    <a:pt x="5475" y="0"/>
                  </a:lnTo>
                  <a:close/>
                </a:path>
              </a:pathLst>
            </a:custGeom>
            <a:solidFill>
              <a:srgbClr val="629623">
                <a:alpha val="30000"/>
              </a:srgbClr>
            </a:solidFill>
            <a:ln w="12700" cap="flat">
              <a:noFill/>
              <a:miter lim="400000"/>
            </a:ln>
            <a:effectLst/>
          </p:spPr>
          <p:txBody>
            <a:bodyPr wrap="square" lIns="48766" tIns="48766" rIns="48766" bIns="48766" numCol="1" anchor="ctr">
              <a:noAutofit/>
            </a:bodyPr>
            <a:lstStyle/>
            <a:p>
              <a:endParaRPr/>
            </a:p>
          </p:txBody>
        </p:sp>
        <p:grpSp>
          <p:nvGrpSpPr>
            <p:cNvPr id="247" name="Group"/>
            <p:cNvGrpSpPr/>
            <p:nvPr/>
          </p:nvGrpSpPr>
          <p:grpSpPr>
            <a:xfrm>
              <a:off x="569" y="2989980"/>
              <a:ext cx="8511173" cy="1538126"/>
              <a:chOff x="0" y="-1"/>
              <a:chExt cx="8511171" cy="1538125"/>
            </a:xfrm>
          </p:grpSpPr>
          <p:sp>
            <p:nvSpPr>
              <p:cNvPr id="237" name="Rectangle"/>
              <p:cNvSpPr/>
              <p:nvPr/>
            </p:nvSpPr>
            <p:spPr>
              <a:xfrm>
                <a:off x="-1" y="-2"/>
                <a:ext cx="1964978" cy="768329"/>
              </a:xfrm>
              <a:prstGeom prst="rect">
                <a:avLst/>
              </a:prstGeom>
              <a:solidFill>
                <a:srgbClr val="FFFFFF"/>
              </a:solidFill>
              <a:ln w="63500" cap="flat">
                <a:solidFill>
                  <a:srgbClr val="629623"/>
                </a:solidFill>
                <a:prstDash val="solid"/>
                <a:miter lim="400000"/>
              </a:ln>
              <a:effectLst/>
            </p:spPr>
            <p:txBody>
              <a:bodyPr wrap="square" lIns="48766" tIns="48766" rIns="48766" bIns="48766" numCol="1" anchor="ctr">
                <a:noAutofit/>
              </a:bodyPr>
              <a:lstStyle/>
              <a:p>
                <a:endParaRPr/>
              </a:p>
            </p:txBody>
          </p:sp>
          <p:sp>
            <p:nvSpPr>
              <p:cNvPr id="238" name="Credit: slide created by Dr Catherine Hannaway, Durham University for the PAHO Health in All Policies training, May 2015."/>
              <p:cNvSpPr txBox="1"/>
              <p:nvPr/>
            </p:nvSpPr>
            <p:spPr>
              <a:xfrm>
                <a:off x="159039" y="182996"/>
                <a:ext cx="1646898" cy="402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defRPr sz="2000" b="1">
                    <a:solidFill>
                      <a:srgbClr val="006128"/>
                    </a:solidFill>
                    <a:uFill>
                      <a:solidFill>
                        <a:srgbClr val="000000"/>
                      </a:solidFill>
                    </a:uFill>
                    <a:latin typeface="Century Gothic"/>
                    <a:ea typeface="Century Gothic"/>
                    <a:cs typeface="Century Gothic"/>
                    <a:sym typeface="Century Gothic"/>
                  </a:defRPr>
                </a:lvl1pPr>
              </a:lstStyle>
              <a:p>
                <a:r>
                  <a:t>Prenatal</a:t>
                </a:r>
              </a:p>
            </p:txBody>
          </p:sp>
          <p:sp>
            <p:nvSpPr>
              <p:cNvPr id="239" name="Rectangle"/>
              <p:cNvSpPr/>
              <p:nvPr/>
            </p:nvSpPr>
            <p:spPr>
              <a:xfrm>
                <a:off x="1965657" y="-2"/>
                <a:ext cx="2182333" cy="768329"/>
              </a:xfrm>
              <a:prstGeom prst="rect">
                <a:avLst/>
              </a:prstGeom>
              <a:solidFill>
                <a:srgbClr val="FFFFFF"/>
              </a:solidFill>
              <a:ln w="63500" cap="flat">
                <a:solidFill>
                  <a:srgbClr val="629623"/>
                </a:solidFill>
                <a:prstDash val="solid"/>
                <a:miter lim="400000"/>
              </a:ln>
              <a:effectLst/>
            </p:spPr>
            <p:txBody>
              <a:bodyPr wrap="square" lIns="48766" tIns="48766" rIns="48766" bIns="48766" numCol="1" anchor="ctr">
                <a:noAutofit/>
              </a:bodyPr>
              <a:lstStyle/>
              <a:p>
                <a:endParaRPr/>
              </a:p>
            </p:txBody>
          </p:sp>
          <p:sp>
            <p:nvSpPr>
              <p:cNvPr id="240" name="Credit: slide created by Dr Catherine Hannaway, Durham University for the PAHO Health in All Policies training, May 2015."/>
              <p:cNvSpPr txBox="1"/>
              <p:nvPr/>
            </p:nvSpPr>
            <p:spPr>
              <a:xfrm>
                <a:off x="2153338" y="182996"/>
                <a:ext cx="1806971" cy="402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defRPr sz="2000" b="1">
                    <a:solidFill>
                      <a:srgbClr val="006128"/>
                    </a:solidFill>
                    <a:uFill>
                      <a:solidFill>
                        <a:srgbClr val="000000"/>
                      </a:solidFill>
                    </a:uFill>
                    <a:latin typeface="Century Gothic"/>
                    <a:ea typeface="Century Gothic"/>
                    <a:cs typeface="Century Gothic"/>
                    <a:sym typeface="Century Gothic"/>
                  </a:defRPr>
                </a:lvl1pPr>
              </a:lstStyle>
              <a:p>
                <a:r>
                  <a:t>Early years</a:t>
                </a:r>
              </a:p>
            </p:txBody>
          </p:sp>
          <p:sp>
            <p:nvSpPr>
              <p:cNvPr id="241" name="Rectangle"/>
              <p:cNvSpPr/>
              <p:nvPr/>
            </p:nvSpPr>
            <p:spPr>
              <a:xfrm>
                <a:off x="4148670" y="-2"/>
                <a:ext cx="2182333" cy="768329"/>
              </a:xfrm>
              <a:prstGeom prst="rect">
                <a:avLst/>
              </a:prstGeom>
              <a:solidFill>
                <a:srgbClr val="FFFFFF"/>
              </a:solidFill>
              <a:ln w="63500" cap="flat">
                <a:solidFill>
                  <a:srgbClr val="629623"/>
                </a:solidFill>
                <a:prstDash val="solid"/>
                <a:miter lim="400000"/>
              </a:ln>
              <a:effectLst/>
            </p:spPr>
            <p:txBody>
              <a:bodyPr wrap="square" lIns="48766" tIns="48766" rIns="48766" bIns="48766" numCol="1" anchor="ctr">
                <a:noAutofit/>
              </a:bodyPr>
              <a:lstStyle/>
              <a:p>
                <a:endParaRPr/>
              </a:p>
            </p:txBody>
          </p:sp>
          <p:sp>
            <p:nvSpPr>
              <p:cNvPr id="242" name="Credit: slide created by Dr Catherine Hannaway, Durham University for the PAHO Health in All Policies training, May 2015."/>
              <p:cNvSpPr txBox="1"/>
              <p:nvPr/>
            </p:nvSpPr>
            <p:spPr>
              <a:xfrm>
                <a:off x="4225598" y="182996"/>
                <a:ext cx="2028478" cy="402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defRPr sz="2000" b="1">
                    <a:solidFill>
                      <a:srgbClr val="006128"/>
                    </a:solidFill>
                    <a:uFill>
                      <a:solidFill>
                        <a:srgbClr val="000000"/>
                      </a:solidFill>
                    </a:uFill>
                    <a:latin typeface="Century Gothic"/>
                    <a:ea typeface="Century Gothic"/>
                    <a:cs typeface="Century Gothic"/>
                    <a:sym typeface="Century Gothic"/>
                  </a:defRPr>
                </a:lvl1pPr>
              </a:lstStyle>
              <a:p>
                <a:r>
                  <a:t>Working age</a:t>
                </a:r>
              </a:p>
            </p:txBody>
          </p:sp>
          <p:sp>
            <p:nvSpPr>
              <p:cNvPr id="243" name="Rectangle"/>
              <p:cNvSpPr/>
              <p:nvPr/>
            </p:nvSpPr>
            <p:spPr>
              <a:xfrm>
                <a:off x="6328840" y="-2"/>
                <a:ext cx="2182332" cy="768329"/>
              </a:xfrm>
              <a:prstGeom prst="rect">
                <a:avLst/>
              </a:prstGeom>
              <a:solidFill>
                <a:srgbClr val="FFFFFF"/>
              </a:solidFill>
              <a:ln w="63500" cap="flat">
                <a:solidFill>
                  <a:srgbClr val="629623"/>
                </a:solidFill>
                <a:prstDash val="solid"/>
                <a:miter lim="400000"/>
              </a:ln>
              <a:effectLst/>
            </p:spPr>
            <p:txBody>
              <a:bodyPr wrap="square" lIns="48766" tIns="48766" rIns="48766" bIns="48766" numCol="1" anchor="ctr">
                <a:noAutofit/>
              </a:bodyPr>
              <a:lstStyle/>
              <a:p>
                <a:endParaRPr/>
              </a:p>
            </p:txBody>
          </p:sp>
          <p:sp>
            <p:nvSpPr>
              <p:cNvPr id="244" name="Credit: slide created by Dr Catherine Hannaway, Durham University for the PAHO Health in All Policies training, May 2015."/>
              <p:cNvSpPr txBox="1"/>
              <p:nvPr/>
            </p:nvSpPr>
            <p:spPr>
              <a:xfrm>
                <a:off x="6471607" y="182996"/>
                <a:ext cx="1896797" cy="402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defRPr sz="2000" b="1">
                    <a:solidFill>
                      <a:srgbClr val="006128"/>
                    </a:solidFill>
                    <a:uFill>
                      <a:solidFill>
                        <a:srgbClr val="000000"/>
                      </a:solidFill>
                    </a:uFill>
                    <a:latin typeface="Century Gothic"/>
                    <a:ea typeface="Century Gothic"/>
                    <a:cs typeface="Century Gothic"/>
                    <a:sym typeface="Century Gothic"/>
                  </a:defRPr>
                </a:lvl1pPr>
              </a:lstStyle>
              <a:p>
                <a:r>
                  <a:t>Older ages</a:t>
                </a:r>
              </a:p>
            </p:txBody>
          </p:sp>
          <p:sp>
            <p:nvSpPr>
              <p:cNvPr id="245" name="Rectangle"/>
              <p:cNvSpPr/>
              <p:nvPr/>
            </p:nvSpPr>
            <p:spPr>
              <a:xfrm>
                <a:off x="4148670" y="769797"/>
                <a:ext cx="3057178" cy="768328"/>
              </a:xfrm>
              <a:prstGeom prst="rect">
                <a:avLst/>
              </a:prstGeom>
              <a:solidFill>
                <a:srgbClr val="FFFFFF"/>
              </a:solidFill>
              <a:ln w="63500" cap="flat">
                <a:solidFill>
                  <a:srgbClr val="629623"/>
                </a:solidFill>
                <a:prstDash val="solid"/>
                <a:miter lim="400000"/>
              </a:ln>
              <a:effectLst/>
            </p:spPr>
            <p:txBody>
              <a:bodyPr wrap="square" lIns="48766" tIns="48766" rIns="48766" bIns="48766" numCol="1" anchor="ctr">
                <a:noAutofit/>
              </a:bodyPr>
              <a:lstStyle/>
              <a:p>
                <a:endParaRPr/>
              </a:p>
            </p:txBody>
          </p:sp>
          <p:sp>
            <p:nvSpPr>
              <p:cNvPr id="246" name="Credit: slide created by Dr Catherine Hannaway, Durham University for the PAHO Health in All Policies training, May 2015."/>
              <p:cNvSpPr txBox="1"/>
              <p:nvPr/>
            </p:nvSpPr>
            <p:spPr>
              <a:xfrm>
                <a:off x="4663020" y="952793"/>
                <a:ext cx="2028478" cy="402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defRPr sz="2000" b="1">
                    <a:solidFill>
                      <a:srgbClr val="006128"/>
                    </a:solidFill>
                    <a:uFill>
                      <a:solidFill>
                        <a:srgbClr val="000000"/>
                      </a:solidFill>
                    </a:uFill>
                    <a:latin typeface="Century Gothic"/>
                    <a:ea typeface="Century Gothic"/>
                    <a:cs typeface="Century Gothic"/>
                    <a:sym typeface="Century Gothic"/>
                  </a:defRPr>
                </a:lvl1pPr>
              </a:lstStyle>
              <a:p>
                <a:r>
                  <a:t>Family-building</a:t>
                </a:r>
              </a:p>
            </p:txBody>
          </p:sp>
        </p:grpSp>
        <p:sp>
          <p:nvSpPr>
            <p:cNvPr id="248" name="Rectangle"/>
            <p:cNvSpPr/>
            <p:nvPr/>
          </p:nvSpPr>
          <p:spPr>
            <a:xfrm>
              <a:off x="1908152" y="765236"/>
              <a:ext cx="4696007" cy="1474622"/>
            </a:xfrm>
            <a:prstGeom prst="rect">
              <a:avLst/>
            </a:prstGeom>
            <a:solidFill>
              <a:srgbClr val="FFFFFF"/>
            </a:solidFill>
            <a:ln w="63500" cap="flat">
              <a:solidFill>
                <a:srgbClr val="629623"/>
              </a:solidFill>
              <a:prstDash val="solid"/>
              <a:miter lim="400000"/>
            </a:ln>
            <a:effectLst/>
          </p:spPr>
          <p:txBody>
            <a:bodyPr wrap="square" lIns="48766" tIns="48766" rIns="48766" bIns="48766" numCol="1" anchor="ctr">
              <a:noAutofit/>
            </a:bodyPr>
            <a:lstStyle/>
            <a:p>
              <a:endParaRPr/>
            </a:p>
          </p:txBody>
        </p:sp>
        <p:sp>
          <p:nvSpPr>
            <p:cNvPr id="249" name="Credit: slide created by Dr Catherine Hannaway, Durham University for the PAHO Health in All Policies training, May 2015."/>
            <p:cNvSpPr txBox="1"/>
            <p:nvPr/>
          </p:nvSpPr>
          <p:spPr>
            <a:xfrm>
              <a:off x="2114420" y="948232"/>
              <a:ext cx="4283472" cy="1011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2000" b="1">
                  <a:solidFill>
                    <a:srgbClr val="006128"/>
                  </a:solidFill>
                  <a:uFill>
                    <a:solidFill>
                      <a:srgbClr val="000000"/>
                    </a:solidFill>
                  </a:uFill>
                  <a:latin typeface="Century Gothic"/>
                  <a:ea typeface="Century Gothic"/>
                  <a:cs typeface="Century Gothic"/>
                  <a:sym typeface="Century Gothic"/>
                </a:defRPr>
              </a:pPr>
              <a:r>
                <a:t>Accumulation of positive and negative effects on health and </a:t>
              </a:r>
              <a:br/>
              <a:r>
                <a:t>well-being over the life-course</a:t>
              </a:r>
            </a:p>
          </p:txBody>
        </p:sp>
        <p:sp>
          <p:nvSpPr>
            <p:cNvPr id="250" name="Credit: slide created by Dr Catherine Hannaway, Durham University for the PAHO Health in All Policies training, May 2015."/>
            <p:cNvSpPr txBox="1"/>
            <p:nvPr/>
          </p:nvSpPr>
          <p:spPr>
            <a:xfrm>
              <a:off x="2226704" y="5390410"/>
              <a:ext cx="2028476" cy="7071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defTabSz="457200">
                <a:defRPr sz="2000" b="1">
                  <a:solidFill>
                    <a:srgbClr val="006128"/>
                  </a:solidFill>
                  <a:uFill>
                    <a:solidFill>
                      <a:srgbClr val="000000"/>
                    </a:solidFill>
                  </a:uFill>
                  <a:latin typeface="Century Gothic"/>
                  <a:ea typeface="Century Gothic"/>
                  <a:cs typeface="Century Gothic"/>
                  <a:sym typeface="Century Gothic"/>
                </a:defRPr>
              </a:lvl1pPr>
            </a:lstStyle>
            <a:p>
              <a:r>
                <a:t>Perpetuation of inequities</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256" name="Title 1"/>
          <p:cNvSpPr txBox="1"/>
          <p:nvPr/>
        </p:nvSpPr>
        <p:spPr>
          <a:xfrm>
            <a:off x="2920997" y="249766"/>
            <a:ext cx="9360598"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t>Health InEQuality MONITORING</a:t>
            </a:r>
          </a:p>
        </p:txBody>
      </p:sp>
      <p:grpSp>
        <p:nvGrpSpPr>
          <p:cNvPr id="262" name="Group"/>
          <p:cNvGrpSpPr/>
          <p:nvPr/>
        </p:nvGrpSpPr>
        <p:grpSpPr>
          <a:xfrm>
            <a:off x="-3" y="-16673"/>
            <a:ext cx="2568189" cy="1943902"/>
            <a:chOff x="-1" y="0"/>
            <a:chExt cx="2568187" cy="1943901"/>
          </a:xfrm>
        </p:grpSpPr>
        <p:sp>
          <p:nvSpPr>
            <p:cNvPr id="257" name="Pentagon 1"/>
            <p:cNvSpPr/>
            <p:nvPr/>
          </p:nvSpPr>
          <p:spPr>
            <a:xfrm>
              <a:off x="-2" y="-2"/>
              <a:ext cx="2568189" cy="1943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006128"/>
                </a:gs>
                <a:gs pos="100000">
                  <a:srgbClr val="3C8F47"/>
                </a:gs>
              </a:gsLst>
              <a:lin ang="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260" name="Group 25"/>
            <p:cNvGrpSpPr/>
            <p:nvPr/>
          </p:nvGrpSpPr>
          <p:grpSpPr>
            <a:xfrm>
              <a:off x="617104" y="458876"/>
              <a:ext cx="1127564" cy="1026216"/>
              <a:chOff x="0" y="0"/>
              <a:chExt cx="1127562" cy="1026214"/>
            </a:xfrm>
          </p:grpSpPr>
          <p:sp>
            <p:nvSpPr>
              <p:cNvPr id="258" name="Title 1"/>
              <p:cNvSpPr txBox="1"/>
              <p:nvPr/>
            </p:nvSpPr>
            <p:spPr>
              <a:xfrm>
                <a:off x="-1" y="-1"/>
                <a:ext cx="1127563" cy="1026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2</a:t>
                </a:r>
              </a:p>
            </p:txBody>
          </p:sp>
          <p:sp>
            <p:nvSpPr>
              <p:cNvPr id="259" name="Square"/>
              <p:cNvSpPr/>
              <p:nvPr/>
            </p:nvSpPr>
            <p:spPr>
              <a:xfrm>
                <a:off x="99422" y="72788"/>
                <a:ext cx="914571" cy="914572"/>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261" name="HiAP-modules-text.png" descr="HiAP-modules-text.png"/>
            <p:cNvPicPr>
              <a:picLocks noChangeAspect="1"/>
            </p:cNvPicPr>
            <p:nvPr/>
          </p:nvPicPr>
          <p:blipFill>
            <a:blip r:embed="rId3"/>
            <a:stretch>
              <a:fillRect/>
            </a:stretch>
          </p:blipFill>
          <p:spPr>
            <a:xfrm>
              <a:off x="92007" y="75131"/>
              <a:ext cx="507693" cy="1612046"/>
            </a:xfrm>
            <a:prstGeom prst="rect">
              <a:avLst/>
            </a:prstGeom>
            <a:ln w="12700" cap="flat">
              <a:noFill/>
              <a:miter lim="400000"/>
            </a:ln>
            <a:effectLst/>
          </p:spPr>
        </p:pic>
      </p:grpSp>
      <p:sp>
        <p:nvSpPr>
          <p:cNvPr id="263" name="While health equity is a normative concept, and thus cannot be precisely measured or monitored,…"/>
          <p:cNvSpPr txBox="1"/>
          <p:nvPr/>
        </p:nvSpPr>
        <p:spPr>
          <a:xfrm>
            <a:off x="2258635" y="2231314"/>
            <a:ext cx="8487530" cy="9712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115000"/>
              </a:lnSpc>
              <a:defRPr sz="2600">
                <a:uFill>
                  <a:solidFill>
                    <a:srgbClr val="000000"/>
                  </a:solidFill>
                </a:uFill>
                <a:latin typeface="Century Gothic"/>
                <a:ea typeface="Century Gothic"/>
                <a:cs typeface="Century Gothic"/>
                <a:sym typeface="Century Gothic"/>
              </a:defRPr>
            </a:lvl1pPr>
          </a:lstStyle>
          <a:p>
            <a:r>
              <a:t>Health equity is considered as a normative, aspirational concept, like the ‘right to health’. </a:t>
            </a:r>
          </a:p>
        </p:txBody>
      </p:sp>
      <p:grpSp>
        <p:nvGrpSpPr>
          <p:cNvPr id="268" name="Group"/>
          <p:cNvGrpSpPr/>
          <p:nvPr/>
        </p:nvGrpSpPr>
        <p:grpSpPr>
          <a:xfrm>
            <a:off x="-2" y="1922065"/>
            <a:ext cx="1615396" cy="6910473"/>
            <a:chOff x="0" y="0"/>
            <a:chExt cx="1615394" cy="6910472"/>
          </a:xfrm>
        </p:grpSpPr>
        <p:sp>
          <p:nvSpPr>
            <p:cNvPr id="264" name="Pentagon 1"/>
            <p:cNvSpPr/>
            <p:nvPr/>
          </p:nvSpPr>
          <p:spPr>
            <a:xfrm>
              <a:off x="-1" y="5175551"/>
              <a:ext cx="1615395" cy="17349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D3C000"/>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sp>
          <p:nvSpPr>
            <p:cNvPr id="265" name="Pentagon 1"/>
            <p:cNvSpPr/>
            <p:nvPr/>
          </p:nvSpPr>
          <p:spPr>
            <a:xfrm>
              <a:off x="-1" y="3443748"/>
              <a:ext cx="1615395" cy="1734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629623"/>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sp>
          <p:nvSpPr>
            <p:cNvPr id="266" name="Pentagon 1"/>
            <p:cNvSpPr/>
            <p:nvPr/>
          </p:nvSpPr>
          <p:spPr>
            <a:xfrm>
              <a:off x="-1" y="1722067"/>
              <a:ext cx="1615395" cy="1734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006128"/>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solidFill>
                    <a:srgbClr val="E50069"/>
                  </a:solidFill>
                  <a:latin typeface="+mn-lt"/>
                  <a:ea typeface="+mn-ea"/>
                  <a:cs typeface="+mn-cs"/>
                  <a:sym typeface="Helvetica"/>
                </a:defRPr>
              </a:pPr>
              <a:endParaRPr/>
            </a:p>
          </p:txBody>
        </p:sp>
        <p:sp>
          <p:nvSpPr>
            <p:cNvPr id="267" name="Pentagon 1"/>
            <p:cNvSpPr/>
            <p:nvPr/>
          </p:nvSpPr>
          <p:spPr>
            <a:xfrm>
              <a:off x="-1" y="0"/>
              <a:ext cx="1615395" cy="1734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008B92"/>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sp>
        <p:nvSpPr>
          <p:cNvPr id="269" name="While health equity is a normative concept, and thus cannot be precisely measured or monitored,…"/>
          <p:cNvSpPr txBox="1"/>
          <p:nvPr/>
        </p:nvSpPr>
        <p:spPr>
          <a:xfrm>
            <a:off x="2258635" y="3770219"/>
            <a:ext cx="9743938" cy="1398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lnSpc>
                <a:spcPct val="110000"/>
              </a:lnSpc>
              <a:defRPr sz="2600">
                <a:uFill>
                  <a:solidFill>
                    <a:srgbClr val="000000"/>
                  </a:solidFill>
                </a:uFill>
                <a:latin typeface="Century Gothic"/>
                <a:ea typeface="Century Gothic"/>
                <a:cs typeface="Century Gothic"/>
                <a:sym typeface="Century Gothic"/>
              </a:defRPr>
            </a:pPr>
            <a:r>
              <a:t>It is measured through the measurement</a:t>
            </a:r>
            <a:r>
              <a:rPr i="1"/>
              <a:t> </a:t>
            </a:r>
            <a:r>
              <a:t>of </a:t>
            </a:r>
            <a:r>
              <a:rPr i="1"/>
              <a:t>health</a:t>
            </a:r>
            <a:br>
              <a:rPr i="1"/>
            </a:br>
            <a:r>
              <a:rPr i="1"/>
              <a:t>inequalities</a:t>
            </a:r>
            <a:r>
              <a:t> – observable differences between subgroups within a population. </a:t>
            </a:r>
          </a:p>
        </p:txBody>
      </p:sp>
      <p:sp>
        <p:nvSpPr>
          <p:cNvPr id="270" name="Line"/>
          <p:cNvSpPr/>
          <p:nvPr/>
        </p:nvSpPr>
        <p:spPr>
          <a:xfrm>
            <a:off x="1258255" y="3672280"/>
            <a:ext cx="10741454" cy="2"/>
          </a:xfrm>
          <a:prstGeom prst="line">
            <a:avLst/>
          </a:prstGeom>
          <a:ln w="12700">
            <a:solidFill>
              <a:srgbClr val="242E7C"/>
            </a:solidFill>
            <a:miter lim="400000"/>
          </a:ln>
        </p:spPr>
        <p:txBody>
          <a:bodyPr lIns="45718" tIns="45718" rIns="45718" bIns="45718"/>
          <a:lstStyle/>
          <a:p>
            <a:endParaRPr/>
          </a:p>
        </p:txBody>
      </p:sp>
      <p:sp>
        <p:nvSpPr>
          <p:cNvPr id="271" name="Line"/>
          <p:cNvSpPr/>
          <p:nvPr/>
        </p:nvSpPr>
        <p:spPr>
          <a:xfrm>
            <a:off x="1258255" y="5377300"/>
            <a:ext cx="10741454" cy="2"/>
          </a:xfrm>
          <a:prstGeom prst="line">
            <a:avLst/>
          </a:prstGeom>
          <a:ln w="12700">
            <a:solidFill>
              <a:srgbClr val="242E7C"/>
            </a:solidFill>
            <a:miter lim="400000"/>
          </a:ln>
        </p:spPr>
        <p:txBody>
          <a:bodyPr lIns="45718" tIns="45718" rIns="45718" bIns="45718"/>
          <a:lstStyle/>
          <a:p>
            <a:endParaRPr/>
          </a:p>
        </p:txBody>
      </p:sp>
      <p:sp>
        <p:nvSpPr>
          <p:cNvPr id="272" name="Line"/>
          <p:cNvSpPr/>
          <p:nvPr/>
        </p:nvSpPr>
        <p:spPr>
          <a:xfrm>
            <a:off x="1258255" y="7082319"/>
            <a:ext cx="10741454" cy="2"/>
          </a:xfrm>
          <a:prstGeom prst="line">
            <a:avLst/>
          </a:prstGeom>
          <a:ln w="12700">
            <a:solidFill>
              <a:srgbClr val="242E7C"/>
            </a:solidFill>
            <a:miter lim="400000"/>
          </a:ln>
        </p:spPr>
        <p:txBody>
          <a:bodyPr lIns="45718" tIns="45718" rIns="45718" bIns="45718"/>
          <a:lstStyle/>
          <a:p>
            <a:endParaRPr/>
          </a:p>
        </p:txBody>
      </p:sp>
      <p:sp>
        <p:nvSpPr>
          <p:cNvPr id="273" name="While health equity is a normative concept, and thus cannot be precisely measured or monitored,…"/>
          <p:cNvSpPr txBox="1"/>
          <p:nvPr/>
        </p:nvSpPr>
        <p:spPr>
          <a:xfrm>
            <a:off x="2258635" y="5510484"/>
            <a:ext cx="9743938" cy="1438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115000"/>
              </a:lnSpc>
              <a:defRPr sz="2600">
                <a:uFill>
                  <a:solidFill>
                    <a:srgbClr val="000000"/>
                  </a:solidFill>
                </a:uFill>
                <a:latin typeface="Century Gothic"/>
                <a:ea typeface="Century Gothic"/>
                <a:cs typeface="Century Gothic"/>
                <a:sym typeface="Century Gothic"/>
              </a:defRPr>
            </a:lvl1pPr>
          </a:lstStyle>
          <a:p>
            <a:r>
              <a:t>Health inequalities can thus be measured and monitored and serve as an indirect means of evaluating health inequity.</a:t>
            </a:r>
          </a:p>
        </p:txBody>
      </p:sp>
      <p:sp>
        <p:nvSpPr>
          <p:cNvPr id="274" name="While health equity is a normative concept, and thus cannot be precisely measured or monitored,…"/>
          <p:cNvSpPr txBox="1"/>
          <p:nvPr/>
        </p:nvSpPr>
        <p:spPr>
          <a:xfrm>
            <a:off x="2258635" y="7274751"/>
            <a:ext cx="9743938" cy="1438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115000"/>
              </a:lnSpc>
              <a:defRPr sz="2600">
                <a:uFill>
                  <a:solidFill>
                    <a:srgbClr val="000000"/>
                  </a:solidFill>
                </a:uFill>
                <a:latin typeface="Century Gothic"/>
                <a:ea typeface="Century Gothic"/>
                <a:cs typeface="Century Gothic"/>
                <a:sym typeface="Century Gothic"/>
              </a:defRPr>
            </a:lvl1pPr>
          </a:lstStyle>
          <a:p>
            <a:r>
              <a:t>Health inequality monitoring is undertaken to provide information for policies, programmes and practices to reduce health inequity.</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8766" tIns="48766" rIns="48766" bIns="48766"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766" tIns="48766" rIns="48766" bIns="48766"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8766" tIns="48766" rIns="48766" bIns="48766"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766" tIns="48766" rIns="48766" bIns="48766"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124</TotalTime>
  <Words>4631</Words>
  <Application>Microsoft Office PowerPoint</Application>
  <PresentationFormat>Custom</PresentationFormat>
  <Paragraphs>436</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Helvetica</vt:lpstr>
      <vt:lpstr>Office Theme</vt:lpstr>
      <vt:lpstr>Health Inequities and Health Inequalities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Module 2 Part 2  Please continue  to Module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Inequities and Health Inequalities</dc:title>
  <dc:creator>GALICKI, Claudia</dc:creator>
  <cp:lastModifiedBy>GALICKI, Claudia</cp:lastModifiedBy>
  <cp:revision>16</cp:revision>
  <dcterms:modified xsi:type="dcterms:W3CDTF">2020-05-12T20:02:16Z</dcterms:modified>
</cp:coreProperties>
</file>