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3" r:id="rId2"/>
    <p:sldId id="257" r:id="rId3"/>
    <p:sldId id="579" r:id="rId4"/>
    <p:sldId id="580" r:id="rId5"/>
    <p:sldId id="581" r:id="rId6"/>
    <p:sldId id="584" r:id="rId7"/>
    <p:sldId id="585" r:id="rId8"/>
    <p:sldId id="586" r:id="rId9"/>
    <p:sldId id="587" r:id="rId10"/>
  </p:sldIdLst>
  <p:sldSz cx="9144000" cy="6858000" type="screen4x3"/>
  <p:notesSz cx="6808788" cy="9940925"/>
  <p:embeddedFontLst>
    <p:embeddedFont>
      <p:font typeface="Ebrima" panose="02000000000000000000" pitchFamily="2" charset="0"/>
      <p:regular r:id="rId13"/>
      <p:bold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255A4"/>
    <a:srgbClr val="C09721"/>
    <a:srgbClr val="D2AF9C"/>
    <a:srgbClr val="0092CC"/>
    <a:srgbClr val="F4EBE6"/>
    <a:srgbClr val="BC886A"/>
    <a:srgbClr val="A56039"/>
    <a:srgbClr val="8F3807"/>
    <a:srgbClr val="761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3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1458" y="114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6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552C09-50A3-4950-987A-3CB73D77F141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97" y="4720625"/>
            <a:ext cx="5449395" cy="4474074"/>
          </a:xfrm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0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552C09-50A3-4950-987A-3CB73D77F141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97" y="4720625"/>
            <a:ext cx="5449395" cy="4474074"/>
          </a:xfrm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0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552C09-50A3-4950-987A-3CB73D77F141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97" y="4720625"/>
            <a:ext cx="5449395" cy="4474074"/>
          </a:xfrm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6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552C09-50A3-4950-987A-3CB73D77F141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97" y="4720625"/>
            <a:ext cx="5449395" cy="4474074"/>
          </a:xfrm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7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552C09-50A3-4950-987A-3CB73D77F141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97" y="4720625"/>
            <a:ext cx="5449395" cy="4474074"/>
          </a:xfrm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4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552C09-50A3-4950-987A-3CB73D77F141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97" y="4720625"/>
            <a:ext cx="5449395" cy="4474074"/>
          </a:xfrm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01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82001"/>
            <a:ext cx="9143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5440855"/>
            <a:ext cx="8408379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5595508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5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826542-68AB-4EF5-B2B7-7C8D70871A17}" type="datetime1">
              <a:rPr lang="en-GB" noProof="0" smtClean="0"/>
              <a:pPr/>
              <a:t>21/11/2019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807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2"/>
            <a:ext cx="9144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B999A-019E-47DF-9626-59D35A5C5D1F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3373" y="371958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7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22854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F2AE24-6C3D-4363-8DA8-E9E849065A01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3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48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51F84-AF27-4E66-8549-32B6FAC3A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92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5FFF000-091D-47C5-9387-17D52AD2CE62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334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C78BF3F-558A-4B3C-B451-D04BA3C54A4A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19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9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39959C5-8A63-4BDF-9345-C80A98690B8E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073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945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9A7516-E6F8-4BF1-9169-1AE6A8B4C4E1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7715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31EE352-73CD-4388-84F2-249FAFD249D6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228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9999" y="36761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9999" y="180762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59999" y="658820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0087168E-D4AA-4E26-BAB4-555C1D81D0C3}" type="datetime1">
              <a:rPr lang="en-GB" noProof="0" smtClean="0"/>
              <a:t>21/11/2019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044744" y="658820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2325" y="658820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7167169" y="5955"/>
            <a:ext cx="1976400" cy="6948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1028" name="Picture 4" descr="Afbeeldingsresultaat voor oman ministry of health">
            <a:extLst>
              <a:ext uri="{FF2B5EF4-FFF2-40B4-BE49-F238E27FC236}">
                <a16:creationId xmlns:a16="http://schemas.microsoft.com/office/drawing/2014/main" id="{B7337D85-5BAD-400A-8C7F-87ED6BF8B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5" y="139653"/>
            <a:ext cx="1411236" cy="4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62" r:id="rId2"/>
    <p:sldLayoutId id="2147483664" r:id="rId3"/>
    <p:sldLayoutId id="2147483686" r:id="rId4"/>
    <p:sldLayoutId id="2147483687" r:id="rId5"/>
    <p:sldLayoutId id="2147483688" r:id="rId6"/>
    <p:sldLayoutId id="2147483670" r:id="rId7"/>
    <p:sldLayoutId id="2147483690" r:id="rId8"/>
    <p:sldLayoutId id="2147483671" r:id="rId9"/>
    <p:sldLayoutId id="2147483685" r:id="rId10"/>
    <p:sldLayoutId id="2147483676" r:id="rId11"/>
    <p:sldLayoutId id="2147483725" r:id="rId12"/>
    <p:sldLayoutId id="2147483666" r:id="rId13"/>
    <p:sldLayoutId id="2147483684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60363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939" userDrawn="1">
          <p15:clr>
            <a:srgbClr val="F26B43"/>
          </p15:clr>
        </p15:guide>
        <p15:guide id="7" pos="28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9999" y="367619"/>
            <a:ext cx="6527362" cy="720000"/>
          </a:xfrm>
        </p:spPr>
        <p:txBody>
          <a:bodyPr/>
          <a:lstStyle/>
          <a:p>
            <a:r>
              <a:rPr lang="en-GB" sz="2400" dirty="0"/>
              <a:t>Preliminary Programme structure</a:t>
            </a:r>
            <a:r>
              <a:rPr lang="en-GB" dirty="0"/>
              <a:t> </a:t>
            </a:r>
            <a:br>
              <a:rPr lang="en-GB" dirty="0"/>
            </a:br>
            <a:r>
              <a:rPr lang="en-GB" sz="1200" b="0" dirty="0"/>
              <a:t>Version dated 20 November 2019</a:t>
            </a:r>
          </a:p>
        </p:txBody>
      </p:sp>
      <p:graphicFrame>
        <p:nvGraphicFramePr>
          <p:cNvPr id="11" name="Inhaltsplatzhalter 6">
            <a:extLst>
              <a:ext uri="{FF2B5EF4-FFF2-40B4-BE49-F238E27FC236}">
                <a16:creationId xmlns:a16="http://schemas.microsoft.com/office/drawing/2014/main" id="{BCDA288E-7DC8-4DE0-ACE7-71452D99A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552199"/>
              </p:ext>
            </p:extLst>
          </p:nvPr>
        </p:nvGraphicFramePr>
        <p:xfrm>
          <a:off x="251580" y="2012264"/>
          <a:ext cx="8640839" cy="410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839">
                  <a:extLst>
                    <a:ext uri="{9D8B030D-6E8A-4147-A177-3AD203B41FA5}">
                      <a16:colId xmlns:a16="http://schemas.microsoft.com/office/drawing/2014/main" val="3287409018"/>
                    </a:ext>
                  </a:extLst>
                </a:gridCol>
              </a:tblGrid>
              <a:tr h="821531">
                <a:tc>
                  <a:txBody>
                    <a:bodyPr/>
                    <a:lstStyle/>
                    <a:p>
                      <a:pPr marL="914400" lvl="2" algn="l" defTabSz="914400" rtl="0" eaLnBrk="1" latinLnBrk="0" hangingPunct="1"/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9-10 December 2019</a:t>
                      </a:r>
                    </a:p>
                  </a:txBody>
                  <a:tcPr marL="0" marR="0" marT="0" marB="61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98784"/>
                  </a:ext>
                </a:extLst>
              </a:tr>
              <a:tr h="821531">
                <a:tc>
                  <a:txBody>
                    <a:bodyPr/>
                    <a:lstStyle/>
                    <a:p>
                      <a:pPr lvl="2" defTabSz="811119">
                        <a:buClr>
                          <a:srgbClr val="FFFFFF"/>
                        </a:buClr>
                        <a:tabLst>
                          <a:tab pos="244498" algn="l"/>
                        </a:tabLst>
                        <a:defRPr/>
                      </a:pPr>
                      <a:endParaRPr lang="en-US" sz="1800" b="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61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025084"/>
                  </a:ext>
                </a:extLst>
              </a:tr>
              <a:tr h="821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       11 December 2019</a:t>
                      </a:r>
                    </a:p>
                  </a:txBody>
                  <a:tcPr marL="0" marR="0" marT="0" marB="61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838125"/>
                  </a:ext>
                </a:extLst>
              </a:tr>
              <a:tr h="821531">
                <a:tc>
                  <a:txBody>
                    <a:bodyPr/>
                    <a:lstStyle/>
                    <a:p>
                      <a:pPr marL="914400" lvl="2" algn="l" defTabSz="914400" rtl="0" eaLnBrk="1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61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34723"/>
                  </a:ext>
                </a:extLst>
              </a:tr>
              <a:tr h="821531">
                <a:tc>
                  <a:txBody>
                    <a:bodyPr/>
                    <a:lstStyle/>
                    <a:p>
                      <a:pPr marL="914400" lvl="2" algn="l" defTabSz="914400" rtl="0" eaLnBrk="1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12 December 2019</a:t>
                      </a:r>
                    </a:p>
                  </a:txBody>
                  <a:tcPr marL="0" marR="0" marT="0" marB="61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572621"/>
                  </a:ext>
                </a:extLst>
              </a:tr>
            </a:tbl>
          </a:graphicData>
        </a:graphic>
      </p:graphicFrame>
      <p:sp>
        <p:nvSpPr>
          <p:cNvPr id="12" name="Freeform 94">
            <a:extLst>
              <a:ext uri="{FF2B5EF4-FFF2-40B4-BE49-F238E27FC236}">
                <a16:creationId xmlns:a16="http://schemas.microsoft.com/office/drawing/2014/main" id="{2E0505F3-3EF6-4646-AA2F-768CD2DD1603}"/>
              </a:ext>
            </a:extLst>
          </p:cNvPr>
          <p:cNvSpPr>
            <a:spLocks/>
          </p:cNvSpPr>
          <p:nvPr/>
        </p:nvSpPr>
        <p:spPr bwMode="gray">
          <a:xfrm>
            <a:off x="534469" y="2092772"/>
            <a:ext cx="576000" cy="576000"/>
          </a:xfrm>
          <a:custGeom>
            <a:avLst/>
            <a:gdLst>
              <a:gd name="T0" fmla="*/ 0 w 1052"/>
              <a:gd name="T1" fmla="*/ 526 h 1052"/>
              <a:gd name="T2" fmla="*/ 0 w 1052"/>
              <a:gd name="T3" fmla="*/ 526 h 1052"/>
              <a:gd name="T4" fmla="*/ 526 w 1052"/>
              <a:gd name="T5" fmla="*/ 0 h 1052"/>
              <a:gd name="T6" fmla="*/ 1052 w 1052"/>
              <a:gd name="T7" fmla="*/ 526 h 1052"/>
              <a:gd name="T8" fmla="*/ 1052 w 1052"/>
              <a:gd name="T9" fmla="*/ 526 h 1052"/>
              <a:gd name="T10" fmla="*/ 526 w 1052"/>
              <a:gd name="T11" fmla="*/ 1052 h 1052"/>
              <a:gd name="T12" fmla="*/ 526 w 1052"/>
              <a:gd name="T13" fmla="*/ 1052 h 1052"/>
              <a:gd name="T14" fmla="*/ 0 w 1052"/>
              <a:gd name="T15" fmla="*/ 526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2" h="1052">
                <a:moveTo>
                  <a:pt x="0" y="526"/>
                </a:moveTo>
                <a:cubicBezTo>
                  <a:pt x="0" y="526"/>
                  <a:pt x="0" y="526"/>
                  <a:pt x="0" y="526"/>
                </a:cubicBezTo>
                <a:cubicBezTo>
                  <a:pt x="0" y="236"/>
                  <a:pt x="236" y="0"/>
                  <a:pt x="526" y="0"/>
                </a:cubicBezTo>
                <a:cubicBezTo>
                  <a:pt x="817" y="0"/>
                  <a:pt x="1052" y="236"/>
                  <a:pt x="1052" y="526"/>
                </a:cubicBezTo>
                <a:cubicBezTo>
                  <a:pt x="1052" y="526"/>
                  <a:pt x="1052" y="526"/>
                  <a:pt x="1052" y="526"/>
                </a:cubicBezTo>
                <a:cubicBezTo>
                  <a:pt x="1052" y="817"/>
                  <a:pt x="817" y="1052"/>
                  <a:pt x="526" y="1052"/>
                </a:cubicBezTo>
                <a:cubicBezTo>
                  <a:pt x="526" y="1052"/>
                  <a:pt x="526" y="1052"/>
                  <a:pt x="526" y="1052"/>
                </a:cubicBezTo>
                <a:cubicBezTo>
                  <a:pt x="236" y="1052"/>
                  <a:pt x="0" y="817"/>
                  <a:pt x="0" y="526"/>
                </a:cubicBezTo>
                <a:close/>
              </a:path>
            </a:pathLst>
          </a:custGeom>
          <a:solidFill>
            <a:srgbClr val="1255A4"/>
          </a:solidFill>
          <a:ln>
            <a:solidFill>
              <a:schemeClr val="tx2"/>
            </a:solidFill>
          </a:ln>
          <a:extLst/>
        </p:spPr>
        <p:txBody>
          <a:bodyPr vert="horz" wrap="square" lIns="88641" tIns="44321" rIns="88641" bIns="4432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Freeform 94">
            <a:extLst>
              <a:ext uri="{FF2B5EF4-FFF2-40B4-BE49-F238E27FC236}">
                <a16:creationId xmlns:a16="http://schemas.microsoft.com/office/drawing/2014/main" id="{A361324C-CAFD-426D-8E30-A1AA317D4CFD}"/>
              </a:ext>
            </a:extLst>
          </p:cNvPr>
          <p:cNvSpPr>
            <a:spLocks/>
          </p:cNvSpPr>
          <p:nvPr/>
        </p:nvSpPr>
        <p:spPr bwMode="gray">
          <a:xfrm>
            <a:off x="534469" y="3760938"/>
            <a:ext cx="576000" cy="576000"/>
          </a:xfrm>
          <a:custGeom>
            <a:avLst/>
            <a:gdLst>
              <a:gd name="T0" fmla="*/ 0 w 1052"/>
              <a:gd name="T1" fmla="*/ 526 h 1052"/>
              <a:gd name="T2" fmla="*/ 0 w 1052"/>
              <a:gd name="T3" fmla="*/ 526 h 1052"/>
              <a:gd name="T4" fmla="*/ 526 w 1052"/>
              <a:gd name="T5" fmla="*/ 0 h 1052"/>
              <a:gd name="T6" fmla="*/ 1052 w 1052"/>
              <a:gd name="T7" fmla="*/ 526 h 1052"/>
              <a:gd name="T8" fmla="*/ 1052 w 1052"/>
              <a:gd name="T9" fmla="*/ 526 h 1052"/>
              <a:gd name="T10" fmla="*/ 526 w 1052"/>
              <a:gd name="T11" fmla="*/ 1052 h 1052"/>
              <a:gd name="T12" fmla="*/ 526 w 1052"/>
              <a:gd name="T13" fmla="*/ 1052 h 1052"/>
              <a:gd name="T14" fmla="*/ 0 w 1052"/>
              <a:gd name="T15" fmla="*/ 526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2" h="1052">
                <a:moveTo>
                  <a:pt x="0" y="526"/>
                </a:moveTo>
                <a:cubicBezTo>
                  <a:pt x="0" y="526"/>
                  <a:pt x="0" y="526"/>
                  <a:pt x="0" y="526"/>
                </a:cubicBezTo>
                <a:cubicBezTo>
                  <a:pt x="0" y="236"/>
                  <a:pt x="236" y="0"/>
                  <a:pt x="526" y="0"/>
                </a:cubicBezTo>
                <a:cubicBezTo>
                  <a:pt x="817" y="0"/>
                  <a:pt x="1052" y="236"/>
                  <a:pt x="1052" y="526"/>
                </a:cubicBezTo>
                <a:cubicBezTo>
                  <a:pt x="1052" y="526"/>
                  <a:pt x="1052" y="526"/>
                  <a:pt x="1052" y="526"/>
                </a:cubicBezTo>
                <a:cubicBezTo>
                  <a:pt x="1052" y="817"/>
                  <a:pt x="817" y="1052"/>
                  <a:pt x="526" y="1052"/>
                </a:cubicBezTo>
                <a:cubicBezTo>
                  <a:pt x="526" y="1052"/>
                  <a:pt x="526" y="1052"/>
                  <a:pt x="526" y="1052"/>
                </a:cubicBezTo>
                <a:cubicBezTo>
                  <a:pt x="236" y="1052"/>
                  <a:pt x="0" y="817"/>
                  <a:pt x="0" y="52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</a:ln>
          <a:extLst/>
        </p:spPr>
        <p:txBody>
          <a:bodyPr vert="horz" wrap="square" lIns="88641" tIns="44321" rIns="88641" bIns="4432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5FA9A0-53CD-480E-9634-49CEB7F78EB5}"/>
              </a:ext>
            </a:extLst>
          </p:cNvPr>
          <p:cNvSpPr/>
          <p:nvPr/>
        </p:nvSpPr>
        <p:spPr>
          <a:xfrm>
            <a:off x="317526" y="1247736"/>
            <a:ext cx="8681131" cy="625372"/>
          </a:xfrm>
          <a:prstGeom prst="rect">
            <a:avLst/>
          </a:prstGeom>
          <a:solidFill>
            <a:srgbClr val="1255A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2400" b="1" kern="900" spc="-50" dirty="0">
                <a:solidFill>
                  <a:prstClr val="white"/>
                </a:solidFill>
                <a:latin typeface="Arial"/>
              </a:rPr>
              <a:t>Part I – National NCD Directors and Programme Managers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91CD4B-C418-412F-A68F-60CD14E46DDC}"/>
              </a:ext>
            </a:extLst>
          </p:cNvPr>
          <p:cNvSpPr/>
          <p:nvPr/>
        </p:nvSpPr>
        <p:spPr>
          <a:xfrm>
            <a:off x="317526" y="3021169"/>
            <a:ext cx="8679600" cy="625372"/>
          </a:xfrm>
          <a:prstGeom prst="rect">
            <a:avLst/>
          </a:prstGeom>
          <a:solidFill>
            <a:srgbClr val="C0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en-US" sz="2400" b="1" i="0" u="none" strike="noStrike" kern="9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II – </a:t>
            </a:r>
            <a:r>
              <a:rPr lang="en-US" sz="2400" b="1" dirty="0"/>
              <a:t>NCD Multi-stakeholder Partners’ Forum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3527B-A19E-4269-AFA6-B204E6D4C08A}"/>
              </a:ext>
            </a:extLst>
          </p:cNvPr>
          <p:cNvSpPr/>
          <p:nvPr/>
        </p:nvSpPr>
        <p:spPr>
          <a:xfrm>
            <a:off x="317526" y="4626828"/>
            <a:ext cx="8679600" cy="625372"/>
          </a:xfrm>
          <a:prstGeom prst="rect">
            <a:avLst/>
          </a:prstGeom>
          <a:solidFill>
            <a:srgbClr val="29811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en-US" sz="2400" b="1" i="0" u="none" strike="noStrike" kern="9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III – </a:t>
            </a:r>
            <a:r>
              <a:rPr lang="en-US" sz="2400" b="1" dirty="0"/>
              <a:t>Regional Meetings, Side Events, Site Visits </a:t>
            </a:r>
          </a:p>
        </p:txBody>
      </p:sp>
      <p:sp>
        <p:nvSpPr>
          <p:cNvPr id="14" name="Freeform 94">
            <a:extLst>
              <a:ext uri="{FF2B5EF4-FFF2-40B4-BE49-F238E27FC236}">
                <a16:creationId xmlns:a16="http://schemas.microsoft.com/office/drawing/2014/main" id="{D29A1BE5-56DE-4FC1-9F74-5FADCBA1F201}"/>
              </a:ext>
            </a:extLst>
          </p:cNvPr>
          <p:cNvSpPr>
            <a:spLocks/>
          </p:cNvSpPr>
          <p:nvPr/>
        </p:nvSpPr>
        <p:spPr bwMode="gray">
          <a:xfrm>
            <a:off x="534469" y="5382703"/>
            <a:ext cx="576000" cy="576000"/>
          </a:xfrm>
          <a:custGeom>
            <a:avLst/>
            <a:gdLst>
              <a:gd name="T0" fmla="*/ 0 w 1052"/>
              <a:gd name="T1" fmla="*/ 526 h 1052"/>
              <a:gd name="T2" fmla="*/ 0 w 1052"/>
              <a:gd name="T3" fmla="*/ 526 h 1052"/>
              <a:gd name="T4" fmla="*/ 526 w 1052"/>
              <a:gd name="T5" fmla="*/ 0 h 1052"/>
              <a:gd name="T6" fmla="*/ 1052 w 1052"/>
              <a:gd name="T7" fmla="*/ 526 h 1052"/>
              <a:gd name="T8" fmla="*/ 1052 w 1052"/>
              <a:gd name="T9" fmla="*/ 526 h 1052"/>
              <a:gd name="T10" fmla="*/ 526 w 1052"/>
              <a:gd name="T11" fmla="*/ 1052 h 1052"/>
              <a:gd name="T12" fmla="*/ 526 w 1052"/>
              <a:gd name="T13" fmla="*/ 1052 h 1052"/>
              <a:gd name="T14" fmla="*/ 0 w 1052"/>
              <a:gd name="T15" fmla="*/ 526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2" h="1052">
                <a:moveTo>
                  <a:pt x="0" y="526"/>
                </a:moveTo>
                <a:cubicBezTo>
                  <a:pt x="0" y="526"/>
                  <a:pt x="0" y="526"/>
                  <a:pt x="0" y="526"/>
                </a:cubicBezTo>
                <a:cubicBezTo>
                  <a:pt x="0" y="236"/>
                  <a:pt x="236" y="0"/>
                  <a:pt x="526" y="0"/>
                </a:cubicBezTo>
                <a:cubicBezTo>
                  <a:pt x="817" y="0"/>
                  <a:pt x="1052" y="236"/>
                  <a:pt x="1052" y="526"/>
                </a:cubicBezTo>
                <a:cubicBezTo>
                  <a:pt x="1052" y="526"/>
                  <a:pt x="1052" y="526"/>
                  <a:pt x="1052" y="526"/>
                </a:cubicBezTo>
                <a:cubicBezTo>
                  <a:pt x="1052" y="817"/>
                  <a:pt x="817" y="1052"/>
                  <a:pt x="526" y="1052"/>
                </a:cubicBezTo>
                <a:cubicBezTo>
                  <a:pt x="526" y="1052"/>
                  <a:pt x="526" y="1052"/>
                  <a:pt x="526" y="1052"/>
                </a:cubicBezTo>
                <a:cubicBezTo>
                  <a:pt x="236" y="1052"/>
                  <a:pt x="0" y="817"/>
                  <a:pt x="0" y="526"/>
                </a:cubicBezTo>
                <a:close/>
              </a:path>
            </a:pathLst>
          </a:custGeom>
          <a:solidFill>
            <a:srgbClr val="29811B"/>
          </a:solidFill>
          <a:ln>
            <a:solidFill>
              <a:srgbClr val="92D050"/>
            </a:solidFill>
          </a:ln>
          <a:extLst/>
        </p:spPr>
        <p:txBody>
          <a:bodyPr vert="horz" wrap="square" lIns="88641" tIns="44321" rIns="88641" bIns="4432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714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0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66306"/>
              </p:ext>
            </p:extLst>
          </p:nvPr>
        </p:nvGraphicFramePr>
        <p:xfrm>
          <a:off x="185077" y="693426"/>
          <a:ext cx="8847138" cy="2707547"/>
        </p:xfrm>
        <a:graphic>
          <a:graphicData uri="http://schemas.openxmlformats.org/drawingml/2006/table">
            <a:tbl>
              <a:tblPr/>
              <a:tblGrid>
                <a:gridCol w="52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81">
                <a:tc grid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Monday, 9 December 2019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5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060"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09:00 10:00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Welcome and opening remarks </a:t>
                      </a:r>
                      <a:r>
                        <a:rPr kumimoji="0" lang="en-GB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(Main Ballroom)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Celebrating the powerful contribution that SDG 3.4 can make to socio-economic development in countries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9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93"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10:00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11:00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Plenary 1 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Prioritizing action to ensure that more people benefit from UHC (building on the outcomes of the High-level Meeting on UHC) </a:t>
                      </a:r>
                      <a:r>
                        <a:rPr kumimoji="0" lang="en-GB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(Main Ballroom)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818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5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11:00 11:30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Healthy break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23" name="Text Box 275"/>
          <p:cNvSpPr txBox="1">
            <a:spLocks noChangeArrowheads="1"/>
          </p:cNvSpPr>
          <p:nvPr/>
        </p:nvSpPr>
        <p:spPr bwMode="auto">
          <a:xfrm>
            <a:off x="111785" y="163075"/>
            <a:ext cx="73649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WHO Global Meeting on NCDs and Mental Health (Muscat, Oman, 9-12 December 2019)</a:t>
            </a:r>
          </a:p>
          <a:p>
            <a:pPr eaLnBrk="1" hangingPunct="1"/>
            <a:r>
              <a:rPr lang="en-GB" sz="1000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Preliminary programme structure 12.11. 2019</a:t>
            </a:r>
          </a:p>
          <a:p>
            <a:pPr eaLnBrk="1" hangingPunct="1"/>
            <a:endParaRPr lang="en-GB" sz="1000" dirty="0">
              <a:solidFill>
                <a:srgbClr val="1E7FB8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E4035F-22B7-4DD1-BA30-39A7A03F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35071"/>
              </p:ext>
            </p:extLst>
          </p:nvPr>
        </p:nvGraphicFramePr>
        <p:xfrm>
          <a:off x="185077" y="3973688"/>
          <a:ext cx="8847137" cy="2771392"/>
        </p:xfrm>
        <a:graphic>
          <a:graphicData uri="http://schemas.openxmlformats.org/drawingml/2006/table">
            <a:tbl>
              <a:tblPr/>
              <a:tblGrid>
                <a:gridCol w="523839">
                  <a:extLst>
                    <a:ext uri="{9D8B030D-6E8A-4147-A177-3AD203B41FA5}">
                      <a16:colId xmlns:a16="http://schemas.microsoft.com/office/drawing/2014/main" val="1325946387"/>
                    </a:ext>
                  </a:extLst>
                </a:gridCol>
                <a:gridCol w="216976">
                  <a:extLst>
                    <a:ext uri="{9D8B030D-6E8A-4147-A177-3AD203B41FA5}">
                      <a16:colId xmlns:a16="http://schemas.microsoft.com/office/drawing/2014/main" val="810135"/>
                    </a:ext>
                  </a:extLst>
                </a:gridCol>
                <a:gridCol w="2076919">
                  <a:extLst>
                    <a:ext uri="{9D8B030D-6E8A-4147-A177-3AD203B41FA5}">
                      <a16:colId xmlns:a16="http://schemas.microsoft.com/office/drawing/2014/main" val="3042430088"/>
                    </a:ext>
                  </a:extLst>
                </a:gridCol>
                <a:gridCol w="1965080">
                  <a:extLst>
                    <a:ext uri="{9D8B030D-6E8A-4147-A177-3AD203B41FA5}">
                      <a16:colId xmlns:a16="http://schemas.microsoft.com/office/drawing/2014/main" val="4016271846"/>
                    </a:ext>
                  </a:extLst>
                </a:gridCol>
                <a:gridCol w="2177613">
                  <a:extLst>
                    <a:ext uri="{9D8B030D-6E8A-4147-A177-3AD203B41FA5}">
                      <a16:colId xmlns:a16="http://schemas.microsoft.com/office/drawing/2014/main" val="197110011"/>
                    </a:ext>
                  </a:extLst>
                </a:gridCol>
                <a:gridCol w="1886710">
                  <a:extLst>
                    <a:ext uri="{9D8B030D-6E8A-4147-A177-3AD203B41FA5}">
                      <a16:colId xmlns:a16="http://schemas.microsoft.com/office/drawing/2014/main" val="1057643610"/>
                    </a:ext>
                  </a:extLst>
                </a:gridCol>
              </a:tblGrid>
              <a:tr h="237113">
                <a:tc gridSpan="6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Workshops following Plenary 1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8948507"/>
                  </a:ext>
                </a:extLst>
              </a:tr>
              <a:tr h="2371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7FB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Transformative pathways (parallel sessions)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8913639"/>
                  </a:ext>
                </a:extLst>
              </a:tr>
              <a:tr h="528319">
                <a:tc row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11:30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13:00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1.1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WHO global HEARTS technical package for strengthening cardiovascular disease management in PHC settings </a:t>
                      </a:r>
                      <a:r>
                        <a:rPr kumimoji="0" lang="en-GB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1)</a:t>
                      </a:r>
                      <a:b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1.2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WHO global initiative to reduce childhood cancer </a:t>
                      </a:r>
                      <a:r>
                        <a:rPr kumimoji="0" lang="en-GB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Room 3/4, 2</a:t>
                      </a:r>
                      <a:r>
                        <a:rPr kumimoji="0" lang="en-GB" sz="9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nd</a:t>
                      </a:r>
                      <a:r>
                        <a:rPr kumimoji="0" lang="en-GB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Floor)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1.3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WHO global initiative to eliminate cervical cancer </a:t>
                      </a:r>
                      <a:r>
                        <a:rPr kumimoji="0" lang="en-GB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Room 5/6, 2</a:t>
                      </a:r>
                      <a:r>
                        <a:rPr kumimoji="0" lang="en-GB" sz="9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nd</a:t>
                      </a:r>
                      <a:r>
                        <a:rPr kumimoji="0" lang="en-GB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Floor)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1.4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WHO global mental health initiative </a:t>
                      </a:r>
                      <a:r>
                        <a:rPr kumimoji="0" lang="en-GB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3)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70021"/>
                  </a:ext>
                </a:extLst>
              </a:tr>
              <a:tr h="1110730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022820"/>
                  </a:ext>
                </a:extLst>
              </a:tr>
              <a:tr h="382716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83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0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06890"/>
              </p:ext>
            </p:extLst>
          </p:nvPr>
        </p:nvGraphicFramePr>
        <p:xfrm>
          <a:off x="185079" y="806275"/>
          <a:ext cx="8847138" cy="2501409"/>
        </p:xfrm>
        <a:graphic>
          <a:graphicData uri="http://schemas.openxmlformats.org/drawingml/2006/table">
            <a:tbl>
              <a:tblPr/>
              <a:tblGrid>
                <a:gridCol w="52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81">
                <a:tc grid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Monday, 9 December 2019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5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13:00 14:00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Lunch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en-US" sz="9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(Restaurant)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FCTC Lunchtime event </a:t>
                      </a:r>
                      <a:r>
                        <a:rPr kumimoji="0" lang="en-US" sz="9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(Breakout Room, 2</a:t>
                      </a:r>
                      <a:r>
                        <a:rPr kumimoji="0" lang="en-US" sz="900" b="0" i="1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nd</a:t>
                      </a:r>
                      <a:r>
                        <a:rPr kumimoji="0" lang="en-US" sz="9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Floor)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Lunchtime event on health literacy </a:t>
                      </a:r>
                      <a:r>
                        <a:rPr kumimoji="0" lang="en-US" sz="9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(Location TBC)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54119"/>
                  </a:ext>
                </a:extLst>
              </a:tr>
              <a:tr h="402582"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14:00</a:t>
                      </a:r>
                      <a:b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15:30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Plenary 2 </a:t>
                      </a:r>
                      <a:r>
                        <a:rPr kumimoji="0" lang="en-US" sz="9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(Main Ballroom)</a:t>
                      </a:r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Prioritizing action to ensure that more people are better protected from health emergencies, and to promote the health of refugees and migrants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938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5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15:30 16:00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Healthy break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E4035F-22B7-4DD1-BA30-39A7A03F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23784"/>
              </p:ext>
            </p:extLst>
          </p:nvPr>
        </p:nvGraphicFramePr>
        <p:xfrm>
          <a:off x="185079" y="3438197"/>
          <a:ext cx="8847137" cy="2908552"/>
        </p:xfrm>
        <a:graphic>
          <a:graphicData uri="http://schemas.openxmlformats.org/drawingml/2006/table">
            <a:tbl>
              <a:tblPr/>
              <a:tblGrid>
                <a:gridCol w="523839">
                  <a:extLst>
                    <a:ext uri="{9D8B030D-6E8A-4147-A177-3AD203B41FA5}">
                      <a16:colId xmlns:a16="http://schemas.microsoft.com/office/drawing/2014/main" val="1325946387"/>
                    </a:ext>
                  </a:extLst>
                </a:gridCol>
                <a:gridCol w="216976">
                  <a:extLst>
                    <a:ext uri="{9D8B030D-6E8A-4147-A177-3AD203B41FA5}">
                      <a16:colId xmlns:a16="http://schemas.microsoft.com/office/drawing/2014/main" val="810135"/>
                    </a:ext>
                  </a:extLst>
                </a:gridCol>
                <a:gridCol w="2076919">
                  <a:extLst>
                    <a:ext uri="{9D8B030D-6E8A-4147-A177-3AD203B41FA5}">
                      <a16:colId xmlns:a16="http://schemas.microsoft.com/office/drawing/2014/main" val="3042430088"/>
                    </a:ext>
                  </a:extLst>
                </a:gridCol>
                <a:gridCol w="1965080">
                  <a:extLst>
                    <a:ext uri="{9D8B030D-6E8A-4147-A177-3AD203B41FA5}">
                      <a16:colId xmlns:a16="http://schemas.microsoft.com/office/drawing/2014/main" val="4016271846"/>
                    </a:ext>
                  </a:extLst>
                </a:gridCol>
                <a:gridCol w="2177613">
                  <a:extLst>
                    <a:ext uri="{9D8B030D-6E8A-4147-A177-3AD203B41FA5}">
                      <a16:colId xmlns:a16="http://schemas.microsoft.com/office/drawing/2014/main" val="197110011"/>
                    </a:ext>
                  </a:extLst>
                </a:gridCol>
                <a:gridCol w="1886710">
                  <a:extLst>
                    <a:ext uri="{9D8B030D-6E8A-4147-A177-3AD203B41FA5}">
                      <a16:colId xmlns:a16="http://schemas.microsoft.com/office/drawing/2014/main" val="1057643610"/>
                    </a:ext>
                  </a:extLst>
                </a:gridCol>
              </a:tblGrid>
              <a:tr h="237113">
                <a:tc gridSpan="6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Workshops following Plenary 2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8948507"/>
                  </a:ext>
                </a:extLst>
              </a:tr>
              <a:tr h="2371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7FB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Transformative pathways (parallel sessions)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8913639"/>
                  </a:ext>
                </a:extLst>
              </a:tr>
              <a:tr h="528319">
                <a:tc row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16:00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17:30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2.1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NCD Emergency Kit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Room 5/6; 2nd Floor) </a:t>
                      </a:r>
                      <a:endParaRPr kumimoji="0" lang="en-GB" sz="9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2.2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Mental health and psychosocial support in emergencies </a:t>
                      </a:r>
                      <a:r>
                        <a:rPr kumimoji="0" lang="en-GB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1)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2.3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Prevention and management of NCDs in refugee and migrant communities </a:t>
                      </a:r>
                      <a:r>
                        <a:rPr kumimoji="0" lang="en-GB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3)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2.4 </a:t>
                      </a:r>
                      <a:r>
                        <a:rPr kumimoji="0" lang="en-US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Synergising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action to address the burden of TB and NCDs in vulnerable populations </a:t>
                      </a:r>
                      <a:r>
                        <a:rPr kumimoji="0" lang="en-US" sz="9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(Conference Room 3/4, 2nd Floor)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70021"/>
                  </a:ext>
                </a:extLst>
              </a:tr>
              <a:tr h="1110730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9811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022820"/>
                  </a:ext>
                </a:extLst>
              </a:tr>
              <a:tr h="382716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9383"/>
                  </a:ext>
                </a:extLst>
              </a:tr>
            </a:tbl>
          </a:graphicData>
        </a:graphic>
      </p:graphicFrame>
      <p:sp>
        <p:nvSpPr>
          <p:cNvPr id="5" name="Text Box 275">
            <a:extLst>
              <a:ext uri="{FF2B5EF4-FFF2-40B4-BE49-F238E27FC236}">
                <a16:creationId xmlns:a16="http://schemas.microsoft.com/office/drawing/2014/main" id="{0AD36597-79C3-40DF-B45E-2ADE83CFF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84" y="139428"/>
            <a:ext cx="7364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WHO Global Meeting on NCDs and Mental Health (Muscat, Oman, 9-12 December 2019)</a:t>
            </a:r>
          </a:p>
          <a:p>
            <a:pPr eaLnBrk="1" hangingPunct="1"/>
            <a:r>
              <a:rPr lang="en-GB" sz="1000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Preliminary programme structure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549F2-5A1A-46B9-B0FA-4FFC17878427}"/>
              </a:ext>
            </a:extLst>
          </p:cNvPr>
          <p:cNvSpPr txBox="1"/>
          <p:nvPr/>
        </p:nvSpPr>
        <p:spPr>
          <a:xfrm>
            <a:off x="185079" y="6344063"/>
            <a:ext cx="8847658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18:00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20:30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Oman Walks the Talk on NCDs 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activity event organized by the Government of Oman (Ministry of Health and Ministry of Sports)  with WHO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9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0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70502"/>
              </p:ext>
            </p:extLst>
          </p:nvPr>
        </p:nvGraphicFramePr>
        <p:xfrm>
          <a:off x="185078" y="804649"/>
          <a:ext cx="8847819" cy="1802513"/>
        </p:xfrm>
        <a:graphic>
          <a:graphicData uri="http://schemas.openxmlformats.org/drawingml/2006/table">
            <a:tbl>
              <a:tblPr/>
              <a:tblGrid>
                <a:gridCol w="52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81">
                <a:tc grid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Tuesday, 10 December 2019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5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82"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09:00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10:30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Plenary 3 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(Main Ballroom)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Preventing NCDs through healthier environments and lifestyles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687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5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10:30 11:00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Healthy break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E4035F-22B7-4DD1-BA30-39A7A03F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62912"/>
              </p:ext>
            </p:extLst>
          </p:nvPr>
        </p:nvGraphicFramePr>
        <p:xfrm>
          <a:off x="185078" y="3047884"/>
          <a:ext cx="8847137" cy="3190621"/>
        </p:xfrm>
        <a:graphic>
          <a:graphicData uri="http://schemas.openxmlformats.org/drawingml/2006/table">
            <a:tbl>
              <a:tblPr/>
              <a:tblGrid>
                <a:gridCol w="523839">
                  <a:extLst>
                    <a:ext uri="{9D8B030D-6E8A-4147-A177-3AD203B41FA5}">
                      <a16:colId xmlns:a16="http://schemas.microsoft.com/office/drawing/2014/main" val="1325946387"/>
                    </a:ext>
                  </a:extLst>
                </a:gridCol>
                <a:gridCol w="216976">
                  <a:extLst>
                    <a:ext uri="{9D8B030D-6E8A-4147-A177-3AD203B41FA5}">
                      <a16:colId xmlns:a16="http://schemas.microsoft.com/office/drawing/2014/main" val="810135"/>
                    </a:ext>
                  </a:extLst>
                </a:gridCol>
                <a:gridCol w="2076919">
                  <a:extLst>
                    <a:ext uri="{9D8B030D-6E8A-4147-A177-3AD203B41FA5}">
                      <a16:colId xmlns:a16="http://schemas.microsoft.com/office/drawing/2014/main" val="3042430088"/>
                    </a:ext>
                  </a:extLst>
                </a:gridCol>
                <a:gridCol w="1965080">
                  <a:extLst>
                    <a:ext uri="{9D8B030D-6E8A-4147-A177-3AD203B41FA5}">
                      <a16:colId xmlns:a16="http://schemas.microsoft.com/office/drawing/2014/main" val="4016271846"/>
                    </a:ext>
                  </a:extLst>
                </a:gridCol>
                <a:gridCol w="2177613">
                  <a:extLst>
                    <a:ext uri="{9D8B030D-6E8A-4147-A177-3AD203B41FA5}">
                      <a16:colId xmlns:a16="http://schemas.microsoft.com/office/drawing/2014/main" val="197110011"/>
                    </a:ext>
                  </a:extLst>
                </a:gridCol>
                <a:gridCol w="1886710">
                  <a:extLst>
                    <a:ext uri="{9D8B030D-6E8A-4147-A177-3AD203B41FA5}">
                      <a16:colId xmlns:a16="http://schemas.microsoft.com/office/drawing/2014/main" val="1057643610"/>
                    </a:ext>
                  </a:extLst>
                </a:gridCol>
              </a:tblGrid>
              <a:tr h="187591">
                <a:tc gridSpan="6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Workshops following Plenary 3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8948507"/>
                  </a:ext>
                </a:extLst>
              </a:tr>
              <a:tr h="2371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7FB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Transformative pathways (parallel sessions)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8913639"/>
                  </a:ext>
                </a:extLst>
              </a:tr>
              <a:tr h="528319">
                <a:tc row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11:00 12:30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3.1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Solutions to reduce air pollution 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(Conference Room 3/4, 2nd Floor)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3.2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Comprehensive approaches to prevent NCDs and promote mental health (MPOWER, SAFER, ACTIVE)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3)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3.3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WHO technical packages to promote healthy diets: SHAKE, REPLACE, ENA, ECHO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Room 5/6; 2nd Floor) </a:t>
                      </a: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3.4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WHO tools to strengthen NCD surveillance and accountability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1)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70021"/>
                  </a:ext>
                </a:extLst>
              </a:tr>
              <a:tr h="1110730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022820"/>
                  </a:ext>
                </a:extLst>
              </a:tr>
              <a:tr h="268545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93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E18E65-8157-4CC5-8687-FD663E9F9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40737"/>
              </p:ext>
            </p:extLst>
          </p:nvPr>
        </p:nvGraphicFramePr>
        <p:xfrm>
          <a:off x="185077" y="5933705"/>
          <a:ext cx="8847138" cy="766342"/>
        </p:xfrm>
        <a:graphic>
          <a:graphicData uri="http://schemas.openxmlformats.org/drawingml/2006/table">
            <a:tbl>
              <a:tblPr/>
              <a:tblGrid>
                <a:gridCol w="522319">
                  <a:extLst>
                    <a:ext uri="{9D8B030D-6E8A-4147-A177-3AD203B41FA5}">
                      <a16:colId xmlns:a16="http://schemas.microsoft.com/office/drawing/2014/main" val="1521439913"/>
                    </a:ext>
                  </a:extLst>
                </a:gridCol>
                <a:gridCol w="8324819">
                  <a:extLst>
                    <a:ext uri="{9D8B030D-6E8A-4147-A177-3AD203B41FA5}">
                      <a16:colId xmlns:a16="http://schemas.microsoft.com/office/drawing/2014/main" val="3382630461"/>
                    </a:ext>
                  </a:extLst>
                </a:gridCol>
              </a:tblGrid>
              <a:tr h="7235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12:30 14:00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Lunch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(Restaurant)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Mental health lunchtime event – Supporting countries to scale up care for mental, neurological and substance abuse conditions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(Breakout Room, 2nd Floor)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Lunchtime Session on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Fiscal Measures for health: Accelerators for financing SDG responses and preventing NCDs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(Location TBC)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413558"/>
                  </a:ext>
                </a:extLst>
              </a:tr>
            </a:tbl>
          </a:graphicData>
        </a:graphic>
      </p:graphicFrame>
      <p:sp>
        <p:nvSpPr>
          <p:cNvPr id="6" name="Text Box 275">
            <a:extLst>
              <a:ext uri="{FF2B5EF4-FFF2-40B4-BE49-F238E27FC236}">
                <a16:creationId xmlns:a16="http://schemas.microsoft.com/office/drawing/2014/main" id="{C36D2099-DF3F-4113-B951-4DAC113ED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84" y="139428"/>
            <a:ext cx="73649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WHO Global Meeting on NCDs and Mental Health (Muscat, Oman, 9-12 December 2019)</a:t>
            </a:r>
          </a:p>
          <a:p>
            <a:pPr eaLnBrk="1" hangingPunct="1"/>
            <a:r>
              <a:rPr lang="en-GB" sz="1000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Preliminary programme structure </a:t>
            </a:r>
          </a:p>
          <a:p>
            <a:pPr eaLnBrk="1" hangingPunct="1"/>
            <a:endParaRPr lang="en-GB" sz="1000" dirty="0">
              <a:solidFill>
                <a:srgbClr val="1E7FB8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F2016-915C-41F1-A556-2F83B8F0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51F84-AF27-4E66-8549-32B6FAC3AF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Group 310">
            <a:extLst>
              <a:ext uri="{FF2B5EF4-FFF2-40B4-BE49-F238E27FC236}">
                <a16:creationId xmlns:a16="http://schemas.microsoft.com/office/drawing/2014/main" id="{478E1A10-B213-4A1C-B536-6B612469F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74876"/>
              </p:ext>
            </p:extLst>
          </p:nvPr>
        </p:nvGraphicFramePr>
        <p:xfrm>
          <a:off x="148431" y="627972"/>
          <a:ext cx="8847138" cy="3687541"/>
        </p:xfrm>
        <a:graphic>
          <a:graphicData uri="http://schemas.openxmlformats.org/drawingml/2006/table">
            <a:tbl>
              <a:tblPr/>
              <a:tblGrid>
                <a:gridCol w="52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6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81">
                <a:tc grid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Tuesday, 10 December 2019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1255A4"/>
                        </a:gs>
                        <a:gs pos="100000">
                          <a:srgbClr val="C00000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82"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14:00 14:30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High-level segment </a:t>
                      </a: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– 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Opening Plenary 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(Main Ballroom)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911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Keynote addresses</a:t>
                      </a: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Oman: Host</a:t>
                      </a: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WHO: DG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0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14:30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16:00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High-level segment – Panel 1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(Main Ballroom)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Rapid progress and quick results in addressing NCDs are possible</a:t>
                      </a: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Ministers of Health success stories…</a:t>
                      </a: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WHO Independent High-level Commission – recommendations of…</a:t>
                      </a: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WHO </a:t>
                      </a: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NSAs</a:t>
                      </a: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Person living with NCDs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90604"/>
                  </a:ext>
                </a:extLst>
              </a:tr>
              <a:tr h="4005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16:00 16:15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Launch of the WHO Independent High-level Commission Report 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(Main Ballroom)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000" b="1" kern="12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467A5C-B24D-444C-A4A6-67A8E24CE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430958"/>
              </p:ext>
            </p:extLst>
          </p:nvPr>
        </p:nvGraphicFramePr>
        <p:xfrm>
          <a:off x="148431" y="4693773"/>
          <a:ext cx="8847138" cy="1238150"/>
        </p:xfrm>
        <a:graphic>
          <a:graphicData uri="http://schemas.openxmlformats.org/drawingml/2006/table">
            <a:tbl>
              <a:tblPr/>
              <a:tblGrid>
                <a:gridCol w="522319">
                  <a:extLst>
                    <a:ext uri="{9D8B030D-6E8A-4147-A177-3AD203B41FA5}">
                      <a16:colId xmlns:a16="http://schemas.microsoft.com/office/drawing/2014/main" val="1189819401"/>
                    </a:ext>
                  </a:extLst>
                </a:gridCol>
                <a:gridCol w="216977">
                  <a:extLst>
                    <a:ext uri="{9D8B030D-6E8A-4147-A177-3AD203B41FA5}">
                      <a16:colId xmlns:a16="http://schemas.microsoft.com/office/drawing/2014/main" val="810233197"/>
                    </a:ext>
                  </a:extLst>
                </a:gridCol>
                <a:gridCol w="8107842">
                  <a:extLst>
                    <a:ext uri="{9D8B030D-6E8A-4147-A177-3AD203B41FA5}">
                      <a16:colId xmlns:a16="http://schemas.microsoft.com/office/drawing/2014/main" val="3407816616"/>
                    </a:ext>
                  </a:extLst>
                </a:gridCol>
              </a:tblGrid>
              <a:tr h="441328"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16:30 18:00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High-level segment – Panel 2 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(Main Ballroom)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Partnering in new ways to implement solutions or the prevention and control of NCDs and mental health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84118"/>
                  </a:ext>
                </a:extLst>
              </a:tr>
              <a:tr h="796818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Member States– success story…</a:t>
                      </a: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Member States– examples of support…</a:t>
                      </a: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UN</a:t>
                      </a:r>
                    </a:p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NSAs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4341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EE7B157-4DE5-4BFB-A656-1E8970DC31C0}"/>
              </a:ext>
            </a:extLst>
          </p:cNvPr>
          <p:cNvSpPr txBox="1"/>
          <p:nvPr/>
        </p:nvSpPr>
        <p:spPr>
          <a:xfrm>
            <a:off x="148431" y="6059876"/>
            <a:ext cx="8847137" cy="40011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19:00    Grand opening, reception and dinner hosted by the Government of Oman for all participants (Oman Convention &amp; Exhibition Centre)  </a:t>
            </a:r>
          </a:p>
        </p:txBody>
      </p:sp>
      <p:sp>
        <p:nvSpPr>
          <p:cNvPr id="8" name="Text Box 275">
            <a:extLst>
              <a:ext uri="{FF2B5EF4-FFF2-40B4-BE49-F238E27FC236}">
                <a16:creationId xmlns:a16="http://schemas.microsoft.com/office/drawing/2014/main" id="{9992B466-2DB2-4247-A84A-9A287660E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84" y="139428"/>
            <a:ext cx="73649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WHO Global Meeting on NCDs and Mental Health (Muscat, Oman, 9-12 December 2019)</a:t>
            </a:r>
          </a:p>
          <a:p>
            <a:pPr eaLnBrk="1" hangingPunct="1"/>
            <a:r>
              <a:rPr lang="en-GB" sz="1000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Preliminary programme structure </a:t>
            </a:r>
          </a:p>
          <a:p>
            <a:pPr eaLnBrk="1" hangingPunct="1"/>
            <a:endParaRPr lang="en-GB" sz="1000" dirty="0">
              <a:solidFill>
                <a:srgbClr val="1E7FB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C5EDB-8FD3-4B71-A365-572687955165}"/>
              </a:ext>
            </a:extLst>
          </p:cNvPr>
          <p:cNvSpPr txBox="1"/>
          <p:nvPr/>
        </p:nvSpPr>
        <p:spPr>
          <a:xfrm>
            <a:off x="148431" y="4285033"/>
            <a:ext cx="8847138" cy="40011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16:15</a:t>
            </a:r>
          </a:p>
          <a:p>
            <a:r>
              <a:rPr lang="en-US" sz="1000" dirty="0"/>
              <a:t>16:30        Healthy break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A9954-7975-4F2C-B1EE-14E21743AE7D}"/>
              </a:ext>
            </a:extLst>
          </p:cNvPr>
          <p:cNvCxnSpPr/>
          <p:nvPr/>
        </p:nvCxnSpPr>
        <p:spPr>
          <a:xfrm>
            <a:off x="662730" y="4285033"/>
            <a:ext cx="0" cy="400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15E445-0B7D-463D-A06F-1248273A892A}"/>
              </a:ext>
            </a:extLst>
          </p:cNvPr>
          <p:cNvCxnSpPr/>
          <p:nvPr/>
        </p:nvCxnSpPr>
        <p:spPr>
          <a:xfrm>
            <a:off x="662730" y="6283996"/>
            <a:ext cx="0" cy="246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69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0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20702"/>
              </p:ext>
            </p:extLst>
          </p:nvPr>
        </p:nvGraphicFramePr>
        <p:xfrm>
          <a:off x="185077" y="879232"/>
          <a:ext cx="8847138" cy="1876644"/>
        </p:xfrm>
        <a:graphic>
          <a:graphicData uri="http://schemas.openxmlformats.org/drawingml/2006/table">
            <a:tbl>
              <a:tblPr/>
              <a:tblGrid>
                <a:gridCol w="52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81">
                <a:tc grid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Wednesday, 11 December 2019 (WHO Multi-stakeholder Partners’ Forum on NCDs)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82"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09:00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10:30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Plenary 5 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(Main Ballroom)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Collaborative governance for multisectoral and multistakeholder action to accelerate regional and country-level NCD responses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818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5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10:30 11:00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Healthy break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23" name="Text Box 275"/>
          <p:cNvSpPr txBox="1">
            <a:spLocks noChangeArrowheads="1"/>
          </p:cNvSpPr>
          <p:nvPr/>
        </p:nvSpPr>
        <p:spPr bwMode="auto">
          <a:xfrm>
            <a:off x="134938" y="144463"/>
            <a:ext cx="7364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WHO Global Meeting on NCDs (Muscat, Oman, 9-12 December 2019)</a:t>
            </a:r>
          </a:p>
          <a:p>
            <a:pPr eaLnBrk="1" hangingPunct="1"/>
            <a:r>
              <a:rPr lang="en-GB" sz="1000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Preliminary programme structure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E4035F-22B7-4DD1-BA30-39A7A03F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53445"/>
              </p:ext>
            </p:extLst>
          </p:nvPr>
        </p:nvGraphicFramePr>
        <p:xfrm>
          <a:off x="185077" y="3006199"/>
          <a:ext cx="8847137" cy="3371745"/>
        </p:xfrm>
        <a:graphic>
          <a:graphicData uri="http://schemas.openxmlformats.org/drawingml/2006/table">
            <a:tbl>
              <a:tblPr/>
              <a:tblGrid>
                <a:gridCol w="523839">
                  <a:extLst>
                    <a:ext uri="{9D8B030D-6E8A-4147-A177-3AD203B41FA5}">
                      <a16:colId xmlns:a16="http://schemas.microsoft.com/office/drawing/2014/main" val="1325946387"/>
                    </a:ext>
                  </a:extLst>
                </a:gridCol>
                <a:gridCol w="216976">
                  <a:extLst>
                    <a:ext uri="{9D8B030D-6E8A-4147-A177-3AD203B41FA5}">
                      <a16:colId xmlns:a16="http://schemas.microsoft.com/office/drawing/2014/main" val="810135"/>
                    </a:ext>
                  </a:extLst>
                </a:gridCol>
                <a:gridCol w="2076919">
                  <a:extLst>
                    <a:ext uri="{9D8B030D-6E8A-4147-A177-3AD203B41FA5}">
                      <a16:colId xmlns:a16="http://schemas.microsoft.com/office/drawing/2014/main" val="3042430088"/>
                    </a:ext>
                  </a:extLst>
                </a:gridCol>
                <a:gridCol w="1965080">
                  <a:extLst>
                    <a:ext uri="{9D8B030D-6E8A-4147-A177-3AD203B41FA5}">
                      <a16:colId xmlns:a16="http://schemas.microsoft.com/office/drawing/2014/main" val="4016271846"/>
                    </a:ext>
                  </a:extLst>
                </a:gridCol>
                <a:gridCol w="2177613">
                  <a:extLst>
                    <a:ext uri="{9D8B030D-6E8A-4147-A177-3AD203B41FA5}">
                      <a16:colId xmlns:a16="http://schemas.microsoft.com/office/drawing/2014/main" val="197110011"/>
                    </a:ext>
                  </a:extLst>
                </a:gridCol>
                <a:gridCol w="1886710">
                  <a:extLst>
                    <a:ext uri="{9D8B030D-6E8A-4147-A177-3AD203B41FA5}">
                      <a16:colId xmlns:a16="http://schemas.microsoft.com/office/drawing/2014/main" val="1057643610"/>
                    </a:ext>
                  </a:extLst>
                </a:gridCol>
              </a:tblGrid>
              <a:tr h="231194">
                <a:tc gridSpan="6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Workshops following plenary 5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8948507"/>
                  </a:ext>
                </a:extLst>
              </a:tr>
              <a:tr h="22509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7FB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Multisectoral and </a:t>
                      </a:r>
                      <a:r>
                        <a:rPr kumimoji="0" lang="en-GB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E7FB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multistakeholder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7FB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governance and accountability (parallel sessions)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8913639"/>
                  </a:ext>
                </a:extLst>
              </a:tr>
              <a:tr h="479178">
                <a:tc row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11:00 12:30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5.1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Multisectoral coordination: Alignment and accountability at national level for shared public health goals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Room 5/6; 2nd Floor) </a:t>
                      </a: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5.2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Global economic system and NCDs: Collaborative innovative solutions 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(Conference Room 3/4, 2nd Floor)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5.3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Investment cases for NCD prevention and control for country-level impact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1)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5.4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Overcoming national implementation challenges: Prioritized research agenda to address NCDs and promote mental health through a health systems lens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Ballroom 3)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70021"/>
                  </a:ext>
                </a:extLst>
              </a:tr>
              <a:tr h="1007417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022820"/>
                  </a:ext>
                </a:extLst>
              </a:tr>
              <a:tr h="235170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93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E18E65-8157-4CC5-8687-FD663E9F9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99550"/>
              </p:ext>
            </p:extLst>
          </p:nvPr>
        </p:nvGraphicFramePr>
        <p:xfrm>
          <a:off x="185077" y="5217502"/>
          <a:ext cx="8847138" cy="431062"/>
        </p:xfrm>
        <a:graphic>
          <a:graphicData uri="http://schemas.openxmlformats.org/drawingml/2006/table">
            <a:tbl>
              <a:tblPr/>
              <a:tblGrid>
                <a:gridCol w="522319">
                  <a:extLst>
                    <a:ext uri="{9D8B030D-6E8A-4147-A177-3AD203B41FA5}">
                      <a16:colId xmlns:a16="http://schemas.microsoft.com/office/drawing/2014/main" val="1521439913"/>
                    </a:ext>
                  </a:extLst>
                </a:gridCol>
                <a:gridCol w="8324819">
                  <a:extLst>
                    <a:ext uri="{9D8B030D-6E8A-4147-A177-3AD203B41FA5}">
                      <a16:colId xmlns:a16="http://schemas.microsoft.com/office/drawing/2014/main" val="3382630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12:30 14:00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Lunch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(Restaurant)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Lunchtime Civil Society Seminar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(Breakout Room, 2nd Floor)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413558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FA9B66-5446-4F23-AD68-5E0FB93D1BF3}"/>
              </a:ext>
            </a:extLst>
          </p:cNvPr>
          <p:cNvCxnSpPr/>
          <p:nvPr/>
        </p:nvCxnSpPr>
        <p:spPr>
          <a:xfrm>
            <a:off x="-442452" y="791746"/>
            <a:ext cx="1936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DBE5F60-92D1-4282-B6F2-4DFD0BB06D30}"/>
              </a:ext>
            </a:extLst>
          </p:cNvPr>
          <p:cNvSpPr txBox="1"/>
          <p:nvPr/>
        </p:nvSpPr>
        <p:spPr>
          <a:xfrm>
            <a:off x="185077" y="2759978"/>
            <a:ext cx="8847138" cy="246221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5726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latin typeface="Tahoma" pitchFamily="34" charset="0"/>
                <a:cs typeface="Tahoma" pitchFamily="34" charset="0"/>
              </a:rPr>
              <a:t>9:30-10:30  </a:t>
            </a:r>
            <a:r>
              <a:rPr lang="en-US" sz="10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 Youth engagement event running in parallel to the plenary</a:t>
            </a:r>
          </a:p>
        </p:txBody>
      </p:sp>
    </p:spTree>
    <p:extLst>
      <p:ext uri="{BB962C8B-B14F-4D97-AF65-F5344CB8AC3E}">
        <p14:creationId xmlns:p14="http://schemas.microsoft.com/office/powerpoint/2010/main" val="40325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0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418"/>
              </p:ext>
            </p:extLst>
          </p:nvPr>
        </p:nvGraphicFramePr>
        <p:xfrm>
          <a:off x="185078" y="795177"/>
          <a:ext cx="8847138" cy="2029044"/>
        </p:xfrm>
        <a:graphic>
          <a:graphicData uri="http://schemas.openxmlformats.org/drawingml/2006/table">
            <a:tbl>
              <a:tblPr/>
              <a:tblGrid>
                <a:gridCol w="52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81">
                <a:tc grid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Wednesday, 11 December 2019 (WHO Multi-stakeholder Partners’ Forum on NCDs)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82"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14:00</a:t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15:30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Plenary 6 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(Main Ballroom)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Evidence-informed policies and practice: The Launch of the Special BMJ NCD Edition on mobilizing society to implement solutions for NCD prevention and control 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818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5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15:30 16:00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Healthy break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23" name="Text Box 275"/>
          <p:cNvSpPr txBox="1">
            <a:spLocks noChangeArrowheads="1"/>
          </p:cNvSpPr>
          <p:nvPr/>
        </p:nvSpPr>
        <p:spPr bwMode="auto">
          <a:xfrm>
            <a:off x="134938" y="144463"/>
            <a:ext cx="7364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WHO Global Meeting on NCDs (Muscat, Oman, 9-12 December 2019)</a:t>
            </a:r>
          </a:p>
          <a:p>
            <a:pPr eaLnBrk="1" hangingPunct="1"/>
            <a:r>
              <a:rPr lang="en-GB" sz="1000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Preliminary programme structure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E4035F-22B7-4DD1-BA30-39A7A03F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51844"/>
              </p:ext>
            </p:extLst>
          </p:nvPr>
        </p:nvGraphicFramePr>
        <p:xfrm>
          <a:off x="185076" y="2815292"/>
          <a:ext cx="8847137" cy="3304792"/>
        </p:xfrm>
        <a:graphic>
          <a:graphicData uri="http://schemas.openxmlformats.org/drawingml/2006/table">
            <a:tbl>
              <a:tblPr/>
              <a:tblGrid>
                <a:gridCol w="523839">
                  <a:extLst>
                    <a:ext uri="{9D8B030D-6E8A-4147-A177-3AD203B41FA5}">
                      <a16:colId xmlns:a16="http://schemas.microsoft.com/office/drawing/2014/main" val="1325946387"/>
                    </a:ext>
                  </a:extLst>
                </a:gridCol>
                <a:gridCol w="216976">
                  <a:extLst>
                    <a:ext uri="{9D8B030D-6E8A-4147-A177-3AD203B41FA5}">
                      <a16:colId xmlns:a16="http://schemas.microsoft.com/office/drawing/2014/main" val="810135"/>
                    </a:ext>
                  </a:extLst>
                </a:gridCol>
                <a:gridCol w="2076919">
                  <a:extLst>
                    <a:ext uri="{9D8B030D-6E8A-4147-A177-3AD203B41FA5}">
                      <a16:colId xmlns:a16="http://schemas.microsoft.com/office/drawing/2014/main" val="3042430088"/>
                    </a:ext>
                  </a:extLst>
                </a:gridCol>
                <a:gridCol w="1965080">
                  <a:extLst>
                    <a:ext uri="{9D8B030D-6E8A-4147-A177-3AD203B41FA5}">
                      <a16:colId xmlns:a16="http://schemas.microsoft.com/office/drawing/2014/main" val="4016271846"/>
                    </a:ext>
                  </a:extLst>
                </a:gridCol>
                <a:gridCol w="2177613">
                  <a:extLst>
                    <a:ext uri="{9D8B030D-6E8A-4147-A177-3AD203B41FA5}">
                      <a16:colId xmlns:a16="http://schemas.microsoft.com/office/drawing/2014/main" val="197110011"/>
                    </a:ext>
                  </a:extLst>
                </a:gridCol>
                <a:gridCol w="1886710">
                  <a:extLst>
                    <a:ext uri="{9D8B030D-6E8A-4147-A177-3AD203B41FA5}">
                      <a16:colId xmlns:a16="http://schemas.microsoft.com/office/drawing/2014/main" val="1057643610"/>
                    </a:ext>
                  </a:extLst>
                </a:gridCol>
              </a:tblGrid>
              <a:tr h="236240">
                <a:tc gridSpan="6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Workshops following Plenary 6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8948507"/>
                  </a:ext>
                </a:extLst>
              </a:tr>
              <a:tr h="2371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7FB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Innovative Solutions (parallel sessions)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8913639"/>
                  </a:ext>
                </a:extLst>
              </a:tr>
              <a:tr h="528319">
                <a:tc row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16:00 17:30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6.1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Ethical by design: Digital health and health literacy for the prevention and control of NCDs and promotion of mental health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1)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6.2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Urban health initiative: Catalysing change at city level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3)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6.3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Strategic roundtable on the role of faith-based organizations: Accelerating delivery of NCD and mental health services at community level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Room 5/6; 2nd Floor) </a:t>
                      </a: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PS 6.4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Financing NCD prevention and treatment for equity: Costing UHC packages to address NCDs and mental health conditions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3/4); 2</a:t>
                      </a:r>
                      <a:r>
                        <a:rPr kumimoji="0" lang="en-GB" sz="1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nd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Floor)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70021"/>
                  </a:ext>
                </a:extLst>
              </a:tr>
              <a:tr h="1110730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022820"/>
                  </a:ext>
                </a:extLst>
              </a:tr>
              <a:tr h="382716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93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E18E65-8157-4CC5-8687-FD663E9F9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70095"/>
              </p:ext>
            </p:extLst>
          </p:nvPr>
        </p:nvGraphicFramePr>
        <p:xfrm>
          <a:off x="185076" y="5674895"/>
          <a:ext cx="8847137" cy="400582"/>
        </p:xfrm>
        <a:graphic>
          <a:graphicData uri="http://schemas.openxmlformats.org/drawingml/2006/table">
            <a:tbl>
              <a:tblPr/>
              <a:tblGrid>
                <a:gridCol w="536376">
                  <a:extLst>
                    <a:ext uri="{9D8B030D-6E8A-4147-A177-3AD203B41FA5}">
                      <a16:colId xmlns:a16="http://schemas.microsoft.com/office/drawing/2014/main" val="1521439913"/>
                    </a:ext>
                  </a:extLst>
                </a:gridCol>
                <a:gridCol w="8310761">
                  <a:extLst>
                    <a:ext uri="{9D8B030D-6E8A-4147-A177-3AD203B41FA5}">
                      <a16:colId xmlns:a16="http://schemas.microsoft.com/office/drawing/2014/main" val="3382630461"/>
                    </a:ext>
                  </a:extLst>
                </a:gridCol>
              </a:tblGrid>
              <a:tr h="33970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17:30 17:45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Healthy Break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4135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29AC27-DFE1-4D37-9E06-6B37957B6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2205"/>
              </p:ext>
            </p:extLst>
          </p:nvPr>
        </p:nvGraphicFramePr>
        <p:xfrm>
          <a:off x="185076" y="6062894"/>
          <a:ext cx="8847137" cy="409478"/>
        </p:xfrm>
        <a:graphic>
          <a:graphicData uri="http://schemas.openxmlformats.org/drawingml/2006/table">
            <a:tbl>
              <a:tblPr/>
              <a:tblGrid>
                <a:gridCol w="527988">
                  <a:extLst>
                    <a:ext uri="{9D8B030D-6E8A-4147-A177-3AD203B41FA5}">
                      <a16:colId xmlns:a16="http://schemas.microsoft.com/office/drawing/2014/main" val="1521439913"/>
                    </a:ext>
                  </a:extLst>
                </a:gridCol>
                <a:gridCol w="8319149">
                  <a:extLst>
                    <a:ext uri="{9D8B030D-6E8A-4147-A177-3AD203B41FA5}">
                      <a16:colId xmlns:a16="http://schemas.microsoft.com/office/drawing/2014/main" val="3382630461"/>
                    </a:ext>
                  </a:extLst>
                </a:gridCol>
              </a:tblGrid>
              <a:tr h="40947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17:45 18:30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Summary and conclusions 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(Main Ballroom)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4135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57B985F-C69D-4E44-83B8-4A8E8AE9A715}"/>
              </a:ext>
            </a:extLst>
          </p:cNvPr>
          <p:cNvSpPr txBox="1"/>
          <p:nvPr/>
        </p:nvSpPr>
        <p:spPr>
          <a:xfrm>
            <a:off x="185076" y="6472372"/>
            <a:ext cx="8847137" cy="24622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5726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18:45 – 19:30 Addressing the double burden of malnutrition and NCDs: From evidence to policy and </a:t>
            </a:r>
            <a:r>
              <a:rPr lang="en-US" sz="1000" b="1" dirty="0" err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programmes</a:t>
            </a:r>
            <a:r>
              <a:rPr lang="en-US" sz="10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i="1" dirty="0">
                <a:latin typeface="Tahoma" pitchFamily="34" charset="0"/>
                <a:cs typeface="Tahoma" pitchFamily="34" charset="0"/>
              </a:rPr>
              <a:t>(Lounge </a:t>
            </a:r>
            <a:r>
              <a:rPr lang="en-US" sz="1000" i="1" dirty="0" err="1">
                <a:latin typeface="Tahoma" pitchFamily="34" charset="0"/>
                <a:cs typeface="Tahoma" pitchFamily="34" charset="0"/>
              </a:rPr>
              <a:t>Amwaj</a:t>
            </a:r>
            <a:r>
              <a:rPr lang="en-US" sz="1000" i="1" dirty="0">
                <a:latin typeface="Tahoma" pitchFamily="34" charset="0"/>
                <a:cs typeface="Tahoma" pitchFamily="34" charset="0"/>
              </a:rPr>
              <a:t>)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0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Text Box 275"/>
          <p:cNvSpPr txBox="1">
            <a:spLocks noChangeArrowheads="1"/>
          </p:cNvSpPr>
          <p:nvPr/>
        </p:nvSpPr>
        <p:spPr bwMode="auto">
          <a:xfrm>
            <a:off x="134938" y="144463"/>
            <a:ext cx="7364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WHO Global Meeting on NCDs (Muscat, Oman, 9-12 December 2019)</a:t>
            </a:r>
          </a:p>
          <a:p>
            <a:pPr eaLnBrk="1" hangingPunct="1"/>
            <a:r>
              <a:rPr lang="en-GB" sz="1000" dirty="0">
                <a:solidFill>
                  <a:srgbClr val="1E7FB8"/>
                </a:solidFill>
                <a:latin typeface="Tahoma" pitchFamily="34" charset="0"/>
                <a:cs typeface="Tahoma" pitchFamily="34" charset="0"/>
              </a:rPr>
              <a:t>Preliminary programme structure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E4035F-22B7-4DD1-BA30-39A7A03F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33150"/>
              </p:ext>
            </p:extLst>
          </p:nvPr>
        </p:nvGraphicFramePr>
        <p:xfrm>
          <a:off x="148431" y="1198553"/>
          <a:ext cx="8847137" cy="2503204"/>
        </p:xfrm>
        <a:graphic>
          <a:graphicData uri="http://schemas.openxmlformats.org/drawingml/2006/table">
            <a:tbl>
              <a:tblPr/>
              <a:tblGrid>
                <a:gridCol w="523839">
                  <a:extLst>
                    <a:ext uri="{9D8B030D-6E8A-4147-A177-3AD203B41FA5}">
                      <a16:colId xmlns:a16="http://schemas.microsoft.com/office/drawing/2014/main" val="1325946387"/>
                    </a:ext>
                  </a:extLst>
                </a:gridCol>
                <a:gridCol w="216976">
                  <a:extLst>
                    <a:ext uri="{9D8B030D-6E8A-4147-A177-3AD203B41FA5}">
                      <a16:colId xmlns:a16="http://schemas.microsoft.com/office/drawing/2014/main" val="810135"/>
                    </a:ext>
                  </a:extLst>
                </a:gridCol>
                <a:gridCol w="2076919">
                  <a:extLst>
                    <a:ext uri="{9D8B030D-6E8A-4147-A177-3AD203B41FA5}">
                      <a16:colId xmlns:a16="http://schemas.microsoft.com/office/drawing/2014/main" val="3042430088"/>
                    </a:ext>
                  </a:extLst>
                </a:gridCol>
                <a:gridCol w="1965080">
                  <a:extLst>
                    <a:ext uri="{9D8B030D-6E8A-4147-A177-3AD203B41FA5}">
                      <a16:colId xmlns:a16="http://schemas.microsoft.com/office/drawing/2014/main" val="4016271846"/>
                    </a:ext>
                  </a:extLst>
                </a:gridCol>
                <a:gridCol w="2177613">
                  <a:extLst>
                    <a:ext uri="{9D8B030D-6E8A-4147-A177-3AD203B41FA5}">
                      <a16:colId xmlns:a16="http://schemas.microsoft.com/office/drawing/2014/main" val="197110011"/>
                    </a:ext>
                  </a:extLst>
                </a:gridCol>
                <a:gridCol w="1886710">
                  <a:extLst>
                    <a:ext uri="{9D8B030D-6E8A-4147-A177-3AD203B41FA5}">
                      <a16:colId xmlns:a16="http://schemas.microsoft.com/office/drawing/2014/main" val="1057643610"/>
                    </a:ext>
                  </a:extLst>
                </a:gridCol>
              </a:tblGrid>
              <a:tr h="237113">
                <a:tc gridSpan="6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Regional Meetings, parallel workshops and site visits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8948507"/>
                  </a:ext>
                </a:extLst>
              </a:tr>
              <a:tr h="2371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08:30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13:00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Site visits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8913639"/>
                  </a:ext>
                </a:extLst>
              </a:tr>
              <a:tr h="2371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13:00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14:00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Lunch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(Restaurant)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Lunchtime seminar on country initiatives for suicide prevention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Room 5/6; 2nd Floor) </a:t>
                      </a: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830732"/>
                  </a:ext>
                </a:extLst>
              </a:tr>
              <a:tr h="528319"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14:00 16:00</a:t>
                      </a: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Story-telling and mass media for mental health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Room 5/6; 2nd Floor) </a:t>
                      </a: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Regional Meeting AFRO: Accelerating the prevention and control of NCDs and Mental Health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2)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Regional Meeting AMRO: Achievements and challenges in implementing the Regional NCD Plan of Action 2014-2019, and relevance to SP 2020-2025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Room 2, 2</a:t>
                      </a:r>
                      <a:r>
                        <a:rPr kumimoji="0" lang="en-GB" sz="1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nd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Floor)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Regional Meeting SEARO </a:t>
                      </a:r>
                      <a:r>
                        <a:rPr kumimoji="0" lang="en-US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(Conference Room 3/4, 2nd Floor)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70021"/>
                  </a:ext>
                </a:extLst>
              </a:tr>
              <a:tr h="382716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93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768066-7AE5-4F0A-A4EA-F2B06B54E25A}"/>
              </a:ext>
            </a:extLst>
          </p:cNvPr>
          <p:cNvSpPr txBox="1"/>
          <p:nvPr/>
        </p:nvSpPr>
        <p:spPr>
          <a:xfrm>
            <a:off x="148431" y="803767"/>
            <a:ext cx="8833645" cy="2462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5726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Thursday, 12 December 2019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38DC4C-5CBB-4EAD-B0A3-31DAB023F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72258"/>
              </p:ext>
            </p:extLst>
          </p:nvPr>
        </p:nvGraphicFramePr>
        <p:xfrm>
          <a:off x="148431" y="3331472"/>
          <a:ext cx="8852955" cy="1610600"/>
        </p:xfrm>
        <a:graphic>
          <a:graphicData uri="http://schemas.openxmlformats.org/drawingml/2006/table">
            <a:tbl>
              <a:tblPr/>
              <a:tblGrid>
                <a:gridCol w="529657">
                  <a:extLst>
                    <a:ext uri="{9D8B030D-6E8A-4147-A177-3AD203B41FA5}">
                      <a16:colId xmlns:a16="http://schemas.microsoft.com/office/drawing/2014/main" val="3676408278"/>
                    </a:ext>
                  </a:extLst>
                </a:gridCol>
                <a:gridCol w="216976">
                  <a:extLst>
                    <a:ext uri="{9D8B030D-6E8A-4147-A177-3AD203B41FA5}">
                      <a16:colId xmlns:a16="http://schemas.microsoft.com/office/drawing/2014/main" val="2708904075"/>
                    </a:ext>
                  </a:extLst>
                </a:gridCol>
                <a:gridCol w="2066250">
                  <a:extLst>
                    <a:ext uri="{9D8B030D-6E8A-4147-A177-3AD203B41FA5}">
                      <a16:colId xmlns:a16="http://schemas.microsoft.com/office/drawing/2014/main" val="85028171"/>
                    </a:ext>
                  </a:extLst>
                </a:gridCol>
                <a:gridCol w="1979802">
                  <a:extLst>
                    <a:ext uri="{9D8B030D-6E8A-4147-A177-3AD203B41FA5}">
                      <a16:colId xmlns:a16="http://schemas.microsoft.com/office/drawing/2014/main" val="3332607977"/>
                    </a:ext>
                  </a:extLst>
                </a:gridCol>
                <a:gridCol w="2164359">
                  <a:extLst>
                    <a:ext uri="{9D8B030D-6E8A-4147-A177-3AD203B41FA5}">
                      <a16:colId xmlns:a16="http://schemas.microsoft.com/office/drawing/2014/main" val="3545999777"/>
                    </a:ext>
                  </a:extLst>
                </a:gridCol>
                <a:gridCol w="1895911">
                  <a:extLst>
                    <a:ext uri="{9D8B030D-6E8A-4147-A177-3AD203B41FA5}">
                      <a16:colId xmlns:a16="http://schemas.microsoft.com/office/drawing/2014/main" val="2334834180"/>
                    </a:ext>
                  </a:extLst>
                </a:gridCol>
              </a:tblGrid>
              <a:tr h="237113">
                <a:tc rowSpan="3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74583218"/>
                  </a:ext>
                </a:extLst>
              </a:tr>
              <a:tr h="528319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Regional Meeting WPRO: Accelerating progress to achieve SDG 3.4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(Conference Room 1, 2</a:t>
                      </a:r>
                      <a:r>
                        <a:rPr kumimoji="0" lang="en-GB" sz="1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nd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Floor)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Regional Meeting EURO on how to renew and refine the actions at country level to achieve SDG 3.4 before 2030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3)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Regional Meeting with the NCD and Mental Health focal points from the MOH of the EMRO Member States </a:t>
                      </a: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(Ballroom 1)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41607"/>
                  </a:ext>
                </a:extLst>
              </a:tr>
              <a:tr h="382716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25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E7FB8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788" marR="95788" marT="47891" marB="47891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87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23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54FB-34D5-4D33-ACC9-D1B06D102D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21/11/2019</a:t>
            </a:fld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86BC8-4ADE-4B3F-88C6-47562F4F48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30C093-7354-43B3-8EC1-B7D2AA20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Legend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CBCC9C-EF2C-404E-AED0-97756D31B350}"/>
              </a:ext>
            </a:extLst>
          </p:cNvPr>
          <p:cNvSpPr/>
          <p:nvPr/>
        </p:nvSpPr>
        <p:spPr>
          <a:xfrm>
            <a:off x="432619" y="1337187"/>
            <a:ext cx="570271" cy="432619"/>
          </a:xfrm>
          <a:prstGeom prst="roundRect">
            <a:avLst/>
          </a:prstGeom>
          <a:solidFill>
            <a:srgbClr val="C09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FD1DF9-7CE8-40AA-8585-C9482CF63803}"/>
              </a:ext>
            </a:extLst>
          </p:cNvPr>
          <p:cNvSpPr/>
          <p:nvPr/>
        </p:nvSpPr>
        <p:spPr>
          <a:xfrm>
            <a:off x="432619" y="1863122"/>
            <a:ext cx="570271" cy="4326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73B044-19E3-4F86-AD54-1B1BAB4B9BB9}"/>
              </a:ext>
            </a:extLst>
          </p:cNvPr>
          <p:cNvSpPr/>
          <p:nvPr/>
        </p:nvSpPr>
        <p:spPr>
          <a:xfrm>
            <a:off x="432619" y="2389057"/>
            <a:ext cx="570271" cy="432619"/>
          </a:xfrm>
          <a:prstGeom prst="roundRect">
            <a:avLst/>
          </a:prstGeom>
          <a:solidFill>
            <a:srgbClr val="125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EC7CB0-CC78-4092-9653-C2485A4582C7}"/>
              </a:ext>
            </a:extLst>
          </p:cNvPr>
          <p:cNvSpPr/>
          <p:nvPr/>
        </p:nvSpPr>
        <p:spPr>
          <a:xfrm>
            <a:off x="432619" y="2914992"/>
            <a:ext cx="570271" cy="4326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FBFB07-3888-41CB-A73B-DD55BB4FB6CA}"/>
              </a:ext>
            </a:extLst>
          </p:cNvPr>
          <p:cNvSpPr/>
          <p:nvPr/>
        </p:nvSpPr>
        <p:spPr>
          <a:xfrm>
            <a:off x="432619" y="3440926"/>
            <a:ext cx="570271" cy="432619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7A484-5CE7-4898-845B-774597DD7722}"/>
              </a:ext>
            </a:extLst>
          </p:cNvPr>
          <p:cNvSpPr txBox="1"/>
          <p:nvPr/>
        </p:nvSpPr>
        <p:spPr>
          <a:xfrm>
            <a:off x="1253448" y="136883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Plenary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2B156B-66AB-4ECA-8C4F-6845102690DA}"/>
              </a:ext>
            </a:extLst>
          </p:cNvPr>
          <p:cNvSpPr txBox="1"/>
          <p:nvPr/>
        </p:nvSpPr>
        <p:spPr>
          <a:xfrm>
            <a:off x="1253448" y="1895385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Workshop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32D262-31A7-442D-ADC1-B5C510D9929E}"/>
              </a:ext>
            </a:extLst>
          </p:cNvPr>
          <p:cNvSpPr txBox="1"/>
          <p:nvPr/>
        </p:nvSpPr>
        <p:spPr>
          <a:xfrm>
            <a:off x="1253448" y="2421940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Building a whole-of-government response (for Member States only)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BE57E0-3DBF-41E2-9033-70973ACEB3DB}"/>
              </a:ext>
            </a:extLst>
          </p:cNvPr>
          <p:cNvSpPr txBox="1"/>
          <p:nvPr/>
        </p:nvSpPr>
        <p:spPr>
          <a:xfrm>
            <a:off x="1253448" y="2948495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Building a whole-of-society response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D754-958C-4BD3-8AC1-4E969B60C251}"/>
              </a:ext>
            </a:extLst>
          </p:cNvPr>
          <p:cNvSpPr txBox="1"/>
          <p:nvPr/>
        </p:nvSpPr>
        <p:spPr>
          <a:xfrm>
            <a:off x="1253448" y="347505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Side events and regional meetings</a:t>
            </a:r>
          </a:p>
        </p:txBody>
      </p:sp>
    </p:spTree>
    <p:extLst>
      <p:ext uri="{BB962C8B-B14F-4D97-AF65-F5344CB8AC3E}">
        <p14:creationId xmlns:p14="http://schemas.microsoft.com/office/powerpoint/2010/main" val="148937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13054</TotalTime>
  <Words>1374</Words>
  <Application>Microsoft Office PowerPoint</Application>
  <PresentationFormat>On-screen Show (4:3)</PresentationFormat>
  <Paragraphs>187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Ebrima</vt:lpstr>
      <vt:lpstr>Tahoma</vt:lpstr>
      <vt:lpstr>Calibri</vt:lpstr>
      <vt:lpstr>Office Theme</vt:lpstr>
      <vt:lpstr>Preliminary Programme structure  Version dated 20 November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Fischer</dc:creator>
  <cp:lastModifiedBy>COLLINS, Tea</cp:lastModifiedBy>
  <cp:revision>627</cp:revision>
  <cp:lastPrinted>2019-11-13T15:44:29Z</cp:lastPrinted>
  <dcterms:created xsi:type="dcterms:W3CDTF">2016-09-26T17:27:22Z</dcterms:created>
  <dcterms:modified xsi:type="dcterms:W3CDTF">2019-11-21T14:00:29Z</dcterms:modified>
</cp:coreProperties>
</file>