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9"/>
  </p:notesMasterIdLst>
  <p:sldIdLst>
    <p:sldId id="280" r:id="rId5"/>
    <p:sldId id="257" r:id="rId6"/>
    <p:sldId id="285" r:id="rId7"/>
    <p:sldId id="283" r:id="rId8"/>
    <p:sldId id="289" r:id="rId9"/>
    <p:sldId id="286" r:id="rId10"/>
    <p:sldId id="277" r:id="rId11"/>
    <p:sldId id="278" r:id="rId12"/>
    <p:sldId id="258" r:id="rId13"/>
    <p:sldId id="260" r:id="rId14"/>
    <p:sldId id="310" r:id="rId15"/>
    <p:sldId id="314" r:id="rId16"/>
    <p:sldId id="340" r:id="rId17"/>
    <p:sldId id="317" r:id="rId18"/>
    <p:sldId id="313" r:id="rId19"/>
    <p:sldId id="279" r:id="rId20"/>
    <p:sldId id="298" r:id="rId21"/>
    <p:sldId id="328" r:id="rId22"/>
    <p:sldId id="336" r:id="rId23"/>
    <p:sldId id="327" r:id="rId24"/>
    <p:sldId id="333" r:id="rId25"/>
    <p:sldId id="262" r:id="rId26"/>
    <p:sldId id="263" r:id="rId27"/>
    <p:sldId id="264" r:id="rId28"/>
    <p:sldId id="266" r:id="rId29"/>
    <p:sldId id="267" r:id="rId30"/>
    <p:sldId id="335" r:id="rId31"/>
    <p:sldId id="269" r:id="rId32"/>
    <p:sldId id="270" r:id="rId33"/>
    <p:sldId id="271" r:id="rId34"/>
    <p:sldId id="272" r:id="rId35"/>
    <p:sldId id="332" r:id="rId36"/>
    <p:sldId id="273" r:id="rId37"/>
    <p:sldId id="301" r:id="rId3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1pPr>
    <a:lvl2pPr marL="4572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2pPr>
    <a:lvl3pPr marL="9144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3pPr>
    <a:lvl4pPr marL="13716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4pPr>
    <a:lvl5pPr marL="18288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5pPr>
    <a:lvl6pPr marL="2286000" algn="l" defTabSz="914400" rtl="0" eaLnBrk="1" latinLnBrk="0" hangingPunct="1">
      <a:defRPr kern="1200">
        <a:solidFill>
          <a:schemeClr val="tx1"/>
        </a:solidFill>
        <a:latin typeface="Myriad Web Pro" panose="020B0503030403020204" pitchFamily="34" charset="0"/>
        <a:ea typeface="+mn-ea"/>
        <a:cs typeface="+mn-cs"/>
      </a:defRPr>
    </a:lvl6pPr>
    <a:lvl7pPr marL="2743200" algn="l" defTabSz="914400" rtl="0" eaLnBrk="1" latinLnBrk="0" hangingPunct="1">
      <a:defRPr kern="1200">
        <a:solidFill>
          <a:schemeClr val="tx1"/>
        </a:solidFill>
        <a:latin typeface="Myriad Web Pro" panose="020B0503030403020204" pitchFamily="34" charset="0"/>
        <a:ea typeface="+mn-ea"/>
        <a:cs typeface="+mn-cs"/>
      </a:defRPr>
    </a:lvl7pPr>
    <a:lvl8pPr marL="3200400" algn="l" defTabSz="914400" rtl="0" eaLnBrk="1" latinLnBrk="0" hangingPunct="1">
      <a:defRPr kern="1200">
        <a:solidFill>
          <a:schemeClr val="tx1"/>
        </a:solidFill>
        <a:latin typeface="Myriad Web Pro" panose="020B0503030403020204" pitchFamily="34" charset="0"/>
        <a:ea typeface="+mn-ea"/>
        <a:cs typeface="+mn-cs"/>
      </a:defRPr>
    </a:lvl8pPr>
    <a:lvl9pPr marL="3657600" algn="l" defTabSz="914400" rtl="0" eaLnBrk="1" latinLnBrk="0" hangingPunct="1">
      <a:defRPr kern="1200">
        <a:solidFill>
          <a:schemeClr val="tx1"/>
        </a:solidFill>
        <a:latin typeface="Myriad Web Pro" panose="020B0503030403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83" autoAdjust="0"/>
    <p:restoredTop sz="94672" autoAdjust="0"/>
  </p:normalViewPr>
  <p:slideViewPr>
    <p:cSldViewPr>
      <p:cViewPr varScale="1">
        <p:scale>
          <a:sx n="46" d="100"/>
          <a:sy n="46" d="100"/>
        </p:scale>
        <p:origin x="78" y="468"/>
      </p:cViewPr>
      <p:guideLst>
        <p:guide orient="horz" pos="2160"/>
        <p:guide pos="3840"/>
      </p:guideLst>
    </p:cSldViewPr>
  </p:slideViewPr>
  <p:outlineViewPr>
    <p:cViewPr>
      <p:scale>
        <a:sx n="33" d="100"/>
        <a:sy n="33" d="100"/>
      </p:scale>
      <p:origin x="0" y="-2413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MA, Anuj" userId="7c99ef60-fb09-4cbc-b7ae-c94cd8b53e31" providerId="ADAL" clId="{93B48195-FA79-436E-9F65-FDF840A88472}"/>
    <pc:docChg chg="undo custSel modSld">
      <pc:chgData name="SHARMA, Anuj" userId="7c99ef60-fb09-4cbc-b7ae-c94cd8b53e31" providerId="ADAL" clId="{93B48195-FA79-436E-9F65-FDF840A88472}" dt="2020-05-06T19:40:03.221" v="495" actId="1038"/>
      <pc:docMkLst>
        <pc:docMk/>
      </pc:docMkLst>
      <pc:sldChg chg="addSp delSp modSp">
        <pc:chgData name="SHARMA, Anuj" userId="7c99ef60-fb09-4cbc-b7ae-c94cd8b53e31" providerId="ADAL" clId="{93B48195-FA79-436E-9F65-FDF840A88472}" dt="2020-05-06T18:16:29.160" v="24" actId="14100"/>
        <pc:sldMkLst>
          <pc:docMk/>
          <pc:sldMk cId="0" sldId="258"/>
        </pc:sldMkLst>
        <pc:spChg chg="mod">
          <ac:chgData name="SHARMA, Anuj" userId="7c99ef60-fb09-4cbc-b7ae-c94cd8b53e31" providerId="ADAL" clId="{93B48195-FA79-436E-9F65-FDF840A88472}" dt="2020-05-06T18:15:30.963" v="14" actId="404"/>
          <ac:spMkLst>
            <pc:docMk/>
            <pc:sldMk cId="0" sldId="258"/>
            <ac:spMk id="2" creationId="{00000000-0000-0000-0000-000000000000}"/>
          </ac:spMkLst>
        </pc:spChg>
        <pc:spChg chg="mod">
          <ac:chgData name="SHARMA, Anuj" userId="7c99ef60-fb09-4cbc-b7ae-c94cd8b53e31" providerId="ADAL" clId="{93B48195-FA79-436E-9F65-FDF840A88472}" dt="2020-05-06T18:15:13.756" v="12"/>
          <ac:spMkLst>
            <pc:docMk/>
            <pc:sldMk cId="0" sldId="258"/>
            <ac:spMk id="3" creationId="{00000000-0000-0000-0000-000000000000}"/>
          </ac:spMkLst>
        </pc:spChg>
        <pc:spChg chg="add del mod">
          <ac:chgData name="SHARMA, Anuj" userId="7c99ef60-fb09-4cbc-b7ae-c94cd8b53e31" providerId="ADAL" clId="{93B48195-FA79-436E-9F65-FDF840A88472}" dt="2020-05-06T18:15:13.756" v="12"/>
          <ac:spMkLst>
            <pc:docMk/>
            <pc:sldMk cId="0" sldId="258"/>
            <ac:spMk id="4" creationId="{50CB82FC-C65F-46D5-8EA6-CEB4A9F0FFA3}"/>
          </ac:spMkLst>
        </pc:spChg>
        <pc:spChg chg="add del mod">
          <ac:chgData name="SHARMA, Anuj" userId="7c99ef60-fb09-4cbc-b7ae-c94cd8b53e31" providerId="ADAL" clId="{93B48195-FA79-436E-9F65-FDF840A88472}" dt="2020-05-06T18:15:13.756" v="12"/>
          <ac:spMkLst>
            <pc:docMk/>
            <pc:sldMk cId="0" sldId="258"/>
            <ac:spMk id="11" creationId="{0CCF61D5-3F22-4E00-A353-D703F103E1DE}"/>
          </ac:spMkLst>
        </pc:spChg>
        <pc:spChg chg="add del mod">
          <ac:chgData name="SHARMA, Anuj" userId="7c99ef60-fb09-4cbc-b7ae-c94cd8b53e31" providerId="ADAL" clId="{93B48195-FA79-436E-9F65-FDF840A88472}" dt="2020-05-06T18:15:13.756" v="12"/>
          <ac:spMkLst>
            <pc:docMk/>
            <pc:sldMk cId="0" sldId="258"/>
            <ac:spMk id="12" creationId="{BFE39002-4897-44BD-83F2-A170077DF61E}"/>
          </ac:spMkLst>
        </pc:spChg>
        <pc:picChg chg="mod">
          <ac:chgData name="SHARMA, Anuj" userId="7c99ef60-fb09-4cbc-b7ae-c94cd8b53e31" providerId="ADAL" clId="{93B48195-FA79-436E-9F65-FDF840A88472}" dt="2020-05-06T18:16:29.160" v="24" actId="14100"/>
          <ac:picMkLst>
            <pc:docMk/>
            <pc:sldMk cId="0" sldId="258"/>
            <ac:picMk id="5" creationId="{00000000-0000-0000-0000-000000000000}"/>
          </ac:picMkLst>
        </pc:picChg>
        <pc:picChg chg="del mod">
          <ac:chgData name="SHARMA, Anuj" userId="7c99ef60-fb09-4cbc-b7ae-c94cd8b53e31" providerId="ADAL" clId="{93B48195-FA79-436E-9F65-FDF840A88472}" dt="2020-05-06T18:16:18.700" v="22" actId="478"/>
          <ac:picMkLst>
            <pc:docMk/>
            <pc:sldMk cId="0" sldId="258"/>
            <ac:picMk id="8" creationId="{00000000-0000-0000-0000-000000000000}"/>
          </ac:picMkLst>
        </pc:picChg>
      </pc:sldChg>
      <pc:sldChg chg="modSp">
        <pc:chgData name="SHARMA, Anuj" userId="7c99ef60-fb09-4cbc-b7ae-c94cd8b53e31" providerId="ADAL" clId="{93B48195-FA79-436E-9F65-FDF840A88472}" dt="2020-05-06T18:28:21.876" v="273" actId="20577"/>
        <pc:sldMkLst>
          <pc:docMk/>
          <pc:sldMk cId="0" sldId="262"/>
        </pc:sldMkLst>
        <pc:spChg chg="mod">
          <ac:chgData name="SHARMA, Anuj" userId="7c99ef60-fb09-4cbc-b7ae-c94cd8b53e31" providerId="ADAL" clId="{93B48195-FA79-436E-9F65-FDF840A88472}" dt="2020-05-06T18:28:21.876" v="273" actId="20577"/>
          <ac:spMkLst>
            <pc:docMk/>
            <pc:sldMk cId="0" sldId="262"/>
            <ac:spMk id="2" creationId="{00000000-0000-0000-0000-000000000000}"/>
          </ac:spMkLst>
        </pc:spChg>
        <pc:spChg chg="mod">
          <ac:chgData name="SHARMA, Anuj" userId="7c99ef60-fb09-4cbc-b7ae-c94cd8b53e31" providerId="ADAL" clId="{93B48195-FA79-436E-9F65-FDF840A88472}" dt="2020-05-06T18:28:01.069" v="265" actId="27636"/>
          <ac:spMkLst>
            <pc:docMk/>
            <pc:sldMk cId="0" sldId="262"/>
            <ac:spMk id="3" creationId="{00000000-0000-0000-0000-000000000000}"/>
          </ac:spMkLst>
        </pc:spChg>
      </pc:sldChg>
      <pc:sldChg chg="modSp">
        <pc:chgData name="SHARMA, Anuj" userId="7c99ef60-fb09-4cbc-b7ae-c94cd8b53e31" providerId="ADAL" clId="{93B48195-FA79-436E-9F65-FDF840A88472}" dt="2020-05-06T18:28:14.679" v="269" actId="20577"/>
        <pc:sldMkLst>
          <pc:docMk/>
          <pc:sldMk cId="0" sldId="263"/>
        </pc:sldMkLst>
        <pc:spChg chg="mod">
          <ac:chgData name="SHARMA, Anuj" userId="7c99ef60-fb09-4cbc-b7ae-c94cd8b53e31" providerId="ADAL" clId="{93B48195-FA79-436E-9F65-FDF840A88472}" dt="2020-05-06T18:28:14.679" v="269" actId="20577"/>
          <ac:spMkLst>
            <pc:docMk/>
            <pc:sldMk cId="0" sldId="263"/>
            <ac:spMk id="2" creationId="{00000000-0000-0000-0000-000000000000}"/>
          </ac:spMkLst>
        </pc:spChg>
      </pc:sldChg>
      <pc:sldChg chg="modSp">
        <pc:chgData name="SHARMA, Anuj" userId="7c99ef60-fb09-4cbc-b7ae-c94cd8b53e31" providerId="ADAL" clId="{93B48195-FA79-436E-9F65-FDF840A88472}" dt="2020-05-06T18:29:55.195" v="309" actId="20577"/>
        <pc:sldMkLst>
          <pc:docMk/>
          <pc:sldMk cId="0" sldId="264"/>
        </pc:sldMkLst>
        <pc:spChg chg="mod">
          <ac:chgData name="SHARMA, Anuj" userId="7c99ef60-fb09-4cbc-b7ae-c94cd8b53e31" providerId="ADAL" clId="{93B48195-FA79-436E-9F65-FDF840A88472}" dt="2020-05-06T18:29:55.195" v="309" actId="20577"/>
          <ac:spMkLst>
            <pc:docMk/>
            <pc:sldMk cId="0" sldId="264"/>
            <ac:spMk id="3" creationId="{00000000-0000-0000-0000-000000000000}"/>
          </ac:spMkLst>
        </pc:spChg>
      </pc:sldChg>
      <pc:sldChg chg="modSp">
        <pc:chgData name="SHARMA, Anuj" userId="7c99ef60-fb09-4cbc-b7ae-c94cd8b53e31" providerId="ADAL" clId="{93B48195-FA79-436E-9F65-FDF840A88472}" dt="2020-05-06T18:33:50.292" v="377" actId="255"/>
        <pc:sldMkLst>
          <pc:docMk/>
          <pc:sldMk cId="0" sldId="266"/>
        </pc:sldMkLst>
        <pc:spChg chg="mod">
          <ac:chgData name="SHARMA, Anuj" userId="7c99ef60-fb09-4cbc-b7ae-c94cd8b53e31" providerId="ADAL" clId="{93B48195-FA79-436E-9F65-FDF840A88472}" dt="2020-05-06T18:33:50.292" v="377" actId="255"/>
          <ac:spMkLst>
            <pc:docMk/>
            <pc:sldMk cId="0" sldId="266"/>
            <ac:spMk id="3" creationId="{00000000-0000-0000-0000-000000000000}"/>
          </ac:spMkLst>
        </pc:spChg>
      </pc:sldChg>
      <pc:sldChg chg="modSp">
        <pc:chgData name="SHARMA, Anuj" userId="7c99ef60-fb09-4cbc-b7ae-c94cd8b53e31" providerId="ADAL" clId="{93B48195-FA79-436E-9F65-FDF840A88472}" dt="2020-05-06T18:36:00.027" v="404" actId="27636"/>
        <pc:sldMkLst>
          <pc:docMk/>
          <pc:sldMk cId="0" sldId="269"/>
        </pc:sldMkLst>
        <pc:spChg chg="mod">
          <ac:chgData name="SHARMA, Anuj" userId="7c99ef60-fb09-4cbc-b7ae-c94cd8b53e31" providerId="ADAL" clId="{93B48195-FA79-436E-9F65-FDF840A88472}" dt="2020-05-06T18:34:24.293" v="381" actId="20577"/>
          <ac:spMkLst>
            <pc:docMk/>
            <pc:sldMk cId="0" sldId="269"/>
            <ac:spMk id="2" creationId="{00000000-0000-0000-0000-000000000000}"/>
          </ac:spMkLst>
        </pc:spChg>
        <pc:spChg chg="mod">
          <ac:chgData name="SHARMA, Anuj" userId="7c99ef60-fb09-4cbc-b7ae-c94cd8b53e31" providerId="ADAL" clId="{93B48195-FA79-436E-9F65-FDF840A88472}" dt="2020-05-06T18:36:00.027" v="404" actId="27636"/>
          <ac:spMkLst>
            <pc:docMk/>
            <pc:sldMk cId="0" sldId="269"/>
            <ac:spMk id="3" creationId="{00000000-0000-0000-0000-000000000000}"/>
          </ac:spMkLst>
        </pc:spChg>
      </pc:sldChg>
      <pc:sldChg chg="modSp">
        <pc:chgData name="SHARMA, Anuj" userId="7c99ef60-fb09-4cbc-b7ae-c94cd8b53e31" providerId="ADAL" clId="{93B48195-FA79-436E-9F65-FDF840A88472}" dt="2020-05-06T18:36:58.272" v="408" actId="20577"/>
        <pc:sldMkLst>
          <pc:docMk/>
          <pc:sldMk cId="0" sldId="270"/>
        </pc:sldMkLst>
        <pc:spChg chg="mod">
          <ac:chgData name="SHARMA, Anuj" userId="7c99ef60-fb09-4cbc-b7ae-c94cd8b53e31" providerId="ADAL" clId="{93B48195-FA79-436E-9F65-FDF840A88472}" dt="2020-05-06T18:34:31.057" v="385" actId="20577"/>
          <ac:spMkLst>
            <pc:docMk/>
            <pc:sldMk cId="0" sldId="270"/>
            <ac:spMk id="2" creationId="{00000000-0000-0000-0000-000000000000}"/>
          </ac:spMkLst>
        </pc:spChg>
        <pc:spChg chg="mod">
          <ac:chgData name="SHARMA, Anuj" userId="7c99ef60-fb09-4cbc-b7ae-c94cd8b53e31" providerId="ADAL" clId="{93B48195-FA79-436E-9F65-FDF840A88472}" dt="2020-05-06T18:36:58.272" v="408" actId="20577"/>
          <ac:spMkLst>
            <pc:docMk/>
            <pc:sldMk cId="0" sldId="270"/>
            <ac:spMk id="3" creationId="{00000000-0000-0000-0000-000000000000}"/>
          </ac:spMkLst>
        </pc:spChg>
      </pc:sldChg>
      <pc:sldChg chg="modSp">
        <pc:chgData name="SHARMA, Anuj" userId="7c99ef60-fb09-4cbc-b7ae-c94cd8b53e31" providerId="ADAL" clId="{93B48195-FA79-436E-9F65-FDF840A88472}" dt="2020-05-06T18:34:39.756" v="389" actId="20577"/>
        <pc:sldMkLst>
          <pc:docMk/>
          <pc:sldMk cId="0" sldId="271"/>
        </pc:sldMkLst>
        <pc:spChg chg="mod">
          <ac:chgData name="SHARMA, Anuj" userId="7c99ef60-fb09-4cbc-b7ae-c94cd8b53e31" providerId="ADAL" clId="{93B48195-FA79-436E-9F65-FDF840A88472}" dt="2020-05-06T18:34:39.756" v="389" actId="20577"/>
          <ac:spMkLst>
            <pc:docMk/>
            <pc:sldMk cId="0" sldId="271"/>
            <ac:spMk id="2" creationId="{00000000-0000-0000-0000-000000000000}"/>
          </ac:spMkLst>
        </pc:spChg>
      </pc:sldChg>
      <pc:sldChg chg="modSp">
        <pc:chgData name="SHARMA, Anuj" userId="7c99ef60-fb09-4cbc-b7ae-c94cd8b53e31" providerId="ADAL" clId="{93B48195-FA79-436E-9F65-FDF840A88472}" dt="2020-05-06T18:38:07.195" v="423" actId="20577"/>
        <pc:sldMkLst>
          <pc:docMk/>
          <pc:sldMk cId="0" sldId="272"/>
        </pc:sldMkLst>
        <pc:spChg chg="mod">
          <ac:chgData name="SHARMA, Anuj" userId="7c99ef60-fb09-4cbc-b7ae-c94cd8b53e31" providerId="ADAL" clId="{93B48195-FA79-436E-9F65-FDF840A88472}" dt="2020-05-06T18:38:07.195" v="423" actId="20577"/>
          <ac:spMkLst>
            <pc:docMk/>
            <pc:sldMk cId="0" sldId="272"/>
            <ac:spMk id="3" creationId="{00000000-0000-0000-0000-000000000000}"/>
          </ac:spMkLst>
        </pc:spChg>
      </pc:sldChg>
      <pc:sldChg chg="modSp">
        <pc:chgData name="SHARMA, Anuj" userId="7c99ef60-fb09-4cbc-b7ae-c94cd8b53e31" providerId="ADAL" clId="{93B48195-FA79-436E-9F65-FDF840A88472}" dt="2020-05-06T19:36:50.083" v="462" actId="20577"/>
        <pc:sldMkLst>
          <pc:docMk/>
          <pc:sldMk cId="0" sldId="273"/>
        </pc:sldMkLst>
        <pc:spChg chg="mod">
          <ac:chgData name="SHARMA, Anuj" userId="7c99ef60-fb09-4cbc-b7ae-c94cd8b53e31" providerId="ADAL" clId="{93B48195-FA79-436E-9F65-FDF840A88472}" dt="2020-05-06T19:36:50.083" v="462" actId="20577"/>
          <ac:spMkLst>
            <pc:docMk/>
            <pc:sldMk cId="0" sldId="273"/>
            <ac:spMk id="7" creationId="{00000000-0000-0000-0000-000000000000}"/>
          </ac:spMkLst>
        </pc:spChg>
        <pc:picChg chg="mod">
          <ac:chgData name="SHARMA, Anuj" userId="7c99ef60-fb09-4cbc-b7ae-c94cd8b53e31" providerId="ADAL" clId="{93B48195-FA79-436E-9F65-FDF840A88472}" dt="2020-05-06T19:35:58.745" v="450"/>
          <ac:picMkLst>
            <pc:docMk/>
            <pc:sldMk cId="0" sldId="273"/>
            <ac:picMk id="5" creationId="{00000000-0000-0000-0000-000000000000}"/>
          </ac:picMkLst>
        </pc:picChg>
      </pc:sldChg>
      <pc:sldChg chg="modSp">
        <pc:chgData name="SHARMA, Anuj" userId="7c99ef60-fb09-4cbc-b7ae-c94cd8b53e31" providerId="ADAL" clId="{93B48195-FA79-436E-9F65-FDF840A88472}" dt="2020-05-06T18:24:20.148" v="229" actId="14100"/>
        <pc:sldMkLst>
          <pc:docMk/>
          <pc:sldMk cId="1265445676" sldId="279"/>
        </pc:sldMkLst>
        <pc:spChg chg="mod">
          <ac:chgData name="SHARMA, Anuj" userId="7c99ef60-fb09-4cbc-b7ae-c94cd8b53e31" providerId="ADAL" clId="{93B48195-FA79-436E-9F65-FDF840A88472}" dt="2020-05-06T18:24:20.148" v="229" actId="14100"/>
          <ac:spMkLst>
            <pc:docMk/>
            <pc:sldMk cId="1265445676" sldId="279"/>
            <ac:spMk id="3" creationId="{00000000-0000-0000-0000-000000000000}"/>
          </ac:spMkLst>
        </pc:spChg>
        <pc:picChg chg="mod">
          <ac:chgData name="SHARMA, Anuj" userId="7c99ef60-fb09-4cbc-b7ae-c94cd8b53e31" providerId="ADAL" clId="{93B48195-FA79-436E-9F65-FDF840A88472}" dt="2020-05-06T18:24:16.061" v="228" actId="1037"/>
          <ac:picMkLst>
            <pc:docMk/>
            <pc:sldMk cId="1265445676" sldId="279"/>
            <ac:picMk id="6" creationId="{00000000-0000-0000-0000-000000000000}"/>
          </ac:picMkLst>
        </pc:picChg>
        <pc:picChg chg="mod modCrop">
          <ac:chgData name="SHARMA, Anuj" userId="7c99ef60-fb09-4cbc-b7ae-c94cd8b53e31" providerId="ADAL" clId="{93B48195-FA79-436E-9F65-FDF840A88472}" dt="2020-05-06T18:24:16.061" v="228" actId="1037"/>
          <ac:picMkLst>
            <pc:docMk/>
            <pc:sldMk cId="1265445676" sldId="279"/>
            <ac:picMk id="8" creationId="{00000000-0000-0000-0000-000000000000}"/>
          </ac:picMkLst>
        </pc:picChg>
      </pc:sldChg>
      <pc:sldChg chg="delSp modSp">
        <pc:chgData name="SHARMA, Anuj" userId="7c99ef60-fb09-4cbc-b7ae-c94cd8b53e31" providerId="ADAL" clId="{93B48195-FA79-436E-9F65-FDF840A88472}" dt="2020-05-06T19:38:07.304" v="471" actId="478"/>
        <pc:sldMkLst>
          <pc:docMk/>
          <pc:sldMk cId="0" sldId="301"/>
        </pc:sldMkLst>
        <pc:spChg chg="mod">
          <ac:chgData name="SHARMA, Anuj" userId="7c99ef60-fb09-4cbc-b7ae-c94cd8b53e31" providerId="ADAL" clId="{93B48195-FA79-436E-9F65-FDF840A88472}" dt="2020-05-06T19:37:50.149" v="470" actId="5793"/>
          <ac:spMkLst>
            <pc:docMk/>
            <pc:sldMk cId="0" sldId="301"/>
            <ac:spMk id="8" creationId="{CF1D9571-A46A-4B50-A45B-4123BC0ACB8D}"/>
          </ac:spMkLst>
        </pc:spChg>
        <pc:picChg chg="del">
          <ac:chgData name="SHARMA, Anuj" userId="7c99ef60-fb09-4cbc-b7ae-c94cd8b53e31" providerId="ADAL" clId="{93B48195-FA79-436E-9F65-FDF840A88472}" dt="2020-05-06T19:38:07.304" v="471" actId="478"/>
          <ac:picMkLst>
            <pc:docMk/>
            <pc:sldMk cId="0" sldId="301"/>
            <ac:picMk id="1026" creationId="{00000000-0000-0000-0000-000000000000}"/>
          </ac:picMkLst>
        </pc:picChg>
      </pc:sldChg>
      <pc:sldChg chg="modSp">
        <pc:chgData name="SHARMA, Anuj" userId="7c99ef60-fb09-4cbc-b7ae-c94cd8b53e31" providerId="ADAL" clId="{93B48195-FA79-436E-9F65-FDF840A88472}" dt="2020-05-06T19:40:03.221" v="495" actId="1038"/>
        <pc:sldMkLst>
          <pc:docMk/>
          <pc:sldMk cId="0" sldId="310"/>
        </pc:sldMkLst>
        <pc:picChg chg="mod">
          <ac:chgData name="SHARMA, Anuj" userId="7c99ef60-fb09-4cbc-b7ae-c94cd8b53e31" providerId="ADAL" clId="{93B48195-FA79-436E-9F65-FDF840A88472}" dt="2020-05-06T19:40:03.221" v="495" actId="1038"/>
          <ac:picMkLst>
            <pc:docMk/>
            <pc:sldMk cId="0" sldId="310"/>
            <ac:picMk id="5" creationId="{00000000-0000-0000-0000-000000000000}"/>
          </ac:picMkLst>
        </pc:picChg>
        <pc:picChg chg="mod">
          <ac:chgData name="SHARMA, Anuj" userId="7c99ef60-fb09-4cbc-b7ae-c94cd8b53e31" providerId="ADAL" clId="{93B48195-FA79-436E-9F65-FDF840A88472}" dt="2020-05-06T19:40:03.221" v="495" actId="1038"/>
          <ac:picMkLst>
            <pc:docMk/>
            <pc:sldMk cId="0" sldId="310"/>
            <ac:picMk id="8" creationId="{00000000-0000-0000-0000-000000000000}"/>
          </ac:picMkLst>
        </pc:picChg>
        <pc:picChg chg="mod">
          <ac:chgData name="SHARMA, Anuj" userId="7c99ef60-fb09-4cbc-b7ae-c94cd8b53e31" providerId="ADAL" clId="{93B48195-FA79-436E-9F65-FDF840A88472}" dt="2020-05-06T19:40:03.221" v="495" actId="1038"/>
          <ac:picMkLst>
            <pc:docMk/>
            <pc:sldMk cId="0" sldId="310"/>
            <ac:picMk id="3074" creationId="{00000000-0000-0000-0000-000000000000}"/>
          </ac:picMkLst>
        </pc:picChg>
        <pc:picChg chg="mod">
          <ac:chgData name="SHARMA, Anuj" userId="7c99ef60-fb09-4cbc-b7ae-c94cd8b53e31" providerId="ADAL" clId="{93B48195-FA79-436E-9F65-FDF840A88472}" dt="2020-05-06T19:40:03.221" v="495" actId="1038"/>
          <ac:picMkLst>
            <pc:docMk/>
            <pc:sldMk cId="0" sldId="310"/>
            <ac:picMk id="3075" creationId="{00000000-0000-0000-0000-000000000000}"/>
          </ac:picMkLst>
        </pc:picChg>
      </pc:sldChg>
      <pc:sldChg chg="modSp">
        <pc:chgData name="SHARMA, Anuj" userId="7c99ef60-fb09-4cbc-b7ae-c94cd8b53e31" providerId="ADAL" clId="{93B48195-FA79-436E-9F65-FDF840A88472}" dt="2020-05-06T18:23:01.534" v="171" actId="1036"/>
        <pc:sldMkLst>
          <pc:docMk/>
          <pc:sldMk cId="0" sldId="313"/>
        </pc:sldMkLst>
        <pc:picChg chg="mod">
          <ac:chgData name="SHARMA, Anuj" userId="7c99ef60-fb09-4cbc-b7ae-c94cd8b53e31" providerId="ADAL" clId="{93B48195-FA79-436E-9F65-FDF840A88472}" dt="2020-05-06T18:23:01.534" v="171" actId="1036"/>
          <ac:picMkLst>
            <pc:docMk/>
            <pc:sldMk cId="0" sldId="313"/>
            <ac:picMk id="5" creationId="{00000000-0000-0000-0000-000000000000}"/>
          </ac:picMkLst>
        </pc:picChg>
        <pc:picChg chg="mod">
          <ac:chgData name="SHARMA, Anuj" userId="7c99ef60-fb09-4cbc-b7ae-c94cd8b53e31" providerId="ADAL" clId="{93B48195-FA79-436E-9F65-FDF840A88472}" dt="2020-05-06T18:23:01.534" v="171" actId="1036"/>
          <ac:picMkLst>
            <pc:docMk/>
            <pc:sldMk cId="0" sldId="313"/>
            <ac:picMk id="6" creationId="{00000000-0000-0000-0000-000000000000}"/>
          </ac:picMkLst>
        </pc:picChg>
      </pc:sldChg>
      <pc:sldChg chg="modSp">
        <pc:chgData name="SHARMA, Anuj" userId="7c99ef60-fb09-4cbc-b7ae-c94cd8b53e31" providerId="ADAL" clId="{93B48195-FA79-436E-9F65-FDF840A88472}" dt="2020-05-06T18:18:20.967" v="42" actId="1037"/>
        <pc:sldMkLst>
          <pc:docMk/>
          <pc:sldMk cId="0" sldId="314"/>
        </pc:sldMkLst>
        <pc:picChg chg="mod">
          <ac:chgData name="SHARMA, Anuj" userId="7c99ef60-fb09-4cbc-b7ae-c94cd8b53e31" providerId="ADAL" clId="{93B48195-FA79-436E-9F65-FDF840A88472}" dt="2020-05-06T18:18:10.243" v="37" actId="14100"/>
          <ac:picMkLst>
            <pc:docMk/>
            <pc:sldMk cId="0" sldId="314"/>
            <ac:picMk id="5" creationId="{00000000-0000-0000-0000-000000000000}"/>
          </ac:picMkLst>
        </pc:picChg>
        <pc:picChg chg="mod modCrop">
          <ac:chgData name="SHARMA, Anuj" userId="7c99ef60-fb09-4cbc-b7ae-c94cd8b53e31" providerId="ADAL" clId="{93B48195-FA79-436E-9F65-FDF840A88472}" dt="2020-05-06T18:17:57.767" v="34" actId="1076"/>
          <ac:picMkLst>
            <pc:docMk/>
            <pc:sldMk cId="0" sldId="314"/>
            <ac:picMk id="6" creationId="{00000000-0000-0000-0000-000000000000}"/>
          </ac:picMkLst>
        </pc:picChg>
        <pc:picChg chg="mod">
          <ac:chgData name="SHARMA, Anuj" userId="7c99ef60-fb09-4cbc-b7ae-c94cd8b53e31" providerId="ADAL" clId="{93B48195-FA79-436E-9F65-FDF840A88472}" dt="2020-05-06T18:18:20.967" v="42" actId="1037"/>
          <ac:picMkLst>
            <pc:docMk/>
            <pc:sldMk cId="0" sldId="314"/>
            <ac:picMk id="1027" creationId="{00000000-0000-0000-0000-000000000000}"/>
          </ac:picMkLst>
        </pc:picChg>
      </pc:sldChg>
      <pc:sldChg chg="modSp">
        <pc:chgData name="SHARMA, Anuj" userId="7c99ef60-fb09-4cbc-b7ae-c94cd8b53e31" providerId="ADAL" clId="{93B48195-FA79-436E-9F65-FDF840A88472}" dt="2020-05-06T18:21:41.527" v="140" actId="1036"/>
        <pc:sldMkLst>
          <pc:docMk/>
          <pc:sldMk cId="0" sldId="317"/>
        </pc:sldMkLst>
        <pc:picChg chg="mod">
          <ac:chgData name="SHARMA, Anuj" userId="7c99ef60-fb09-4cbc-b7ae-c94cd8b53e31" providerId="ADAL" clId="{93B48195-FA79-436E-9F65-FDF840A88472}" dt="2020-05-06T18:21:41.527" v="140" actId="1036"/>
          <ac:picMkLst>
            <pc:docMk/>
            <pc:sldMk cId="0" sldId="317"/>
            <ac:picMk id="5" creationId="{00000000-0000-0000-0000-000000000000}"/>
          </ac:picMkLst>
        </pc:picChg>
        <pc:picChg chg="mod">
          <ac:chgData name="SHARMA, Anuj" userId="7c99ef60-fb09-4cbc-b7ae-c94cd8b53e31" providerId="ADAL" clId="{93B48195-FA79-436E-9F65-FDF840A88472}" dt="2020-05-06T18:21:41.527" v="140" actId="1036"/>
          <ac:picMkLst>
            <pc:docMk/>
            <pc:sldMk cId="0" sldId="317"/>
            <ac:picMk id="6" creationId="{00000000-0000-0000-0000-000000000000}"/>
          </ac:picMkLst>
        </pc:picChg>
      </pc:sldChg>
      <pc:sldChg chg="modSp">
        <pc:chgData name="SHARMA, Anuj" userId="7c99ef60-fb09-4cbc-b7ae-c94cd8b53e31" providerId="ADAL" clId="{93B48195-FA79-436E-9F65-FDF840A88472}" dt="2020-05-06T18:26:45.713" v="256" actId="6549"/>
        <pc:sldMkLst>
          <pc:docMk/>
          <pc:sldMk cId="0" sldId="327"/>
        </pc:sldMkLst>
        <pc:spChg chg="mod">
          <ac:chgData name="SHARMA, Anuj" userId="7c99ef60-fb09-4cbc-b7ae-c94cd8b53e31" providerId="ADAL" clId="{93B48195-FA79-436E-9F65-FDF840A88472}" dt="2020-05-06T18:26:45.713" v="256" actId="6549"/>
          <ac:spMkLst>
            <pc:docMk/>
            <pc:sldMk cId="0" sldId="327"/>
            <ac:spMk id="3" creationId="{00000000-0000-0000-0000-000000000000}"/>
          </ac:spMkLst>
        </pc:spChg>
        <pc:picChg chg="mod">
          <ac:chgData name="SHARMA, Anuj" userId="7c99ef60-fb09-4cbc-b7ae-c94cd8b53e31" providerId="ADAL" clId="{93B48195-FA79-436E-9F65-FDF840A88472}" dt="2020-05-06T18:26:09.693" v="250" actId="1076"/>
          <ac:picMkLst>
            <pc:docMk/>
            <pc:sldMk cId="0" sldId="327"/>
            <ac:picMk id="6" creationId="{00000000-0000-0000-0000-000000000000}"/>
          </ac:picMkLst>
        </pc:picChg>
      </pc:sldChg>
      <pc:sldChg chg="modSp">
        <pc:chgData name="SHARMA, Anuj" userId="7c99ef60-fb09-4cbc-b7ae-c94cd8b53e31" providerId="ADAL" clId="{93B48195-FA79-436E-9F65-FDF840A88472}" dt="2020-05-06T18:25:56.361" v="249" actId="6549"/>
        <pc:sldMkLst>
          <pc:docMk/>
          <pc:sldMk cId="0" sldId="328"/>
        </pc:sldMkLst>
        <pc:spChg chg="mod">
          <ac:chgData name="SHARMA, Anuj" userId="7c99ef60-fb09-4cbc-b7ae-c94cd8b53e31" providerId="ADAL" clId="{93B48195-FA79-436E-9F65-FDF840A88472}" dt="2020-05-06T18:25:56.361" v="249" actId="6549"/>
          <ac:spMkLst>
            <pc:docMk/>
            <pc:sldMk cId="0" sldId="328"/>
            <ac:spMk id="2" creationId="{00000000-0000-0000-0000-000000000000}"/>
          </ac:spMkLst>
        </pc:spChg>
        <pc:spChg chg="mod">
          <ac:chgData name="SHARMA, Anuj" userId="7c99ef60-fb09-4cbc-b7ae-c94cd8b53e31" providerId="ADAL" clId="{93B48195-FA79-436E-9F65-FDF840A88472}" dt="2020-05-06T18:25:13.904" v="231"/>
          <ac:spMkLst>
            <pc:docMk/>
            <pc:sldMk cId="0" sldId="328"/>
            <ac:spMk id="3" creationId="{00000000-0000-0000-0000-000000000000}"/>
          </ac:spMkLst>
        </pc:spChg>
      </pc:sldChg>
      <pc:sldChg chg="modSp">
        <pc:chgData name="SHARMA, Anuj" userId="7c99ef60-fb09-4cbc-b7ae-c94cd8b53e31" providerId="ADAL" clId="{93B48195-FA79-436E-9F65-FDF840A88472}" dt="2020-05-06T19:35:40.919" v="449" actId="1035"/>
        <pc:sldMkLst>
          <pc:docMk/>
          <pc:sldMk cId="595562793" sldId="332"/>
        </pc:sldMkLst>
        <pc:spChg chg="mod">
          <ac:chgData name="SHARMA, Anuj" userId="7c99ef60-fb09-4cbc-b7ae-c94cd8b53e31" providerId="ADAL" clId="{93B48195-FA79-436E-9F65-FDF840A88472}" dt="2020-05-06T19:34:51.512" v="425" actId="20577"/>
          <ac:spMkLst>
            <pc:docMk/>
            <pc:sldMk cId="595562793" sldId="332"/>
            <ac:spMk id="4" creationId="{00000000-0000-0000-0000-000000000000}"/>
          </ac:spMkLst>
        </pc:spChg>
        <pc:picChg chg="mod modCrop">
          <ac:chgData name="SHARMA, Anuj" userId="7c99ef60-fb09-4cbc-b7ae-c94cd8b53e31" providerId="ADAL" clId="{93B48195-FA79-436E-9F65-FDF840A88472}" dt="2020-05-06T19:35:40.919" v="449" actId="1035"/>
          <ac:picMkLst>
            <pc:docMk/>
            <pc:sldMk cId="595562793" sldId="332"/>
            <ac:picMk id="9" creationId="{00000000-0000-0000-0000-000000000000}"/>
          </ac:picMkLst>
        </pc:picChg>
        <pc:picChg chg="mod">
          <ac:chgData name="SHARMA, Anuj" userId="7c99ef60-fb09-4cbc-b7ae-c94cd8b53e31" providerId="ADAL" clId="{93B48195-FA79-436E-9F65-FDF840A88472}" dt="2020-05-06T19:35:40.919" v="449" actId="1035"/>
          <ac:picMkLst>
            <pc:docMk/>
            <pc:sldMk cId="595562793" sldId="332"/>
            <ac:picMk id="10" creationId="{00000000-0000-0000-0000-000000000000}"/>
          </ac:picMkLst>
        </pc:picChg>
        <pc:picChg chg="mod">
          <ac:chgData name="SHARMA, Anuj" userId="7c99ef60-fb09-4cbc-b7ae-c94cd8b53e31" providerId="ADAL" clId="{93B48195-FA79-436E-9F65-FDF840A88472}" dt="2020-05-06T19:35:40.919" v="449" actId="1035"/>
          <ac:picMkLst>
            <pc:docMk/>
            <pc:sldMk cId="595562793" sldId="332"/>
            <ac:picMk id="9219" creationId="{00000000-0000-0000-0000-000000000000}"/>
          </ac:picMkLst>
        </pc:picChg>
      </pc:sldChg>
      <pc:sldChg chg="modSp">
        <pc:chgData name="SHARMA, Anuj" userId="7c99ef60-fb09-4cbc-b7ae-c94cd8b53e31" providerId="ADAL" clId="{93B48195-FA79-436E-9F65-FDF840A88472}" dt="2020-05-06T19:38:30.250" v="472" actId="14100"/>
        <pc:sldMkLst>
          <pc:docMk/>
          <pc:sldMk cId="1867206957" sldId="333"/>
        </pc:sldMkLst>
        <pc:picChg chg="mod">
          <ac:chgData name="SHARMA, Anuj" userId="7c99ef60-fb09-4cbc-b7ae-c94cd8b53e31" providerId="ADAL" clId="{93B48195-FA79-436E-9F65-FDF840A88472}" dt="2020-05-06T19:38:30.250" v="472" actId="14100"/>
          <ac:picMkLst>
            <pc:docMk/>
            <pc:sldMk cId="1867206957" sldId="333"/>
            <ac:picMk id="5" creationId="{00000000-0000-0000-0000-000000000000}"/>
          </ac:picMkLst>
        </pc:picChg>
      </pc:sldChg>
      <pc:sldChg chg="modSp">
        <pc:chgData name="SHARMA, Anuj" userId="7c99ef60-fb09-4cbc-b7ae-c94cd8b53e31" providerId="ADAL" clId="{93B48195-FA79-436E-9F65-FDF840A88472}" dt="2020-05-06T18:25:49.768" v="247" actId="5793"/>
        <pc:sldMkLst>
          <pc:docMk/>
          <pc:sldMk cId="3171802302" sldId="336"/>
        </pc:sldMkLst>
        <pc:spChg chg="mod">
          <ac:chgData name="SHARMA, Anuj" userId="7c99ef60-fb09-4cbc-b7ae-c94cd8b53e31" providerId="ADAL" clId="{93B48195-FA79-436E-9F65-FDF840A88472}" dt="2020-05-06T18:25:49.768" v="247" actId="5793"/>
          <ac:spMkLst>
            <pc:docMk/>
            <pc:sldMk cId="3171802302" sldId="336"/>
            <ac:spMk id="2" creationId="{00000000-0000-0000-0000-000000000000}"/>
          </ac:spMkLst>
        </pc:spChg>
        <pc:spChg chg="mod">
          <ac:chgData name="SHARMA, Anuj" userId="7c99ef60-fb09-4cbc-b7ae-c94cd8b53e31" providerId="ADAL" clId="{93B48195-FA79-436E-9F65-FDF840A88472}" dt="2020-05-06T18:25:33.622" v="239" actId="20577"/>
          <ac:spMkLst>
            <pc:docMk/>
            <pc:sldMk cId="3171802302" sldId="336"/>
            <ac:spMk id="3" creationId="{00000000-0000-0000-0000-000000000000}"/>
          </ac:spMkLst>
        </pc:spChg>
      </pc:sldChg>
      <pc:sldChg chg="modSp">
        <pc:chgData name="SHARMA, Anuj" userId="7c99ef60-fb09-4cbc-b7ae-c94cd8b53e31" providerId="ADAL" clId="{93B48195-FA79-436E-9F65-FDF840A88472}" dt="2020-05-06T18:19:41.387" v="56" actId="14100"/>
        <pc:sldMkLst>
          <pc:docMk/>
          <pc:sldMk cId="1533570884" sldId="340"/>
        </pc:sldMkLst>
        <pc:picChg chg="mod">
          <ac:chgData name="SHARMA, Anuj" userId="7c99ef60-fb09-4cbc-b7ae-c94cd8b53e31" providerId="ADAL" clId="{93B48195-FA79-436E-9F65-FDF840A88472}" dt="2020-05-06T18:18:51.811" v="47" actId="1076"/>
          <ac:picMkLst>
            <pc:docMk/>
            <pc:sldMk cId="1533570884" sldId="340"/>
            <ac:picMk id="5" creationId="{00000000-0000-0000-0000-000000000000}"/>
          </ac:picMkLst>
        </pc:picChg>
        <pc:picChg chg="mod modCrop">
          <ac:chgData name="SHARMA, Anuj" userId="7c99ef60-fb09-4cbc-b7ae-c94cd8b53e31" providerId="ADAL" clId="{93B48195-FA79-436E-9F65-FDF840A88472}" dt="2020-05-06T18:19:41.387" v="56" actId="14100"/>
          <ac:picMkLst>
            <pc:docMk/>
            <pc:sldMk cId="1533570884" sldId="340"/>
            <ac:picMk id="6"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A00628-0019-4E51-A10B-D3DBD8C8A53B}" type="datetimeFigureOut">
              <a:rPr lang="en-IN" smtClean="0"/>
              <a:pPr/>
              <a:t>06-05-2020</a:t>
            </a:fld>
            <a:endParaRPr lang="en-I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C50E1F-91CC-4D71-BA52-F98B3CBDABCD}" type="slidenum">
              <a:rPr lang="en-IN" smtClean="0"/>
              <a:pPr/>
              <a:t>‹#›</a:t>
            </a:fld>
            <a:endParaRPr lang="en-IN"/>
          </a:p>
        </p:txBody>
      </p:sp>
    </p:spTree>
    <p:extLst>
      <p:ext uri="{BB962C8B-B14F-4D97-AF65-F5344CB8AC3E}">
        <p14:creationId xmlns:p14="http://schemas.microsoft.com/office/powerpoint/2010/main" val="1815711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dirty="0"/>
              <a:t>COVID-19 pandemic: </a:t>
            </a:r>
            <a:r>
              <a:rPr lang="en-US" sz="1200" dirty="0" err="1"/>
              <a:t>GoI:setting</a:t>
            </a:r>
            <a:r>
              <a:rPr lang="en-US" sz="1200" dirty="0"/>
              <a:t> up of quarantine centers/camps, Isolation wards, sample collection centers and laboratories.</a:t>
            </a:r>
          </a:p>
          <a:p>
            <a:pPr>
              <a:buNone/>
            </a:pPr>
            <a:r>
              <a:rPr lang="en-US" sz="1200" b="1" dirty="0">
                <a:latin typeface="Times New Roman" pitchFamily="18" charset="0"/>
                <a:cs typeface="Times New Roman" pitchFamily="18" charset="0"/>
              </a:rPr>
              <a:t>    Biomedical waste: generated during diagnosis, treatment or immunization of human beings or animals or in research activities or in production or testing of </a:t>
            </a:r>
            <a:r>
              <a:rPr lang="en-US" sz="1200" b="1" dirty="0" err="1">
                <a:latin typeface="Times New Roman" pitchFamily="18" charset="0"/>
                <a:cs typeface="Times New Roman" pitchFamily="18" charset="0"/>
              </a:rPr>
              <a:t>biologicals</a:t>
            </a:r>
            <a:r>
              <a:rPr lang="en-US" sz="1200" b="1" dirty="0">
                <a:latin typeface="Times New Roman" pitchFamily="18" charset="0"/>
                <a:cs typeface="Times New Roman" pitchFamily="18" charset="0"/>
              </a:rPr>
              <a:t> </a:t>
            </a:r>
            <a:r>
              <a:rPr lang="en-US" sz="1200" b="1" dirty="0">
                <a:solidFill>
                  <a:srgbClr val="0070C0"/>
                </a:solidFill>
                <a:latin typeface="Times New Roman" pitchFamily="18" charset="0"/>
                <a:cs typeface="Times New Roman" pitchFamily="18" charset="0"/>
              </a:rPr>
              <a:t>or in health camps</a:t>
            </a:r>
            <a:r>
              <a:rPr lang="en-US" sz="1200" b="1" dirty="0">
                <a:latin typeface="Times New Roman" pitchFamily="18" charset="0"/>
                <a:cs typeface="Times New Roman" pitchFamily="18" charset="0"/>
              </a:rPr>
              <a:t>: BMWM Rules, 2016, 2018,2019</a:t>
            </a:r>
          </a:p>
          <a:p>
            <a:pPr algn="just">
              <a:buFontTx/>
              <a:buChar char="-"/>
            </a:pPr>
            <a:r>
              <a:rPr lang="en-US" sz="1200" dirty="0">
                <a:latin typeface="Times New Roman" pitchFamily="18" charset="0"/>
                <a:cs typeface="Times New Roman" pitchFamily="18" charset="0"/>
              </a:rPr>
              <a:t>Quarantine Camps / Quarantine-Home are the places where suspected people or the contacts of suspected / confirmed cases who have been directed by authorized hospitals or local authorities to stay at home for at least 14 days or more for observation for any symptom of COVID-19, if any.</a:t>
            </a:r>
          </a:p>
          <a:p>
            <a:pPr algn="just">
              <a:buFontTx/>
              <a:buChar char="-"/>
            </a:pPr>
            <a:r>
              <a:rPr lang="en-US" sz="1200" u="sng" dirty="0">
                <a:latin typeface="Times New Roman" pitchFamily="18" charset="0"/>
                <a:cs typeface="Times New Roman" pitchFamily="18" charset="0"/>
              </a:rPr>
              <a:t>Homecare – Home care facility is a home where care is to be provided to a COVID-19 positive patient at home.</a:t>
            </a:r>
            <a:r>
              <a:rPr lang="en-US" sz="1200" dirty="0">
                <a:latin typeface="Times New Roman" pitchFamily="18" charset="0"/>
                <a:cs typeface="Times New Roman" pitchFamily="18" charset="0"/>
              </a:rPr>
              <a:t> </a:t>
            </a:r>
            <a:r>
              <a:rPr lang="en-US" sz="1200" baseline="30000" dirty="0">
                <a:latin typeface="Times New Roman" pitchFamily="18" charset="0"/>
                <a:cs typeface="Times New Roman" pitchFamily="18" charset="0"/>
              </a:rPr>
              <a:t>C1</a:t>
            </a:r>
            <a:endParaRPr lang="en-US" sz="1200" dirty="0">
              <a:latin typeface="Times New Roman" pitchFamily="18" charset="0"/>
              <a:cs typeface="Times New Roman" pitchFamily="18" charset="0"/>
            </a:endParaRPr>
          </a:p>
          <a:p>
            <a:pPr algn="just">
              <a:buNone/>
            </a:pPr>
            <a:r>
              <a:rPr lang="en-US" sz="1050" dirty="0">
                <a:latin typeface="Times New Roman" pitchFamily="18" charset="0"/>
                <a:cs typeface="Times New Roman" pitchFamily="18" charset="0"/>
              </a:rPr>
              <a:t>- </a:t>
            </a:r>
            <a:r>
              <a:rPr lang="en-US" sz="1400" dirty="0">
                <a:latin typeface="Times New Roman" pitchFamily="18" charset="0"/>
                <a:cs typeface="Times New Roman" pitchFamily="18" charset="0"/>
              </a:rPr>
              <a:t>Biomedical waste at Quarantine Camps / Home-care may also comprise of used syringes, date expired or discarded medicines, used masks/gloves and in case of patients with other chronic diseases may also include drain bags, urine bags, body fluid or blood soaked tissues/cotton, empty </a:t>
            </a:r>
            <a:r>
              <a:rPr lang="en-US" sz="1400" dirty="0" err="1">
                <a:latin typeface="Times New Roman" pitchFamily="18" charset="0"/>
                <a:cs typeface="Times New Roman" pitchFamily="18" charset="0"/>
              </a:rPr>
              <a:t>ampules</a:t>
            </a:r>
            <a:r>
              <a:rPr lang="en-US" sz="1400" dirty="0">
                <a:latin typeface="Times New Roman" pitchFamily="18" charset="0"/>
                <a:cs typeface="Times New Roman" pitchFamily="18" charset="0"/>
              </a:rPr>
              <a:t> etc.</a:t>
            </a:r>
          </a:p>
          <a:p>
            <a:pPr>
              <a:buNone/>
            </a:pPr>
            <a:endParaRPr lang="en-US" sz="1200" b="1" dirty="0">
              <a:latin typeface="Times New Roman" pitchFamily="18" charset="0"/>
              <a:cs typeface="Times New Roman" pitchFamily="18" charset="0"/>
            </a:endParaRPr>
          </a:p>
          <a:p>
            <a:pPr>
              <a:buNone/>
            </a:pPr>
            <a:endParaRPr lang="en-IN" sz="1200" dirty="0"/>
          </a:p>
          <a:p>
            <a:r>
              <a:rPr lang="en-US" sz="1200" dirty="0"/>
              <a:t>Guidelines for management of waste generated during diagnostics and treatment of COVID-19 suspected / confirmed patients, are required to be followed by all the stakeholders in addition to existing practices under BMW Management Rules, 2016.</a:t>
            </a:r>
          </a:p>
          <a:p>
            <a:r>
              <a:rPr lang="en-US" sz="1200" dirty="0"/>
              <a:t>Stakeholders: Occupier isolation wards, quarantine centers, sample collection centers, laboratories, ULBs, CBMWTF </a:t>
            </a:r>
            <a:endParaRPr lang="en-IN" sz="1200" dirty="0"/>
          </a:p>
          <a:p>
            <a:r>
              <a:rPr lang="en-US" sz="1200" dirty="0"/>
              <a:t>In order to deal with COVID-19 pandemic, State and Central Governments have initiated various steps, which include setting up of quarantine centers/camps, Isolation wards, sample collection centers and laboratories.</a:t>
            </a:r>
            <a:endParaRPr lang="en-IN" sz="1200" dirty="0"/>
          </a:p>
          <a:p>
            <a:r>
              <a:rPr lang="en-US" sz="1200" dirty="0"/>
              <a:t>Following specific guidelines for management of waste generated during diagnostics and treatment of COVID-19 suspected / confirmed patients, are required to be followed by all the stakeholders including isolation wards, quarantine centers, sample collection centers, laboratories, ULBs and common biomedical waste treatment and disposal facilities, in addition to existing practices under BMW Management Rules, 2016.</a:t>
            </a:r>
            <a:endParaRPr lang="en-IN" sz="1200" dirty="0"/>
          </a:p>
          <a:p>
            <a:r>
              <a:rPr lang="en-US" sz="1200" dirty="0"/>
              <a:t>These guidelines are based on current knowledge on COVID-19 and existing practices in management of infectious waste generated in hospitals while treating viral and other contagious diseases like HIV, H1N1, etc. These guidelines will be updated if need arises. </a:t>
            </a:r>
            <a:r>
              <a:rPr lang="en-US" sz="1200" u="sng" dirty="0"/>
              <a:t>This Revision-2 of guidelines is mainly to</a:t>
            </a:r>
            <a:r>
              <a:rPr lang="en-US" sz="1200" dirty="0"/>
              <a:t> </a:t>
            </a:r>
            <a:r>
              <a:rPr lang="en-US" sz="1200" u="sng" dirty="0"/>
              <a:t>incorporate specific requirements and responsibilities of persons operating sewage treatment plants</a:t>
            </a:r>
            <a:r>
              <a:rPr lang="en-US" sz="1200" dirty="0"/>
              <a:t> </a:t>
            </a:r>
            <a:r>
              <a:rPr lang="en-US" sz="1200" u="sng" dirty="0"/>
              <a:t>at Healthcare Facilities and to clarify on management of general waste from quarantine homes and</a:t>
            </a:r>
            <a:r>
              <a:rPr lang="en-US" sz="1200" dirty="0"/>
              <a:t> </a:t>
            </a:r>
            <a:r>
              <a:rPr lang="en-US" sz="1200" u="sng" dirty="0"/>
              <a:t>masks/gloves from other households.</a:t>
            </a:r>
            <a:endParaRPr lang="en-IN" sz="1200" dirty="0"/>
          </a:p>
          <a:p>
            <a:r>
              <a:rPr lang="en-US" sz="1200" dirty="0"/>
              <a:t>Guidelines brought out by WHO, </a:t>
            </a:r>
            <a:r>
              <a:rPr lang="en-US" sz="1200" dirty="0" err="1"/>
              <a:t>MoH&amp;FW</a:t>
            </a:r>
            <a:r>
              <a:rPr lang="en-US" sz="1200" dirty="0"/>
              <a:t>, ICMR, CDC and other concerned agencies from time to time may also be referred.</a:t>
            </a:r>
            <a:endParaRPr lang="en-IN" sz="1200" dirty="0"/>
          </a:p>
          <a:p>
            <a:r>
              <a:rPr lang="en-US" sz="1200" dirty="0"/>
              <a:t>Guidelines for handling, treatment and disposal of COVID-19 waste at Healthcare Facilities, Quarantine Camps/ Quarantine-homes/ Home-care, Sample Collection Centers, Laboratories, SPCBs/PCCs, ULBs and CBWTFs is give below;</a:t>
            </a:r>
            <a:r>
              <a:rPr lang="en-US" dirty="0"/>
              <a:t> </a:t>
            </a:r>
            <a:endParaRPr lang="en-IN" dirty="0"/>
          </a:p>
          <a:p>
            <a:endParaRPr lang="en-IN" dirty="0"/>
          </a:p>
          <a:p>
            <a:endParaRPr lang="en-IN" dirty="0"/>
          </a:p>
        </p:txBody>
      </p:sp>
      <p:sp>
        <p:nvSpPr>
          <p:cNvPr id="4" name="Slide Number Placeholder 3"/>
          <p:cNvSpPr>
            <a:spLocks noGrp="1"/>
          </p:cNvSpPr>
          <p:nvPr>
            <p:ph type="sldNum" sz="quarter" idx="10"/>
          </p:nvPr>
        </p:nvSpPr>
        <p:spPr/>
        <p:txBody>
          <a:bodyPr/>
          <a:lstStyle/>
          <a:p>
            <a:fld id="{7AC50E1F-91CC-4D71-BA52-F98B3CBDABCD}" type="slidenum">
              <a:rPr lang="en-IN" smtClean="0"/>
              <a:pPr/>
              <a:t>2</a:t>
            </a:fld>
            <a:endParaRPr lang="en-IN"/>
          </a:p>
        </p:txBody>
      </p:sp>
    </p:spTree>
    <p:extLst>
      <p:ext uri="{BB962C8B-B14F-4D97-AF65-F5344CB8AC3E}">
        <p14:creationId xmlns:p14="http://schemas.microsoft.com/office/powerpoint/2010/main" val="1390251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Guidelines for handling, treatment and disposal of COVID-19 waste at Healthcare Facilities, Quarantine Camps/ Quarantine-homes/ Home-care, Sample Collection Centers, Laboratories, SPCBs/PCCs, ULBs and CBWTFs is give below; </a:t>
            </a:r>
            <a:endParaRPr lang="en-IN" dirty="0"/>
          </a:p>
          <a:p>
            <a:endParaRPr lang="en-IN" dirty="0"/>
          </a:p>
          <a:p>
            <a:endParaRPr lang="en-IN" dirty="0"/>
          </a:p>
        </p:txBody>
      </p:sp>
      <p:sp>
        <p:nvSpPr>
          <p:cNvPr id="4" name="Slide Number Placeholder 3"/>
          <p:cNvSpPr>
            <a:spLocks noGrp="1"/>
          </p:cNvSpPr>
          <p:nvPr>
            <p:ph type="sldNum" sz="quarter" idx="10"/>
          </p:nvPr>
        </p:nvSpPr>
        <p:spPr/>
        <p:txBody>
          <a:bodyPr/>
          <a:lstStyle/>
          <a:p>
            <a:fld id="{7AC50E1F-91CC-4D71-BA52-F98B3CBDABCD}" type="slidenum">
              <a:rPr lang="en-IN" smtClean="0"/>
              <a:pPr/>
              <a:t>7</a:t>
            </a:fld>
            <a:endParaRPr lang="en-IN"/>
          </a:p>
        </p:txBody>
      </p:sp>
    </p:spTree>
    <p:extLst>
      <p:ext uri="{BB962C8B-B14F-4D97-AF65-F5344CB8AC3E}">
        <p14:creationId xmlns:p14="http://schemas.microsoft.com/office/powerpoint/2010/main" val="1175567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Times New Roman" pitchFamily="18" charset="0"/>
                <a:cs typeface="Times New Roman" pitchFamily="18" charset="0"/>
              </a:rPr>
              <a:t>HCF with isolation wards for COVID-19 patients need to follow these steps to ensure safe handling and disposal of biomedical waste generated during treatment;</a:t>
            </a:r>
            <a:endParaRPr lang="en-IN" sz="1200" dirty="0">
              <a:latin typeface="Times New Roman" pitchFamily="18" charset="0"/>
              <a:cs typeface="Times New Roman" pitchFamily="18" charset="0"/>
            </a:endParaRPr>
          </a:p>
          <a:p>
            <a:endParaRPr lang="en-IN" dirty="0"/>
          </a:p>
        </p:txBody>
      </p:sp>
      <p:sp>
        <p:nvSpPr>
          <p:cNvPr id="4" name="Slide Number Placeholder 3"/>
          <p:cNvSpPr>
            <a:spLocks noGrp="1"/>
          </p:cNvSpPr>
          <p:nvPr>
            <p:ph type="sldNum" sz="quarter" idx="10"/>
          </p:nvPr>
        </p:nvSpPr>
        <p:spPr/>
        <p:txBody>
          <a:bodyPr/>
          <a:lstStyle/>
          <a:p>
            <a:fld id="{7AC50E1F-91CC-4D71-BA52-F98B3CBDABCD}" type="slidenum">
              <a:rPr lang="en-IN" smtClean="0"/>
              <a:pPr/>
              <a:t>9</a:t>
            </a:fld>
            <a:endParaRPr lang="en-IN"/>
          </a:p>
        </p:txBody>
      </p:sp>
    </p:spTree>
    <p:extLst>
      <p:ext uri="{BB962C8B-B14F-4D97-AF65-F5344CB8AC3E}">
        <p14:creationId xmlns:p14="http://schemas.microsoft.com/office/powerpoint/2010/main" val="3556958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Report opening or operation of COVID-19 ward and COVID ICU ward, lab, collection centre to SPCBs and respective CBWTF in the area: SPCC letter</a:t>
            </a:r>
            <a:endParaRPr lang="en-GB" dirty="0"/>
          </a:p>
        </p:txBody>
      </p:sp>
      <p:sp>
        <p:nvSpPr>
          <p:cNvPr id="4" name="Slide Number Placeholder 3"/>
          <p:cNvSpPr>
            <a:spLocks noGrp="1"/>
          </p:cNvSpPr>
          <p:nvPr>
            <p:ph type="sldNum" sz="quarter" idx="10"/>
          </p:nvPr>
        </p:nvSpPr>
        <p:spPr/>
        <p:txBody>
          <a:bodyPr/>
          <a:lstStyle/>
          <a:p>
            <a:fld id="{7AC50E1F-91CC-4D71-BA52-F98B3CBDABCD}" type="slidenum">
              <a:rPr lang="en-IN" smtClean="0"/>
              <a:pPr/>
              <a:t>14</a:t>
            </a:fld>
            <a:endParaRPr lang="en-IN"/>
          </a:p>
        </p:txBody>
      </p:sp>
    </p:spTree>
    <p:extLst>
      <p:ext uri="{BB962C8B-B14F-4D97-AF65-F5344CB8AC3E}">
        <p14:creationId xmlns:p14="http://schemas.microsoft.com/office/powerpoint/2010/main" val="3335024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SPCB, CBMWTF, Barcoding, website/mobile App</a:t>
            </a:r>
            <a:endParaRPr lang="en-US" dirty="0"/>
          </a:p>
        </p:txBody>
      </p:sp>
      <p:sp>
        <p:nvSpPr>
          <p:cNvPr id="4" name="Slide Number Placeholder 3"/>
          <p:cNvSpPr>
            <a:spLocks noGrp="1"/>
          </p:cNvSpPr>
          <p:nvPr>
            <p:ph type="sldNum" sz="quarter" idx="10"/>
          </p:nvPr>
        </p:nvSpPr>
        <p:spPr/>
        <p:txBody>
          <a:bodyPr/>
          <a:lstStyle/>
          <a:p>
            <a:fld id="{7AC50E1F-91CC-4D71-BA52-F98B3CBDABCD}" type="slidenum">
              <a:rPr lang="en-IN" smtClean="0"/>
              <a:pPr/>
              <a:t>15</a:t>
            </a:fld>
            <a:endParaRPr lang="en-IN"/>
          </a:p>
        </p:txBody>
      </p:sp>
    </p:spTree>
    <p:extLst>
      <p:ext uri="{BB962C8B-B14F-4D97-AF65-F5344CB8AC3E}">
        <p14:creationId xmlns:p14="http://schemas.microsoft.com/office/powerpoint/2010/main" val="2156066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AC50E1F-91CC-4D71-BA52-F98B3CBDABCD}" type="slidenum">
              <a:rPr lang="en-IN" smtClean="0"/>
              <a:pPr/>
              <a:t>16</a:t>
            </a:fld>
            <a:endParaRPr lang="en-IN"/>
          </a:p>
        </p:txBody>
      </p:sp>
    </p:spTree>
    <p:extLst>
      <p:ext uri="{BB962C8B-B14F-4D97-AF65-F5344CB8AC3E}">
        <p14:creationId xmlns:p14="http://schemas.microsoft.com/office/powerpoint/2010/main" val="771446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ltLang="en-US" b="1">
                <a:latin typeface="Calibri" pitchFamily="34" charset="0"/>
              </a:rPr>
              <a:t>Computer recording devices which monitor and record operating parameters  throughout the entire length of the autoclave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t>As</a:t>
            </a:r>
            <a:r>
              <a:rPr lang="en-IN" sz="1200" baseline="0" dirty="0"/>
              <a:t> per the </a:t>
            </a:r>
            <a:r>
              <a:rPr lang="en-IN" sz="1200" baseline="0" dirty="0" err="1"/>
              <a:t>rules</a:t>
            </a:r>
            <a:r>
              <a:rPr lang="en-IN" sz="1200" dirty="0" err="1"/>
              <a:t>Preatreatment</a:t>
            </a:r>
            <a:r>
              <a:rPr lang="en-IN" sz="1200" dirty="0"/>
              <a:t> of waste,</a:t>
            </a:r>
            <a:r>
              <a:rPr lang="en-IN" sz="1200" baseline="0" dirty="0"/>
              <a:t> blood bags is recommended. </a:t>
            </a:r>
            <a:r>
              <a:rPr lang="en-IN" sz="1200" dirty="0"/>
              <a:t>Validation test of autoclave shall be done by company after installation. Biological control minimum once a week and chemical Indicator</a:t>
            </a:r>
            <a:r>
              <a:rPr lang="en-IN" sz="1200" baseline="0" dirty="0"/>
              <a:t> with each batch. </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aseline="0" dirty="0"/>
              <a:t>In the these units the sterile tray of </a:t>
            </a:r>
            <a:r>
              <a:rPr lang="en-IN" sz="1200" baseline="0" dirty="0" err="1"/>
              <a:t>insturments</a:t>
            </a:r>
            <a:r>
              <a:rPr lang="en-IN" sz="1200" baseline="0" dirty="0"/>
              <a:t> comes from autoclaves.</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aseline="0" dirty="0"/>
              <a:t>We use </a:t>
            </a:r>
            <a:r>
              <a:rPr lang="en-IN" sz="1200" baseline="0" dirty="0" err="1"/>
              <a:t>Cidex</a:t>
            </a:r>
            <a:r>
              <a:rPr lang="en-IN" sz="1200" baseline="0" dirty="0"/>
              <a:t> OPA for </a:t>
            </a:r>
            <a:r>
              <a:rPr lang="en-IN" sz="1200" baseline="0" dirty="0" err="1"/>
              <a:t>sterlization</a:t>
            </a:r>
            <a:r>
              <a:rPr lang="en-IN" sz="1200" baseline="0" dirty="0"/>
              <a:t> of the endoscopes. For the efficacy of the CIDEX Solution we test with chemical indicator.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t>The validation test shall use four biological indicator strips, one shall be used as a control and left at room temperature, and three shall be placed in the approximate </a:t>
            </a:r>
            <a:r>
              <a:rPr lang="en-IN" sz="1200" dirty="0" err="1"/>
              <a:t>center</a:t>
            </a:r>
            <a:r>
              <a:rPr lang="en-IN" sz="1200" dirty="0"/>
              <a:t> of three containers with the waste. The company shall conduct this test three consecutive times. The temperature, pressure and residence time at which all biological indicator vials or strips for three consecutive tests show complete inactivation of the spores hall define the minimum operating conditions for the autoclave.</a:t>
            </a:r>
          </a:p>
          <a:p>
            <a:endParaRPr lang="en-IN" dirty="0"/>
          </a:p>
        </p:txBody>
      </p:sp>
      <p:sp>
        <p:nvSpPr>
          <p:cNvPr id="4" name="Slide Number Placeholder 3"/>
          <p:cNvSpPr>
            <a:spLocks noGrp="1"/>
          </p:cNvSpPr>
          <p:nvPr>
            <p:ph type="sldNum" sz="quarter" idx="10"/>
          </p:nvPr>
        </p:nvSpPr>
        <p:spPr/>
        <p:txBody>
          <a:bodyPr/>
          <a:lstStyle/>
          <a:p>
            <a:fld id="{A4D6FAFE-4F72-4010-8B13-466371CC4D85}" type="slidenum">
              <a:rPr lang="en-IN" smtClean="0"/>
              <a:pPr/>
              <a:t>21</a:t>
            </a:fld>
            <a:endParaRPr lang="en-IN"/>
          </a:p>
        </p:txBody>
      </p:sp>
    </p:spTree>
    <p:extLst>
      <p:ext uri="{BB962C8B-B14F-4D97-AF65-F5344CB8AC3E}">
        <p14:creationId xmlns:p14="http://schemas.microsoft.com/office/powerpoint/2010/main" val="1654606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AC50E1F-91CC-4D71-BA52-F98B3CBDABCD}" type="slidenum">
              <a:rPr lang="en-IN" smtClean="0"/>
              <a:pPr/>
              <a:t>22</a:t>
            </a:fld>
            <a:endParaRPr lang="en-IN"/>
          </a:p>
        </p:txBody>
      </p:sp>
    </p:spTree>
    <p:extLst>
      <p:ext uri="{BB962C8B-B14F-4D97-AF65-F5344CB8AC3E}">
        <p14:creationId xmlns:p14="http://schemas.microsoft.com/office/powerpoint/2010/main" val="3225962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AC50E1F-91CC-4D71-BA52-F98B3CBDABCD}" type="slidenum">
              <a:rPr lang="en-IN" smtClean="0"/>
              <a:pPr/>
              <a:t>24</a:t>
            </a:fld>
            <a:endParaRPr lang="en-IN"/>
          </a:p>
        </p:txBody>
      </p:sp>
    </p:spTree>
    <p:extLst>
      <p:ext uri="{BB962C8B-B14F-4D97-AF65-F5344CB8AC3E}">
        <p14:creationId xmlns:p14="http://schemas.microsoft.com/office/powerpoint/2010/main" val="31248318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C368C-3525-42C7-B861-8EC3B29C48A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38B8E2E-05B2-4E67-A03E-D3D4A81323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B32AC603-DB46-476C-930C-B172A5FBBFF0}"/>
              </a:ext>
            </a:extLst>
          </p:cNvPr>
          <p:cNvSpPr>
            <a:spLocks noGrp="1"/>
          </p:cNvSpPr>
          <p:nvPr>
            <p:ph type="ftr" sz="quarter" idx="11"/>
          </p:nvPr>
        </p:nvSpPr>
        <p:spPr/>
        <p:txBody>
          <a:bodyPr/>
          <a:lstStyle/>
          <a:p>
            <a:endParaRPr lang="en-US"/>
          </a:p>
        </p:txBody>
      </p:sp>
      <p:grpSp>
        <p:nvGrpSpPr>
          <p:cNvPr id="7" name="Group 6">
            <a:extLst>
              <a:ext uri="{FF2B5EF4-FFF2-40B4-BE49-F238E27FC236}">
                <a16:creationId xmlns:a16="http://schemas.microsoft.com/office/drawing/2014/main" id="{5AE5CBE5-A873-4A63-93DD-611BF58DCD9D}"/>
              </a:ext>
            </a:extLst>
          </p:cNvPr>
          <p:cNvGrpSpPr/>
          <p:nvPr/>
        </p:nvGrpSpPr>
        <p:grpSpPr>
          <a:xfrm>
            <a:off x="358032" y="392480"/>
            <a:ext cx="3951536" cy="584775"/>
            <a:chOff x="358032" y="392480"/>
            <a:chExt cx="3951536" cy="584775"/>
          </a:xfrm>
        </p:grpSpPr>
        <p:pic>
          <p:nvPicPr>
            <p:cNvPr id="8" name="Picture 7">
              <a:extLst>
                <a:ext uri="{FF2B5EF4-FFF2-40B4-BE49-F238E27FC236}">
                  <a16:creationId xmlns:a16="http://schemas.microsoft.com/office/drawing/2014/main" id="{DDA9C09B-059A-4FA6-8BB5-D77EACF973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58032" y="485439"/>
              <a:ext cx="1898089" cy="395507"/>
            </a:xfrm>
            <a:prstGeom prst="rect">
              <a:avLst/>
            </a:prstGeom>
          </p:spPr>
        </p:pic>
        <p:sp>
          <p:nvSpPr>
            <p:cNvPr id="9" name="TextBox 8">
              <a:extLst>
                <a:ext uri="{FF2B5EF4-FFF2-40B4-BE49-F238E27FC236}">
                  <a16:creationId xmlns:a16="http://schemas.microsoft.com/office/drawing/2014/main" id="{A16C3B57-28A0-45F3-930A-12508C526139}"/>
                </a:ext>
              </a:extLst>
            </p:cNvPr>
            <p:cNvSpPr txBox="1"/>
            <p:nvPr/>
          </p:nvSpPr>
          <p:spPr>
            <a:xfrm>
              <a:off x="2256121" y="392480"/>
              <a:ext cx="2053447" cy="584775"/>
            </a:xfrm>
            <a:prstGeom prst="rect">
              <a:avLst/>
            </a:prstGeom>
            <a:noFill/>
          </p:spPr>
          <p:txBody>
            <a:bodyPr wrap="none" rtlCol="0" anchor="ctr" anchorCtr="0">
              <a:spAutoFit/>
            </a:bodyPr>
            <a:lstStyle/>
            <a:p>
              <a:r>
                <a:rPr lang="en-US" sz="3200" dirty="0">
                  <a:solidFill>
                    <a:srgbClr val="FF0000"/>
                  </a:solidFill>
                </a:rPr>
                <a:t>IPC</a:t>
              </a:r>
              <a:r>
                <a:rPr lang="en-US" sz="3200" dirty="0"/>
                <a:t> </a:t>
              </a:r>
              <a:r>
                <a:rPr lang="en-US" sz="2800" dirty="0"/>
                <a:t>Webinar</a:t>
              </a:r>
              <a:endParaRPr lang="en-US" sz="3200" dirty="0"/>
            </a:p>
          </p:txBody>
        </p:sp>
      </p:grpSp>
      <p:sp>
        <p:nvSpPr>
          <p:cNvPr id="10" name="Rectangle 9">
            <a:extLst>
              <a:ext uri="{FF2B5EF4-FFF2-40B4-BE49-F238E27FC236}">
                <a16:creationId xmlns:a16="http://schemas.microsoft.com/office/drawing/2014/main" id="{29C93CCA-01F9-469F-887E-89F7098C8E1C}"/>
              </a:ext>
            </a:extLst>
          </p:cNvPr>
          <p:cNvSpPr/>
          <p:nvPr/>
        </p:nvSpPr>
        <p:spPr>
          <a:xfrm>
            <a:off x="572429" y="6265952"/>
            <a:ext cx="11047141" cy="323165"/>
          </a:xfrm>
          <a:prstGeom prst="rect">
            <a:avLst/>
          </a:prstGeom>
        </p:spPr>
        <p:txBody>
          <a:bodyPr wrap="square">
            <a:spAutoFit/>
          </a:bodyPr>
          <a:lstStyle/>
          <a:p>
            <a:pPr algn="ctr"/>
            <a:r>
              <a:rPr lang="en-GB" sz="1500" dirty="0">
                <a:solidFill>
                  <a:schemeClr val="tx1">
                    <a:lumMod val="65000"/>
                    <a:lumOff val="35000"/>
                  </a:schemeClr>
                </a:solidFill>
                <a:latin typeface="Calibri Light" panose="020F0302020204030204" pitchFamily="34" charset="0"/>
                <a:ea typeface="Calibri" panose="020F0502020204030204" pitchFamily="34" charset="0"/>
              </a:rPr>
              <a:t>Strengthening Infection Prevention &amp; Control for COVID-19 in Healthcare Facilities – focus on Private Sector | 4 May 2020</a:t>
            </a:r>
            <a:endParaRPr lang="en-US" sz="1500" dirty="0">
              <a:solidFill>
                <a:schemeClr val="tx1">
                  <a:lumMod val="65000"/>
                  <a:lumOff val="35000"/>
                </a:schemeClr>
              </a:solidFill>
            </a:endParaRPr>
          </a:p>
        </p:txBody>
      </p:sp>
    </p:spTree>
    <p:extLst>
      <p:ext uri="{BB962C8B-B14F-4D97-AF65-F5344CB8AC3E}">
        <p14:creationId xmlns:p14="http://schemas.microsoft.com/office/powerpoint/2010/main" val="2538780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908B68-E9F6-4980-B1FA-C32CC8D86AD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148BEE4-AF49-4430-A88A-C3BC1B4D90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055B90-6A12-4F94-9254-0F0848F08B59}"/>
              </a:ext>
            </a:extLst>
          </p:cNvPr>
          <p:cNvSpPr>
            <a:spLocks noGrp="1"/>
          </p:cNvSpPr>
          <p:nvPr>
            <p:ph type="dt" sz="half" idx="10"/>
          </p:nvPr>
        </p:nvSpPr>
        <p:spPr/>
        <p:txBody>
          <a:bodyPr/>
          <a:lstStyle/>
          <a:p>
            <a:fld id="{1D8BD707-D9CF-40AE-B4C6-C98DA3205C09}" type="datetimeFigureOut">
              <a:rPr lang="en-US" smtClean="0"/>
              <a:pPr/>
              <a:t>5/6/2020</a:t>
            </a:fld>
            <a:endParaRPr lang="en-US"/>
          </a:p>
        </p:txBody>
      </p:sp>
      <p:sp>
        <p:nvSpPr>
          <p:cNvPr id="5" name="Footer Placeholder 4">
            <a:extLst>
              <a:ext uri="{FF2B5EF4-FFF2-40B4-BE49-F238E27FC236}">
                <a16:creationId xmlns:a16="http://schemas.microsoft.com/office/drawing/2014/main" id="{2CCD1F16-A819-45E9-840C-B3D9AD2FA1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94AD92-D45A-46CE-B7DA-D6D202FF4CA1}"/>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96483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520216-FDE3-47B3-9339-66250BEC7D5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3C526B-E62E-41BA-9D9B-70FA51CFFD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6AB330-046F-40DD-9822-02F69A5200A6}"/>
              </a:ext>
            </a:extLst>
          </p:cNvPr>
          <p:cNvSpPr>
            <a:spLocks noGrp="1"/>
          </p:cNvSpPr>
          <p:nvPr>
            <p:ph type="dt" sz="half" idx="10"/>
          </p:nvPr>
        </p:nvSpPr>
        <p:spPr/>
        <p:txBody>
          <a:bodyPr/>
          <a:lstStyle/>
          <a:p>
            <a:fld id="{1D8BD707-D9CF-40AE-B4C6-C98DA3205C09}" type="datetimeFigureOut">
              <a:rPr lang="en-US" smtClean="0"/>
              <a:pPr/>
              <a:t>5/6/2020</a:t>
            </a:fld>
            <a:endParaRPr lang="en-US"/>
          </a:p>
        </p:txBody>
      </p:sp>
      <p:sp>
        <p:nvSpPr>
          <p:cNvPr id="5" name="Footer Placeholder 4">
            <a:extLst>
              <a:ext uri="{FF2B5EF4-FFF2-40B4-BE49-F238E27FC236}">
                <a16:creationId xmlns:a16="http://schemas.microsoft.com/office/drawing/2014/main" id="{EB270B7C-1F8A-4A17-9822-C75A3DDF1B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5D5F33-086F-4D87-B3C7-35BA6BEE3C10}"/>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32174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_CGH">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1775484"/>
            <a:ext cx="11582400" cy="1155779"/>
          </a:xfrm>
          <a:prstGeom prst="rect">
            <a:avLst/>
          </a:prstGeom>
        </p:spPr>
        <p:txBody>
          <a:bodyPr/>
          <a:lstStyle>
            <a:lvl1pPr marL="0" marR="0" indent="0" algn="ctr" defTabSz="914400" rtl="0" eaLnBrk="1" fontAlgn="base" latinLnBrk="0" hangingPunct="1">
              <a:lnSpc>
                <a:spcPts val="4000"/>
              </a:lnSpc>
              <a:spcBef>
                <a:spcPct val="0"/>
              </a:spcBef>
              <a:spcAft>
                <a:spcPct val="0"/>
              </a:spcAft>
              <a:buClrTx/>
              <a:buSzTx/>
              <a:buFontTx/>
              <a:buNone/>
              <a:tabLst/>
              <a:defRPr sz="3733" b="1" baseline="0">
                <a:solidFill>
                  <a:srgbClr val="2F6B5D"/>
                </a:solidFill>
                <a:effectLst/>
                <a:latin typeface="Calibri" pitchFamily="34" charset="0"/>
              </a:defRPr>
            </a:lvl1pPr>
          </a:lstStyle>
          <a:p>
            <a:pPr marL="0" marR="0" lvl="0" indent="0" algn="ctr" defTabSz="914400" rtl="0" eaLnBrk="1" fontAlgn="base" latinLnBrk="0" hangingPunct="1">
              <a:lnSpc>
                <a:spcPts val="4000"/>
              </a:lnSpc>
              <a:spcBef>
                <a:spcPct val="0"/>
              </a:spcBef>
              <a:spcAft>
                <a:spcPct val="0"/>
              </a:spcAft>
              <a:buClrTx/>
              <a:buSzTx/>
              <a:buFontTx/>
              <a:buNone/>
              <a:tabLst/>
              <a:defRPr/>
            </a:pPr>
            <a:r>
              <a:rPr lang="en-US" dirty="0"/>
              <a:t>Webinar- 1</a:t>
            </a:r>
            <a:br>
              <a:rPr lang="en-US" dirty="0"/>
            </a:br>
            <a:r>
              <a:rPr lang="en-US" dirty="0"/>
              <a:t>Triage, Source Control and Additional Control Measures</a:t>
            </a:r>
            <a:br>
              <a:rPr lang="en-US" dirty="0"/>
            </a:br>
            <a:endParaRPr lang="en-US" dirty="0"/>
          </a:p>
        </p:txBody>
      </p:sp>
      <p:sp>
        <p:nvSpPr>
          <p:cNvPr id="8" name="Subtitle 2"/>
          <p:cNvSpPr>
            <a:spLocks noGrp="1"/>
          </p:cNvSpPr>
          <p:nvPr>
            <p:ph type="subTitle" idx="1" hasCustomPrompt="1"/>
          </p:nvPr>
        </p:nvSpPr>
        <p:spPr>
          <a:xfrm>
            <a:off x="442450" y="3429000"/>
            <a:ext cx="11867535" cy="918327"/>
          </a:xfrm>
          <a:prstGeom prst="rect">
            <a:avLst/>
          </a:prstGeom>
        </p:spPr>
        <p:txBody>
          <a:bodyPr/>
          <a:lstStyle>
            <a:lvl1pPr marL="0" indent="0" algn="l">
              <a:buNone/>
              <a:defRPr sz="2667" b="1" baseline="0">
                <a:solidFill>
                  <a:srgbClr val="2F6B5D"/>
                </a:solidFill>
                <a:effectLst/>
                <a:latin typeface="Calibri"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Professor Purva Mathur</a:t>
            </a:r>
          </a:p>
          <a:p>
            <a:r>
              <a:rPr lang="en-US" dirty="0"/>
              <a:t>AIIMS, New Delhi</a:t>
            </a:r>
          </a:p>
        </p:txBody>
      </p:sp>
      <p:sp>
        <p:nvSpPr>
          <p:cNvPr id="10" name="Text Placeholder 8"/>
          <p:cNvSpPr>
            <a:spLocks noGrp="1"/>
          </p:cNvSpPr>
          <p:nvPr>
            <p:ph type="body" sz="quarter" idx="10"/>
          </p:nvPr>
        </p:nvSpPr>
        <p:spPr>
          <a:xfrm>
            <a:off x="4045974" y="6058238"/>
            <a:ext cx="4100051" cy="535858"/>
          </a:xfrm>
          <a:prstGeom prst="rect">
            <a:avLst/>
          </a:prstGeom>
        </p:spPr>
        <p:txBody>
          <a:bodyPr/>
          <a:lstStyle>
            <a:lvl1pPr marL="0" indent="0" algn="l">
              <a:lnSpc>
                <a:spcPts val="2667"/>
              </a:lnSpc>
              <a:buNone/>
              <a:defRPr sz="2400" baseline="0">
                <a:solidFill>
                  <a:schemeClr val="tx1"/>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a:t>Click to edit Master text styles</a:t>
            </a:r>
          </a:p>
        </p:txBody>
      </p:sp>
    </p:spTree>
    <p:extLst>
      <p:ext uri="{BB962C8B-B14F-4D97-AF65-F5344CB8AC3E}">
        <p14:creationId xmlns:p14="http://schemas.microsoft.com/office/powerpoint/2010/main" val="112530120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12192000" cy="674255"/>
          </a:xfrm>
          <a:prstGeom prst="rect">
            <a:avLst/>
          </a:prstGeom>
          <a:solidFill>
            <a:srgbClr val="227870"/>
          </a:solidFill>
        </p:spPr>
        <p:txBody>
          <a:bodyPr anchor="ctr" anchorCtr="0"/>
          <a:lstStyle>
            <a:lvl1pPr algn="l">
              <a:lnSpc>
                <a:spcPts val="4000"/>
              </a:lnSpc>
              <a:defRPr sz="3733" b="1" baseline="0">
                <a:solidFill>
                  <a:schemeClr val="bg1"/>
                </a:solidFill>
                <a:effectLst/>
                <a:latin typeface="Calibri" pitchFamily="34" charset="0"/>
              </a:defRPr>
            </a:lvl1pPr>
          </a:lstStyle>
          <a:p>
            <a:r>
              <a:rPr lang="en-US" dirty="0"/>
              <a:t>Bottom band: CGH</a:t>
            </a:r>
          </a:p>
        </p:txBody>
      </p:sp>
      <p:sp>
        <p:nvSpPr>
          <p:cNvPr id="6" name="Text Placeholder 7"/>
          <p:cNvSpPr>
            <a:spLocks noGrp="1"/>
          </p:cNvSpPr>
          <p:nvPr>
            <p:ph type="body" sz="quarter" idx="10"/>
          </p:nvPr>
        </p:nvSpPr>
        <p:spPr>
          <a:xfrm>
            <a:off x="609600" y="1545167"/>
            <a:ext cx="10972800" cy="4455584"/>
          </a:xfrm>
        </p:spPr>
        <p:txBody>
          <a:bodyPr/>
          <a:lstStyle>
            <a:lvl1pPr marL="457189" indent="-457189">
              <a:buClr>
                <a:schemeClr val="tx1"/>
              </a:buClr>
              <a:buFont typeface="Wingdings" panose="05000000000000000000" pitchFamily="2" charset="2"/>
              <a:buChar char="§"/>
              <a:defRPr sz="2667">
                <a:solidFill>
                  <a:schemeClr val="tx1"/>
                </a:solidFill>
              </a:defRPr>
            </a:lvl1pPr>
            <a:lvl2pPr>
              <a:buClr>
                <a:schemeClr val="tx1"/>
              </a:buClr>
              <a:defRPr sz="2667">
                <a:solidFill>
                  <a:schemeClr val="tx1"/>
                </a:solidFill>
              </a:defRPr>
            </a:lvl2pPr>
            <a:lvl3pPr>
              <a:buClr>
                <a:schemeClr val="tx1"/>
              </a:buClr>
              <a:defRPr sz="2667">
                <a:solidFill>
                  <a:schemeClr val="tx1"/>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
        <p:nvSpPr>
          <p:cNvPr id="7" name="Slide Number Placeholder 1"/>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B6F15528-21DE-4FAA-801E-634DDDAF4B2B}" type="slidenum">
              <a:rPr lang="en-US" smtClean="0"/>
              <a:pPr/>
              <a:t>‹#›</a:t>
            </a:fld>
            <a:endParaRPr lang="en-US"/>
          </a:p>
        </p:txBody>
      </p:sp>
      <p:pic>
        <p:nvPicPr>
          <p:cNvPr id="8" name="Picture 7">
            <a:extLst>
              <a:ext uri="{FF2B5EF4-FFF2-40B4-BE49-F238E27FC236}">
                <a16:creationId xmlns:a16="http://schemas.microsoft.com/office/drawing/2014/main" id="{104D3DD0-BC70-4EDC-979A-5912A64B47E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86336"/>
          <a:stretch/>
        </p:blipFill>
        <p:spPr>
          <a:xfrm>
            <a:off x="0" y="6662261"/>
            <a:ext cx="12192000" cy="195739"/>
          </a:xfrm>
          <a:prstGeom prst="rect">
            <a:avLst/>
          </a:prstGeom>
        </p:spPr>
      </p:pic>
    </p:spTree>
    <p:extLst>
      <p:ext uri="{BB962C8B-B14F-4D97-AF65-F5344CB8AC3E}">
        <p14:creationId xmlns:p14="http://schemas.microsoft.com/office/powerpoint/2010/main" val="397235400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C52D5-9786-45D9-AE48-A563DDD3E8D2}"/>
              </a:ext>
            </a:extLst>
          </p:cNvPr>
          <p:cNvSpPr>
            <a:spLocks noGrp="1"/>
          </p:cNvSpPr>
          <p:nvPr>
            <p:ph type="title"/>
          </p:nvPr>
        </p:nvSpPr>
        <p:spPr/>
        <p:txBody>
          <a:bodyPr/>
          <a:lstStyle>
            <a:lvl1pPr>
              <a:defRPr b="1">
                <a:solidFill>
                  <a:schemeClr val="accent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B77C6C6-DAB6-4904-B47C-7910F6C2B184}"/>
              </a:ext>
            </a:extLst>
          </p:cNvPr>
          <p:cNvSpPr>
            <a:spLocks noGrp="1"/>
          </p:cNvSpPr>
          <p:nvPr>
            <p:ph idx="1"/>
          </p:nvPr>
        </p:nvSpPr>
        <p:spPr/>
        <p:txBody>
          <a:bodyPr>
            <a:normAutofit/>
          </a:bodyPr>
          <a:lstStyle>
            <a:lvl1pPr>
              <a:lnSpc>
                <a:spcPct val="110000"/>
              </a:lnSpc>
              <a:buClr>
                <a:schemeClr val="accent1"/>
              </a:buClr>
              <a:defRPr sz="3200">
                <a:latin typeface="Arial Narrow" panose="020B0606020202030204" pitchFamily="34" charset="0"/>
              </a:defRPr>
            </a:lvl1pPr>
            <a:lvl2pPr marL="685800" indent="-228600">
              <a:lnSpc>
                <a:spcPct val="110000"/>
              </a:lnSpc>
              <a:buClr>
                <a:srgbClr val="00B050"/>
              </a:buClr>
              <a:buSzPct val="81000"/>
              <a:buFont typeface="Wingdings" panose="05000000000000000000" pitchFamily="2" charset="2"/>
              <a:buChar char="§"/>
              <a:defRPr sz="2800">
                <a:latin typeface="Arial Narrow" panose="020B0606020202030204" pitchFamily="34" charset="0"/>
              </a:defRPr>
            </a:lvl2pPr>
            <a:lvl3pPr>
              <a:lnSpc>
                <a:spcPct val="110000"/>
              </a:lnSpc>
              <a:defRPr sz="2400">
                <a:latin typeface="Arial Narrow" panose="020B0606020202030204" pitchFamily="34" charset="0"/>
              </a:defRPr>
            </a:lvl3pPr>
            <a:lvl4pPr>
              <a:lnSpc>
                <a:spcPct val="110000"/>
              </a:lnSpc>
              <a:defRPr sz="2000">
                <a:latin typeface="Arial Narrow" panose="020B0606020202030204" pitchFamily="34" charset="0"/>
              </a:defRPr>
            </a:lvl4pPr>
            <a:lvl5pPr>
              <a:lnSpc>
                <a:spcPct val="110000"/>
              </a:lnSpc>
              <a:defRPr sz="2000">
                <a:latin typeface="Arial Narrow" panose="020B0606020202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CE09FB6-D2BF-4D62-9FC3-E7CF3AC66930}"/>
              </a:ext>
            </a:extLst>
          </p:cNvPr>
          <p:cNvSpPr>
            <a:spLocks noGrp="1"/>
          </p:cNvSpPr>
          <p:nvPr>
            <p:ph type="dt" sz="half" idx="10"/>
          </p:nvPr>
        </p:nvSpPr>
        <p:spPr/>
        <p:txBody>
          <a:bodyPr/>
          <a:lstStyle/>
          <a:p>
            <a:fld id="{1D8BD707-D9CF-40AE-B4C6-C98DA3205C09}" type="datetimeFigureOut">
              <a:rPr lang="en-US" smtClean="0"/>
              <a:pPr/>
              <a:t>5/6/2020</a:t>
            </a:fld>
            <a:endParaRPr lang="en-US"/>
          </a:p>
        </p:txBody>
      </p:sp>
      <p:sp>
        <p:nvSpPr>
          <p:cNvPr id="5" name="Footer Placeholder 4">
            <a:extLst>
              <a:ext uri="{FF2B5EF4-FFF2-40B4-BE49-F238E27FC236}">
                <a16:creationId xmlns:a16="http://schemas.microsoft.com/office/drawing/2014/main" id="{A3DD543C-E713-46FE-9235-9E79F1C6C5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9F2DB8-F030-436B-8BC3-B771208FAECA}"/>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48533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3F0F-9335-4E9A-9899-CB886A38F9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8C55D4A-8D9D-4897-B7CB-260AAB63DA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72EB11-4648-465C-81F1-39BC6003C1C0}"/>
              </a:ext>
            </a:extLst>
          </p:cNvPr>
          <p:cNvSpPr>
            <a:spLocks noGrp="1"/>
          </p:cNvSpPr>
          <p:nvPr>
            <p:ph type="dt" sz="half" idx="10"/>
          </p:nvPr>
        </p:nvSpPr>
        <p:spPr/>
        <p:txBody>
          <a:bodyPr/>
          <a:lstStyle/>
          <a:p>
            <a:fld id="{1D8BD707-D9CF-40AE-B4C6-C98DA3205C09}" type="datetimeFigureOut">
              <a:rPr lang="en-US" smtClean="0"/>
              <a:pPr/>
              <a:t>5/6/2020</a:t>
            </a:fld>
            <a:endParaRPr lang="en-US"/>
          </a:p>
        </p:txBody>
      </p:sp>
      <p:sp>
        <p:nvSpPr>
          <p:cNvPr id="5" name="Footer Placeholder 4">
            <a:extLst>
              <a:ext uri="{FF2B5EF4-FFF2-40B4-BE49-F238E27FC236}">
                <a16:creationId xmlns:a16="http://schemas.microsoft.com/office/drawing/2014/main" id="{3FAE289D-6053-4B9D-B649-DCFBC5C84C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29214E-EF57-46F3-8716-172CB070671D}"/>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42251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66CEA-8C29-4F9F-AAC1-B96EE637EF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D06334-5E2A-485F-BD57-B4DA95AD1D2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D2F02B3-C92F-479B-AC30-9A0025527A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87FAD1-5A41-42C6-8069-856D4E949CA8}"/>
              </a:ext>
            </a:extLst>
          </p:cNvPr>
          <p:cNvSpPr>
            <a:spLocks noGrp="1"/>
          </p:cNvSpPr>
          <p:nvPr>
            <p:ph type="dt" sz="half" idx="10"/>
          </p:nvPr>
        </p:nvSpPr>
        <p:spPr/>
        <p:txBody>
          <a:bodyPr/>
          <a:lstStyle/>
          <a:p>
            <a:fld id="{1D8BD707-D9CF-40AE-B4C6-C98DA3205C09}" type="datetimeFigureOut">
              <a:rPr lang="en-US" smtClean="0"/>
              <a:pPr/>
              <a:t>5/6/2020</a:t>
            </a:fld>
            <a:endParaRPr lang="en-US"/>
          </a:p>
        </p:txBody>
      </p:sp>
      <p:sp>
        <p:nvSpPr>
          <p:cNvPr id="6" name="Footer Placeholder 5">
            <a:extLst>
              <a:ext uri="{FF2B5EF4-FFF2-40B4-BE49-F238E27FC236}">
                <a16:creationId xmlns:a16="http://schemas.microsoft.com/office/drawing/2014/main" id="{54128663-F9D1-4ABB-9052-DAED389FE3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79C1AF-5B63-4DB0-AF97-492C1FE0DE5F}"/>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9782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D7B03-CC81-4982-A142-03549BEDC8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4CA7FD-E049-49B7-9EE8-D59AE06956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8243A0-D856-46E7-82BD-C1E3E9EC4ED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81036D-A221-47C1-9D4B-05E1F87B27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158ACED-7D29-49F9-8176-6F39715CD1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2DD631-EB2A-4DEF-8055-34190DC8C235}"/>
              </a:ext>
            </a:extLst>
          </p:cNvPr>
          <p:cNvSpPr>
            <a:spLocks noGrp="1"/>
          </p:cNvSpPr>
          <p:nvPr>
            <p:ph type="dt" sz="half" idx="10"/>
          </p:nvPr>
        </p:nvSpPr>
        <p:spPr/>
        <p:txBody>
          <a:bodyPr/>
          <a:lstStyle/>
          <a:p>
            <a:fld id="{1D8BD707-D9CF-40AE-B4C6-C98DA3205C09}" type="datetimeFigureOut">
              <a:rPr lang="en-US" smtClean="0"/>
              <a:pPr/>
              <a:t>5/6/2020</a:t>
            </a:fld>
            <a:endParaRPr lang="en-US"/>
          </a:p>
        </p:txBody>
      </p:sp>
      <p:sp>
        <p:nvSpPr>
          <p:cNvPr id="8" name="Footer Placeholder 7">
            <a:extLst>
              <a:ext uri="{FF2B5EF4-FFF2-40B4-BE49-F238E27FC236}">
                <a16:creationId xmlns:a16="http://schemas.microsoft.com/office/drawing/2014/main" id="{B25CD085-D157-4FC1-9006-760CEA8A75B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44BFE8-60CF-44A1-9581-CFCE0638A5B0}"/>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61927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47136-96A0-4C58-BA42-FD80E4D31F6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4CDCD1-BC84-44F8-A3B0-CB8FBC7C256A}"/>
              </a:ext>
            </a:extLst>
          </p:cNvPr>
          <p:cNvSpPr>
            <a:spLocks noGrp="1"/>
          </p:cNvSpPr>
          <p:nvPr>
            <p:ph type="dt" sz="half" idx="10"/>
          </p:nvPr>
        </p:nvSpPr>
        <p:spPr/>
        <p:txBody>
          <a:bodyPr/>
          <a:lstStyle/>
          <a:p>
            <a:fld id="{1D8BD707-D9CF-40AE-B4C6-C98DA3205C09}" type="datetimeFigureOut">
              <a:rPr lang="en-US" smtClean="0"/>
              <a:pPr/>
              <a:t>5/6/2020</a:t>
            </a:fld>
            <a:endParaRPr lang="en-US"/>
          </a:p>
        </p:txBody>
      </p:sp>
      <p:sp>
        <p:nvSpPr>
          <p:cNvPr id="4" name="Footer Placeholder 3">
            <a:extLst>
              <a:ext uri="{FF2B5EF4-FFF2-40B4-BE49-F238E27FC236}">
                <a16:creationId xmlns:a16="http://schemas.microsoft.com/office/drawing/2014/main" id="{5924AEC5-C928-4267-A900-71F2206FF19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5CC471E-7FD6-43E2-BC98-789B0E7B05BC}"/>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24380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61F0EB-5B69-413C-AFEB-A40D54B3C245}"/>
              </a:ext>
            </a:extLst>
          </p:cNvPr>
          <p:cNvSpPr>
            <a:spLocks noGrp="1"/>
          </p:cNvSpPr>
          <p:nvPr>
            <p:ph type="dt" sz="half" idx="10"/>
          </p:nvPr>
        </p:nvSpPr>
        <p:spPr/>
        <p:txBody>
          <a:bodyPr/>
          <a:lstStyle/>
          <a:p>
            <a:fld id="{1D8BD707-D9CF-40AE-B4C6-C98DA3205C09}" type="datetimeFigureOut">
              <a:rPr lang="en-US" smtClean="0"/>
              <a:pPr/>
              <a:t>5/6/2020</a:t>
            </a:fld>
            <a:endParaRPr lang="en-US"/>
          </a:p>
        </p:txBody>
      </p:sp>
      <p:sp>
        <p:nvSpPr>
          <p:cNvPr id="3" name="Footer Placeholder 2">
            <a:extLst>
              <a:ext uri="{FF2B5EF4-FFF2-40B4-BE49-F238E27FC236}">
                <a16:creationId xmlns:a16="http://schemas.microsoft.com/office/drawing/2014/main" id="{DC7D92B4-FDB3-44A7-A542-68F7895F94D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79C51AB-9F6F-4B15-9679-F5F312FDA3DE}"/>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75964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06559-4112-42D4-A469-A1FC299220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A3AFCD3-FA7E-4F8E-BBEF-4DA40CB5FA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80B734B-1785-4E11-BCDC-62A858CA6F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0EB1BC-BA2B-49D1-8072-D4709FD2B88F}"/>
              </a:ext>
            </a:extLst>
          </p:cNvPr>
          <p:cNvSpPr>
            <a:spLocks noGrp="1"/>
          </p:cNvSpPr>
          <p:nvPr>
            <p:ph type="dt" sz="half" idx="10"/>
          </p:nvPr>
        </p:nvSpPr>
        <p:spPr/>
        <p:txBody>
          <a:bodyPr/>
          <a:lstStyle/>
          <a:p>
            <a:fld id="{1D8BD707-D9CF-40AE-B4C6-C98DA3205C09}" type="datetimeFigureOut">
              <a:rPr lang="en-US" smtClean="0"/>
              <a:pPr/>
              <a:t>5/6/2020</a:t>
            </a:fld>
            <a:endParaRPr lang="en-US"/>
          </a:p>
        </p:txBody>
      </p:sp>
      <p:sp>
        <p:nvSpPr>
          <p:cNvPr id="6" name="Footer Placeholder 5">
            <a:extLst>
              <a:ext uri="{FF2B5EF4-FFF2-40B4-BE49-F238E27FC236}">
                <a16:creationId xmlns:a16="http://schemas.microsoft.com/office/drawing/2014/main" id="{74FABF0D-385C-422E-8A31-6290BD9B1A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2CB1C2-7B1A-41E4-83BA-219869613891}"/>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25787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33082-236C-40C4-BBC4-3CDEFE833D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61F0381-FE70-43C0-82D2-414B1CE826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A55BB2C9-6E00-4F99-BB47-C2080F7C4C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FD78CF-23BC-4210-93D6-3DE79E38EFB7}"/>
              </a:ext>
            </a:extLst>
          </p:cNvPr>
          <p:cNvSpPr>
            <a:spLocks noGrp="1"/>
          </p:cNvSpPr>
          <p:nvPr>
            <p:ph type="dt" sz="half" idx="10"/>
          </p:nvPr>
        </p:nvSpPr>
        <p:spPr/>
        <p:txBody>
          <a:bodyPr/>
          <a:lstStyle/>
          <a:p>
            <a:fld id="{1D8BD707-D9CF-40AE-B4C6-C98DA3205C09}" type="datetimeFigureOut">
              <a:rPr lang="en-US" smtClean="0"/>
              <a:pPr/>
              <a:t>5/6/2020</a:t>
            </a:fld>
            <a:endParaRPr lang="en-US"/>
          </a:p>
        </p:txBody>
      </p:sp>
      <p:sp>
        <p:nvSpPr>
          <p:cNvPr id="6" name="Footer Placeholder 5">
            <a:extLst>
              <a:ext uri="{FF2B5EF4-FFF2-40B4-BE49-F238E27FC236}">
                <a16:creationId xmlns:a16="http://schemas.microsoft.com/office/drawing/2014/main" id="{C845F4EE-9883-4B6A-8328-AD5E10D782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05DA20-9A6D-4689-9811-03BF77B4B3AE}"/>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77032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B3B36D02-FD08-473E-8160-A4B8EFDCA91A}"/>
              </a:ext>
            </a:extLst>
          </p:cNvPr>
          <p:cNvGrpSpPr/>
          <p:nvPr/>
        </p:nvGrpSpPr>
        <p:grpSpPr>
          <a:xfrm>
            <a:off x="839372" y="5864098"/>
            <a:ext cx="10596200" cy="993902"/>
            <a:chOff x="839372" y="5864098"/>
            <a:chExt cx="10596200" cy="993902"/>
          </a:xfrm>
        </p:grpSpPr>
        <p:pic>
          <p:nvPicPr>
            <p:cNvPr id="7" name="Picture 6">
              <a:extLst>
                <a:ext uri="{FF2B5EF4-FFF2-40B4-BE49-F238E27FC236}">
                  <a16:creationId xmlns:a16="http://schemas.microsoft.com/office/drawing/2014/main" id="{F9B6673E-CBA8-4053-8D99-3BAC0C4E5BF6}"/>
                </a:ext>
              </a:extLst>
            </p:cNvPr>
            <p:cNvPicPr>
              <a:picLocks noChangeAspect="1"/>
            </p:cNvPicPr>
            <p:nvPr userDrawn="1"/>
          </p:nvPicPr>
          <p:blipFill rotWithShape="1">
            <a:blip r:embed="rId15" cstate="print">
              <a:extLst>
                <a:ext uri="{28A0092B-C50C-407E-A947-70E740481C1C}">
                  <a14:useLocalDpi xmlns:a14="http://schemas.microsoft.com/office/drawing/2010/main"/>
                </a:ext>
              </a:extLst>
            </a:blip>
            <a:srcRect/>
            <a:stretch/>
          </p:blipFill>
          <p:spPr>
            <a:xfrm>
              <a:off x="839372" y="5864098"/>
              <a:ext cx="5606029" cy="993902"/>
            </a:xfrm>
            <a:prstGeom prst="rect">
              <a:avLst/>
            </a:prstGeom>
          </p:spPr>
        </p:pic>
        <p:pic>
          <p:nvPicPr>
            <p:cNvPr id="9" name="Picture 8">
              <a:extLst>
                <a:ext uri="{FF2B5EF4-FFF2-40B4-BE49-F238E27FC236}">
                  <a16:creationId xmlns:a16="http://schemas.microsoft.com/office/drawing/2014/main" id="{410BB98C-9F4A-49F6-A51A-CE0CA47604A8}"/>
                </a:ext>
              </a:extLst>
            </p:cNvPr>
            <p:cNvPicPr>
              <a:picLocks noChangeAspect="1"/>
            </p:cNvPicPr>
            <p:nvPr userDrawn="1"/>
          </p:nvPicPr>
          <p:blipFill rotWithShape="1">
            <a:blip r:embed="rId16" cstate="print">
              <a:extLst>
                <a:ext uri="{28A0092B-C50C-407E-A947-70E740481C1C}">
                  <a14:useLocalDpi xmlns:a14="http://schemas.microsoft.com/office/drawing/2010/main"/>
                </a:ext>
              </a:extLst>
            </a:blip>
            <a:srcRect/>
            <a:stretch/>
          </p:blipFill>
          <p:spPr>
            <a:xfrm>
              <a:off x="6510450" y="5908149"/>
              <a:ext cx="4925122" cy="949851"/>
            </a:xfrm>
            <a:prstGeom prst="rect">
              <a:avLst/>
            </a:prstGeom>
          </p:spPr>
        </p:pic>
      </p:grpSp>
      <p:sp>
        <p:nvSpPr>
          <p:cNvPr id="2" name="Title Placeholder 1">
            <a:extLst>
              <a:ext uri="{FF2B5EF4-FFF2-40B4-BE49-F238E27FC236}">
                <a16:creationId xmlns:a16="http://schemas.microsoft.com/office/drawing/2014/main" id="{26AD58A9-AD6C-46B9-B1A1-3C4370813F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A238F9-6D6F-484C-930C-6AD7CA8E16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lnSpc>
                <a:spcPct val="110000"/>
              </a:lnSpc>
            </a:pPr>
            <a:r>
              <a:rPr lang="en-US"/>
              <a:t>Click to edit Master text styles</a:t>
            </a:r>
          </a:p>
          <a:p>
            <a:pPr lvl="1">
              <a:lnSpc>
                <a:spcPct val="110000"/>
              </a:lnSpc>
            </a:pPr>
            <a:r>
              <a:rPr lang="en-US"/>
              <a:t>Second level</a:t>
            </a:r>
          </a:p>
          <a:p>
            <a:pPr lvl="2">
              <a:lnSpc>
                <a:spcPct val="110000"/>
              </a:lnSpc>
            </a:pPr>
            <a:r>
              <a:rPr lang="en-US"/>
              <a:t>Third level</a:t>
            </a:r>
          </a:p>
          <a:p>
            <a:pPr lvl="3">
              <a:lnSpc>
                <a:spcPct val="110000"/>
              </a:lnSpc>
            </a:pPr>
            <a:r>
              <a:rPr lang="en-US"/>
              <a:t>Fourth level</a:t>
            </a:r>
          </a:p>
          <a:p>
            <a:pPr lvl="4">
              <a:lnSpc>
                <a:spcPct val="110000"/>
              </a:lnSpc>
            </a:pPr>
            <a:r>
              <a:rPr lang="en-US"/>
              <a:t>Fifth level</a:t>
            </a:r>
            <a:endParaRPr lang="en-US" dirty="0"/>
          </a:p>
        </p:txBody>
      </p:sp>
      <p:sp>
        <p:nvSpPr>
          <p:cNvPr id="4" name="Date Placeholder 3">
            <a:extLst>
              <a:ext uri="{FF2B5EF4-FFF2-40B4-BE49-F238E27FC236}">
                <a16:creationId xmlns:a16="http://schemas.microsoft.com/office/drawing/2014/main" id="{37746372-73A1-4AE4-AFF1-3E4B9845F6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5/6/2020</a:t>
            </a:fld>
            <a:endParaRPr lang="en-US"/>
          </a:p>
        </p:txBody>
      </p:sp>
      <p:sp>
        <p:nvSpPr>
          <p:cNvPr id="5" name="Footer Placeholder 4">
            <a:extLst>
              <a:ext uri="{FF2B5EF4-FFF2-40B4-BE49-F238E27FC236}">
                <a16:creationId xmlns:a16="http://schemas.microsoft.com/office/drawing/2014/main" id="{3C14A5A5-0925-4236-8873-4F6BB45009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6565222-F753-40A8-A8FF-357DCEDBAD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1572484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fade/>
  </p:transition>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en-US" sz="3200" kern="1200" smtClean="0">
          <a:solidFill>
            <a:schemeClr val="tx1"/>
          </a:solidFill>
          <a:latin typeface="Arial Narrow" panose="020B0606020202030204" pitchFamily="34" charset="0"/>
          <a:ea typeface="+mn-ea"/>
          <a:cs typeface="+mn-cs"/>
        </a:defRPr>
      </a:lvl1pPr>
      <a:lvl2pPr marL="685800" indent="-228600" algn="l" defTabSz="914400" rtl="0" eaLnBrk="1" latinLnBrk="0" hangingPunct="1">
        <a:lnSpc>
          <a:spcPct val="90000"/>
        </a:lnSpc>
        <a:spcBef>
          <a:spcPts val="500"/>
        </a:spcBef>
        <a:buClr>
          <a:srgbClr val="00B050"/>
        </a:buClr>
        <a:buSzPct val="81000"/>
        <a:buFont typeface="Wingdings" panose="05000000000000000000" pitchFamily="2" charset="2"/>
        <a:buChar char="§"/>
        <a:defRPr lang="en-US" sz="2800" kern="1200" smtClean="0">
          <a:solidFill>
            <a:schemeClr val="tx1"/>
          </a:solidFill>
          <a:latin typeface="Arial Narrow" panose="020B0606020202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smtClean="0">
          <a:solidFill>
            <a:schemeClr val="tx1"/>
          </a:solidFill>
          <a:latin typeface="Arial Narrow" panose="020B0606020202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000" kern="1200" smtClean="0">
          <a:solidFill>
            <a:schemeClr val="tx1"/>
          </a:solidFill>
          <a:latin typeface="Arial Narrow" panose="020B0606020202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0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24.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microsoft.com/office/2007/relationships/hdphoto" Target="../media/hdphoto4.wdp"/><Relationship Id="rId5" Type="http://schemas.openxmlformats.org/officeDocument/2006/relationships/image" Target="../media/image26.pn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 Id="rId5" Type="http://schemas.openxmlformats.org/officeDocument/2006/relationships/image" Target="../media/image36.jpe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 Id="rId4" Type="http://schemas.openxmlformats.org/officeDocument/2006/relationships/image" Target="../media/image48.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882ED5-6A3D-424F-9E1F-48D8A982B5A3}"/>
              </a:ext>
            </a:extLst>
          </p:cNvPr>
          <p:cNvSpPr>
            <a:spLocks noGrp="1"/>
          </p:cNvSpPr>
          <p:nvPr>
            <p:ph type="ctrTitle"/>
          </p:nvPr>
        </p:nvSpPr>
        <p:spPr/>
        <p:txBody>
          <a:bodyPr>
            <a:normAutofit/>
          </a:bodyPr>
          <a:lstStyle/>
          <a:p>
            <a:r>
              <a:rPr lang="en-GB" noProof="0" dirty="0"/>
              <a:t>BMWM in HCFs in context of COVID-19: Implementation</a:t>
            </a:r>
          </a:p>
        </p:txBody>
      </p:sp>
      <p:sp>
        <p:nvSpPr>
          <p:cNvPr id="4" name="Subtitle 3">
            <a:extLst>
              <a:ext uri="{FF2B5EF4-FFF2-40B4-BE49-F238E27FC236}">
                <a16:creationId xmlns:a16="http://schemas.microsoft.com/office/drawing/2014/main" id="{5E243E9E-E2A0-4514-B7A7-69D8419F10A4}"/>
              </a:ext>
            </a:extLst>
          </p:cNvPr>
          <p:cNvSpPr>
            <a:spLocks noGrp="1"/>
          </p:cNvSpPr>
          <p:nvPr>
            <p:ph type="subTitle" idx="1"/>
          </p:nvPr>
        </p:nvSpPr>
        <p:spPr>
          <a:xfrm>
            <a:off x="1524000" y="3861048"/>
            <a:ext cx="9144000" cy="1655762"/>
          </a:xfrm>
        </p:spPr>
        <p:txBody>
          <a:bodyPr>
            <a:normAutofit/>
          </a:bodyPr>
          <a:lstStyle/>
          <a:p>
            <a:r>
              <a:rPr lang="en-GB" b="1" noProof="0" dirty="0"/>
              <a:t>Dr Malini R </a:t>
            </a:r>
            <a:r>
              <a:rPr lang="en-GB" b="1" noProof="0" dirty="0" err="1"/>
              <a:t>Capoor</a:t>
            </a:r>
            <a:r>
              <a:rPr lang="en-GB" b="1" noProof="0" dirty="0"/>
              <a:t> </a:t>
            </a:r>
          </a:p>
          <a:p>
            <a:r>
              <a:rPr lang="en-GB" noProof="0" dirty="0"/>
              <a:t>Professor, Microbiology</a:t>
            </a:r>
            <a:br>
              <a:rPr lang="en-GB" noProof="0" dirty="0"/>
            </a:br>
            <a:r>
              <a:rPr lang="en-GB" noProof="0" dirty="0"/>
              <a:t>VMMC &amp; Safdarjung Hospital, New Delhi</a:t>
            </a:r>
          </a:p>
        </p:txBody>
      </p:sp>
    </p:spTree>
    <p:extLst>
      <p:ext uri="{BB962C8B-B14F-4D97-AF65-F5344CB8AC3E}">
        <p14:creationId xmlns:p14="http://schemas.microsoft.com/office/powerpoint/2010/main" val="21521775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COVID-19 isolation wards</a:t>
            </a:r>
          </a:p>
        </p:txBody>
      </p:sp>
      <p:sp>
        <p:nvSpPr>
          <p:cNvPr id="3" name="Content Placeholder 2"/>
          <p:cNvSpPr>
            <a:spLocks noGrp="1"/>
          </p:cNvSpPr>
          <p:nvPr>
            <p:ph idx="1"/>
          </p:nvPr>
        </p:nvSpPr>
        <p:spPr/>
        <p:txBody>
          <a:bodyPr/>
          <a:lstStyle/>
          <a:p>
            <a:r>
              <a:rPr lang="en-GB" noProof="0" dirty="0"/>
              <a:t>Use dedicated trolleys and collection bins with label “</a:t>
            </a:r>
            <a:r>
              <a:rPr lang="en-GB" b="1" noProof="0" dirty="0"/>
              <a:t>COVID-19 waste</a:t>
            </a:r>
            <a:r>
              <a:rPr lang="en-GB" noProof="0" dirty="0"/>
              <a:t>” to be pasted on these items also</a:t>
            </a:r>
          </a:p>
          <a:p>
            <a:r>
              <a:rPr lang="en-GB" noProof="0" dirty="0"/>
              <a:t>Inner and outer surface of containers/bins/trolleys used for COVID-19 BMW – disinfect with 1% sodium hypochlorite solution daily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I:\COVID PICS\pic 31.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650740" y="2656447"/>
            <a:ext cx="2537460" cy="3383280"/>
          </a:xfrm>
          <a:prstGeom prst="rect">
            <a:avLst/>
          </a:prstGeom>
          <a:noFill/>
        </p:spPr>
      </p:pic>
      <p:sp>
        <p:nvSpPr>
          <p:cNvPr id="2" name="Title 1"/>
          <p:cNvSpPr>
            <a:spLocks noGrp="1"/>
          </p:cNvSpPr>
          <p:nvPr>
            <p:ph type="title"/>
          </p:nvPr>
        </p:nvSpPr>
        <p:spPr/>
        <p:txBody>
          <a:bodyPr/>
          <a:lstStyle/>
          <a:p>
            <a:r>
              <a:rPr lang="en-GB" noProof="0" dirty="0"/>
              <a:t>Isolation ward – nursing station, patient area</a:t>
            </a:r>
          </a:p>
        </p:txBody>
      </p:sp>
      <p:pic>
        <p:nvPicPr>
          <p:cNvPr id="5" name="Content Placeholder 4" descr="pic 28.jpg"/>
          <p:cNvPicPr>
            <a:picLocks noGrp="1" noChangeAspect="1"/>
          </p:cNvPicPr>
          <p:nvPr>
            <p:ph sz="half" idx="1"/>
          </p:nvPr>
        </p:nvPicPr>
        <p:blipFill rotWithShape="1">
          <a:blip r:embed="rId3" cstate="print">
            <a:extLst>
              <a:ext uri="{28A0092B-C50C-407E-A947-70E740481C1C}">
                <a14:useLocalDpi xmlns:a14="http://schemas.microsoft.com/office/drawing/2010/main"/>
              </a:ext>
            </a:extLst>
          </a:blip>
          <a:srcRect/>
          <a:stretch/>
        </p:blipFill>
        <p:spPr>
          <a:xfrm>
            <a:off x="657417" y="1690688"/>
            <a:ext cx="2823217" cy="3383280"/>
          </a:xfrm>
        </p:spPr>
      </p:pic>
      <p:pic>
        <p:nvPicPr>
          <p:cNvPr id="8" name="Content Placeholder 7" descr="pic 30.jpg"/>
          <p:cNvPicPr>
            <a:picLocks noGrp="1" noChangeAspect="1"/>
          </p:cNvPicPr>
          <p:nvPr>
            <p:ph sz="half" idx="2"/>
          </p:nvPr>
        </p:nvPicPr>
        <p:blipFill rotWithShape="1">
          <a:blip r:embed="rId4" cstate="print">
            <a:extLst>
              <a:ext uri="{28A0092B-C50C-407E-A947-70E740481C1C}">
                <a14:useLocalDpi xmlns:a14="http://schemas.microsoft.com/office/drawing/2010/main"/>
              </a:ext>
            </a:extLst>
          </a:blip>
          <a:srcRect/>
          <a:stretch/>
        </p:blipFill>
        <p:spPr>
          <a:xfrm>
            <a:off x="6358306" y="1688309"/>
            <a:ext cx="2537460" cy="3383280"/>
          </a:xfrm>
        </p:spPr>
      </p:pic>
      <p:pic>
        <p:nvPicPr>
          <p:cNvPr id="3074" name="Picture 2" descr="I:\COVID PICS\pic 29.jp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9070599" y="2656447"/>
            <a:ext cx="2488347" cy="338328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All colour coded trolleys – designated route</a:t>
            </a:r>
          </a:p>
        </p:txBody>
      </p:sp>
      <p:pic>
        <p:nvPicPr>
          <p:cNvPr id="5" name="Content Placeholder 4" descr="PIC 21.jpg"/>
          <p:cNvPicPr>
            <a:picLocks noGrp="1" noChangeAspect="1"/>
          </p:cNvPicPr>
          <p:nvPr>
            <p:ph sz="half" idx="1"/>
          </p:nvPr>
        </p:nvPicPr>
        <p:blipFill rotWithShape="1">
          <a:blip r:embed="rId2" cstate="print">
            <a:extLst>
              <a:ext uri="{28A0092B-C50C-407E-A947-70E740481C1C}">
                <a14:useLocalDpi xmlns:a14="http://schemas.microsoft.com/office/drawing/2010/main"/>
              </a:ext>
            </a:extLst>
          </a:blip>
          <a:srcRect/>
          <a:stretch/>
        </p:blipFill>
        <p:spPr>
          <a:xfrm>
            <a:off x="7270982" y="1657330"/>
            <a:ext cx="4128027" cy="2883526"/>
          </a:xfrm>
        </p:spPr>
      </p:pic>
      <p:pic>
        <p:nvPicPr>
          <p:cNvPr id="6" name="Content Placeholder 5" descr="pic22.jpg"/>
          <p:cNvPicPr>
            <a:picLocks noGrp="1" noChangeAspect="1"/>
          </p:cNvPicPr>
          <p:nvPr>
            <p:ph sz="half" idx="2"/>
          </p:nvPr>
        </p:nvPicPr>
        <p:blipFill rotWithShape="1">
          <a:blip r:embed="rId3" cstate="print">
            <a:extLst>
              <a:ext uri="{28A0092B-C50C-407E-A947-70E740481C1C}">
                <a14:useLocalDpi xmlns:a14="http://schemas.microsoft.com/office/drawing/2010/main"/>
              </a:ext>
            </a:extLst>
          </a:blip>
          <a:srcRect l="11586" r="9925"/>
          <a:stretch/>
        </p:blipFill>
        <p:spPr>
          <a:xfrm>
            <a:off x="838200" y="3185526"/>
            <a:ext cx="2439123" cy="3384376"/>
          </a:xfrm>
        </p:spPr>
      </p:pic>
      <p:pic>
        <p:nvPicPr>
          <p:cNvPr id="1027" name="Picture 3" descr="I:\COVID PICS\pic 24.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444701" y="1690688"/>
            <a:ext cx="3659411" cy="4879214"/>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11424" y="176796"/>
            <a:ext cx="8964488" cy="6504407"/>
          </a:xfrm>
          <a:prstGeom prst="rect">
            <a:avLst/>
          </a:prstGeom>
        </p:spPr>
      </p:pic>
      <p:pic>
        <p:nvPicPr>
          <p:cNvPr id="6" name="Picture 3" descr="I:\COVID PICS\pic 24.jpg"/>
          <p:cNvPicPr>
            <a:picLocks noChangeAspect="1" noChangeArrowheads="1"/>
          </p:cNvPicPr>
          <p:nvPr/>
        </p:nvPicPr>
        <p:blipFill rotWithShape="1">
          <a:blip r:embed="rId3" cstate="print"/>
          <a:srcRect t="6380" b="15188"/>
          <a:stretch/>
        </p:blipFill>
        <p:spPr bwMode="auto">
          <a:xfrm>
            <a:off x="5231904" y="188638"/>
            <a:ext cx="3168352" cy="3362827"/>
          </a:xfrm>
          <a:prstGeom prst="rect">
            <a:avLst/>
          </a:prstGeom>
          <a:noFill/>
        </p:spPr>
      </p:pic>
    </p:spTree>
    <p:extLst>
      <p:ext uri="{BB962C8B-B14F-4D97-AF65-F5344CB8AC3E}">
        <p14:creationId xmlns:p14="http://schemas.microsoft.com/office/powerpoint/2010/main" val="1533570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Report opening or operation of COVID-19 ward and COVID ICU ward, lab, collection centre to SPCBs and respective CBWTF in the area: SPCC letter</a:t>
            </a:r>
          </a:p>
        </p:txBody>
      </p:sp>
      <p:pic>
        <p:nvPicPr>
          <p:cNvPr id="5" name="Content Placeholder 4" descr="DPCC LETTER COVID.jpg"/>
          <p:cNvPicPr>
            <a:picLocks noGrp="1" noChangeAspect="1"/>
          </p:cNvPicPr>
          <p:nvPr>
            <p:ph sz="half" idx="1"/>
          </p:nvPr>
        </p:nvPicPr>
        <p:blipFill rotWithShape="1">
          <a:blip r:embed="rId3" cstate="print">
            <a:extLst>
              <a:ext uri="{BEBA8EAE-BF5A-486C-A8C5-ECC9F3942E4B}">
                <a14:imgProps xmlns:a14="http://schemas.microsoft.com/office/drawing/2010/main">
                  <a14:imgLayer r:embed="rId4">
                    <a14:imgEffect>
                      <a14:brightnessContrast bright="20000" contrast="10000"/>
                    </a14:imgEffect>
                  </a14:imgLayer>
                </a14:imgProps>
              </a:ext>
              <a:ext uri="{28A0092B-C50C-407E-A947-70E740481C1C}">
                <a14:useLocalDpi xmlns:a14="http://schemas.microsoft.com/office/drawing/2010/main"/>
              </a:ext>
            </a:extLst>
          </a:blip>
          <a:srcRect/>
          <a:stretch/>
        </p:blipFill>
        <p:spPr>
          <a:xfrm>
            <a:off x="1631504" y="2185665"/>
            <a:ext cx="3454698" cy="4051647"/>
          </a:xfrm>
          <a:prstGeom prst="rect">
            <a:avLst/>
          </a:prstGeom>
          <a:ln>
            <a:noFill/>
          </a:ln>
          <a:effectLst>
            <a:outerShdw blurRad="190500" algn="tl" rotWithShape="0">
              <a:srgbClr val="000000">
                <a:alpha val="70000"/>
              </a:srgbClr>
            </a:outerShdw>
          </a:effectLst>
        </p:spPr>
      </p:pic>
      <p:pic>
        <p:nvPicPr>
          <p:cNvPr id="6" name="Content Placeholder 5" descr="WEBSITE.jpg"/>
          <p:cNvPicPr>
            <a:picLocks noGrp="1" noChangeAspect="1"/>
          </p:cNvPicPr>
          <p:nvPr>
            <p:ph sz="half" idx="2"/>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a:stretch/>
        </p:blipFill>
        <p:spPr>
          <a:xfrm>
            <a:off x="6669376" y="2172295"/>
            <a:ext cx="4202888" cy="4051647"/>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Maintain separate record of waste generated from COVID-19 wards</a:t>
            </a:r>
            <a:endParaRPr lang="en-GB" noProof="0" dirty="0"/>
          </a:p>
        </p:txBody>
      </p:sp>
      <p:pic>
        <p:nvPicPr>
          <p:cNvPr id="5" name="Content Placeholder 4" descr="Monthly 1.jpg"/>
          <p:cNvPicPr>
            <a:picLocks noGrp="1" noChangeAspect="1"/>
          </p:cNvPicPr>
          <p:nvPr>
            <p:ph sz="half" idx="1"/>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1775520" y="2132856"/>
            <a:ext cx="3380829" cy="4032448"/>
          </a:xfrm>
          <a:prstGeom prst="rect">
            <a:avLst/>
          </a:prstGeom>
          <a:ln>
            <a:noFill/>
          </a:ln>
          <a:effectLst>
            <a:outerShdw blurRad="190500" algn="tl" rotWithShape="0">
              <a:srgbClr val="000000">
                <a:alpha val="70000"/>
              </a:srgbClr>
            </a:outerShdw>
          </a:effectLst>
        </p:spPr>
      </p:pic>
      <p:pic>
        <p:nvPicPr>
          <p:cNvPr id="6" name="Content Placeholder 5" descr="Monthly 2.jpg"/>
          <p:cNvPicPr>
            <a:picLocks noGrp="1" noChangeAspect="1"/>
          </p:cNvPicPr>
          <p:nvPr>
            <p:ph sz="half" idx="2"/>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a:stretch/>
        </p:blipFill>
        <p:spPr>
          <a:xfrm>
            <a:off x="6377716" y="2132856"/>
            <a:ext cx="3678724" cy="4032448"/>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I:\COVID PICS\PIC 16.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0582"/>
          <a:stretch/>
        </p:blipFill>
        <p:spPr bwMode="auto">
          <a:xfrm>
            <a:off x="6672064" y="2901771"/>
            <a:ext cx="1569670" cy="3047509"/>
          </a:xfrm>
          <a:prstGeom prst="rect">
            <a:avLst/>
          </a:prstGeom>
          <a:noFill/>
        </p:spPr>
      </p:pic>
      <p:sp>
        <p:nvSpPr>
          <p:cNvPr id="4" name="Title 3"/>
          <p:cNvSpPr>
            <a:spLocks noGrp="1"/>
          </p:cNvSpPr>
          <p:nvPr>
            <p:ph type="title"/>
          </p:nvPr>
        </p:nvSpPr>
        <p:spPr/>
        <p:txBody>
          <a:bodyPr/>
          <a:lstStyle/>
          <a:p>
            <a:r>
              <a:rPr lang="en-GB" noProof="0" dirty="0"/>
              <a:t>General waste</a:t>
            </a:r>
          </a:p>
        </p:txBody>
      </p:sp>
      <p:sp>
        <p:nvSpPr>
          <p:cNvPr id="3" name="Content Placeholder 2"/>
          <p:cNvSpPr>
            <a:spLocks noGrp="1"/>
          </p:cNvSpPr>
          <p:nvPr>
            <p:ph sz="half" idx="1"/>
          </p:nvPr>
        </p:nvSpPr>
        <p:spPr>
          <a:xfrm>
            <a:off x="838200" y="1825625"/>
            <a:ext cx="5473824" cy="4351338"/>
          </a:xfrm>
        </p:spPr>
        <p:txBody>
          <a:bodyPr>
            <a:normAutofit fontScale="92500" lnSpcReduction="10000"/>
          </a:bodyPr>
          <a:lstStyle/>
          <a:p>
            <a:pPr>
              <a:lnSpc>
                <a:spcPct val="110000"/>
              </a:lnSpc>
            </a:pPr>
            <a:r>
              <a:rPr lang="en-GB" noProof="0" dirty="0"/>
              <a:t>General waste not having contamination should be disposed as solid waste as per SWM Rules, 2016</a:t>
            </a:r>
          </a:p>
          <a:p>
            <a:pPr>
              <a:lnSpc>
                <a:spcPct val="110000"/>
              </a:lnSpc>
            </a:pPr>
            <a:r>
              <a:rPr lang="en-GB" noProof="0" dirty="0"/>
              <a:t>Depute dedicated sanitation workers separately for BMW, SW so that waste can be collected and transferred timely to temporary waste storage area</a:t>
            </a:r>
          </a:p>
        </p:txBody>
      </p:sp>
      <p:pic>
        <p:nvPicPr>
          <p:cNvPr id="6" name="Picture 3" descr="C:\Users\Administrator\Desktop\PPTs\COVID PICS\PIC 7.jpg"/>
          <p:cNvPicPr>
            <a:picLocks noGrp="1" noChangeArrowheads="1"/>
          </p:cNvPicPr>
          <p:nvPr>
            <p:ph sz="half" idx="2"/>
          </p:nvPr>
        </p:nvPicPr>
        <p:blipFill rotWithShape="1">
          <a:blip r:embed="rId4" cstate="print">
            <a:extLst>
              <a:ext uri="{28A0092B-C50C-407E-A947-70E740481C1C}">
                <a14:useLocalDpi xmlns:a14="http://schemas.microsoft.com/office/drawing/2010/main"/>
              </a:ext>
            </a:extLst>
          </a:blip>
          <a:srcRect r="-208"/>
          <a:stretch/>
        </p:blipFill>
        <p:spPr>
          <a:xfrm>
            <a:off x="8388012" y="2901771"/>
            <a:ext cx="3036579" cy="304750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265445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Samples</a:t>
            </a:r>
          </a:p>
        </p:txBody>
      </p:sp>
      <p:sp>
        <p:nvSpPr>
          <p:cNvPr id="3" name="Content Placeholder 2"/>
          <p:cNvSpPr>
            <a:spLocks noGrp="1"/>
          </p:cNvSpPr>
          <p:nvPr>
            <p:ph sz="half" idx="1"/>
          </p:nvPr>
        </p:nvSpPr>
        <p:spPr>
          <a:xfrm>
            <a:off x="838200" y="1825625"/>
            <a:ext cx="6337920" cy="4351338"/>
          </a:xfrm>
        </p:spPr>
        <p:txBody>
          <a:bodyPr>
            <a:normAutofit fontScale="85000" lnSpcReduction="10000"/>
          </a:bodyPr>
          <a:lstStyle/>
          <a:p>
            <a:pPr>
              <a:lnSpc>
                <a:spcPct val="120000"/>
              </a:lnSpc>
            </a:pPr>
            <a:r>
              <a:rPr lang="en-GB" noProof="0" dirty="0" err="1"/>
              <a:t>Feces</a:t>
            </a:r>
            <a:r>
              <a:rPr lang="en-GB" noProof="0" dirty="0"/>
              <a:t> from COVID-19 confirmed patient, who is unable to use toilets and excreta is collected in </a:t>
            </a:r>
            <a:r>
              <a:rPr lang="en-GB" b="1" noProof="0" dirty="0"/>
              <a:t>diaper, must be treated as BMW and should be placed in yellow bag/container</a:t>
            </a:r>
            <a:endParaRPr lang="en-GB" noProof="0" dirty="0"/>
          </a:p>
          <a:p>
            <a:pPr>
              <a:lnSpc>
                <a:spcPct val="120000"/>
              </a:lnSpc>
            </a:pPr>
            <a:r>
              <a:rPr lang="en-GB" noProof="0" dirty="0"/>
              <a:t>If a bedpan is used, then faeces to be washed into toilet and cleaned with a neutral detergent and water, disinfected with a 0.5% chlorine solution, then rinsed with clean water</a:t>
            </a:r>
          </a:p>
        </p:txBody>
      </p:sp>
      <p:pic>
        <p:nvPicPr>
          <p:cNvPr id="7" name="Picture 2" descr="I:\COVID PICS\PIC 11.jpg"/>
          <p:cNvPicPr>
            <a:picLocks noGrp="1" noChangeAspect="1" noChangeArrowheads="1"/>
          </p:cNvPicPr>
          <p:nvPr>
            <p:ph sz="half" idx="2"/>
          </p:nvPr>
        </p:nvPicPr>
        <p:blipFill rotWithShape="1">
          <a:blip r:embed="rId2" cstate="print"/>
          <a:srcRect l="48932" t="1" b="-599"/>
          <a:stretch/>
        </p:blipFill>
        <p:spPr>
          <a:xfrm>
            <a:off x="7342220" y="1825625"/>
            <a:ext cx="3989322" cy="4351338"/>
          </a:xfrm>
        </p:spPr>
      </p:pic>
    </p:spTree>
    <p:extLst>
      <p:ext uri="{BB962C8B-B14F-4D97-AF65-F5344CB8AC3E}">
        <p14:creationId xmlns:p14="http://schemas.microsoft.com/office/powerpoint/2010/main" val="31918362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FF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solidFill>
                  <a:schemeClr val="bg1"/>
                </a:solidFill>
              </a:rPr>
              <a:t>BMW disposal – </a:t>
            </a:r>
            <a:r>
              <a:rPr lang="en-GB" dirty="0">
                <a:solidFill>
                  <a:schemeClr val="bg1"/>
                </a:solidFill>
              </a:rPr>
              <a:t>red bag</a:t>
            </a:r>
            <a:endParaRPr lang="en-GB" noProof="0" dirty="0">
              <a:solidFill>
                <a:schemeClr val="bg1"/>
              </a:solidFill>
            </a:endParaRPr>
          </a:p>
        </p:txBody>
      </p:sp>
      <p:sp>
        <p:nvSpPr>
          <p:cNvPr id="3" name="Content Placeholder 2"/>
          <p:cNvSpPr>
            <a:spLocks noGrp="1"/>
          </p:cNvSpPr>
          <p:nvPr>
            <p:ph idx="1"/>
          </p:nvPr>
        </p:nvSpPr>
        <p:spPr/>
        <p:txBody>
          <a:bodyPr>
            <a:normAutofit/>
          </a:bodyPr>
          <a:lstStyle/>
          <a:p>
            <a:r>
              <a:rPr lang="en-GB" sz="3000" noProof="0" dirty="0">
                <a:solidFill>
                  <a:schemeClr val="bg1"/>
                </a:solidFill>
              </a:rPr>
              <a:t>PPEs: goggles, face-shield, splash proof apron, plastic coverall, Hazmat suit, nitrile gloves</a:t>
            </a:r>
          </a:p>
        </p:txBody>
      </p:sp>
      <p:pic>
        <p:nvPicPr>
          <p:cNvPr id="6" name="Content Placeholder 4" descr="PIC 9.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66353" y="3093186"/>
            <a:ext cx="2020288" cy="3217379"/>
          </a:xfrm>
          <a:prstGeom prst="rect">
            <a:avLst/>
          </a:prstGeom>
          <a:solidFill>
            <a:srgbClr val="FF0000"/>
          </a:solidFill>
        </p:spPr>
      </p:pic>
      <p:sp>
        <p:nvSpPr>
          <p:cNvPr id="4" name="AutoShape 2" descr="Plastic PPE Kit For Healthcare, Rs 1089 /set, E Samaadhaan ..."/>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7" name="AutoShape 4" descr="Plastic PPE Kit For Healthcare, Rs 1089 /set, E Samaadhaan ..."/>
          <p:cNvSpPr>
            <a:spLocks noChangeAspect="1" noChangeArrowheads="1"/>
          </p:cNvSpPr>
          <p:nvPr/>
        </p:nvSpPr>
        <p:spPr bwMode="auto">
          <a:xfrm>
            <a:off x="1831975" y="79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grpSp>
        <p:nvGrpSpPr>
          <p:cNvPr id="5" name="Group 4">
            <a:extLst>
              <a:ext uri="{FF2B5EF4-FFF2-40B4-BE49-F238E27FC236}">
                <a16:creationId xmlns:a16="http://schemas.microsoft.com/office/drawing/2014/main" id="{8FD10536-6B56-4566-B130-005F841FE910}"/>
              </a:ext>
            </a:extLst>
          </p:cNvPr>
          <p:cNvGrpSpPr/>
          <p:nvPr/>
        </p:nvGrpSpPr>
        <p:grpSpPr>
          <a:xfrm>
            <a:off x="1199456" y="3077349"/>
            <a:ext cx="4320480" cy="3217380"/>
            <a:chOff x="1127448" y="2780928"/>
            <a:chExt cx="4320480" cy="3217380"/>
          </a:xfrm>
        </p:grpSpPr>
        <p:pic>
          <p:nvPicPr>
            <p:cNvPr id="1030" name="Picture 6" descr="Plastic PPE Kit For Healthcare, Rs 1089 /set, E Samaadhaan ..."/>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27448" y="2780928"/>
              <a:ext cx="4320480" cy="321738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tem Protective face shield. Clear polycarbonate visor (305 x 190 mm)."/>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05282" y="2971392"/>
              <a:ext cx="1162326" cy="1115834"/>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9"/>
          <p:cNvPicPr>
            <a:picLocks noChangeAspect="1"/>
          </p:cNvPicPr>
          <p:nvPr/>
        </p:nvPicPr>
        <p:blipFill>
          <a:blip r:embed="rId5"/>
          <a:stretch>
            <a:fillRect/>
          </a:stretch>
        </p:blipFill>
        <p:spPr>
          <a:xfrm>
            <a:off x="5663952" y="3093187"/>
            <a:ext cx="1728192" cy="321871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BMW disposal – </a:t>
            </a:r>
            <a:r>
              <a:rPr lang="en-GB" dirty="0"/>
              <a:t>yellow bags</a:t>
            </a:r>
            <a:endParaRPr lang="en-GB" noProof="0" dirty="0"/>
          </a:p>
        </p:txBody>
      </p:sp>
      <p:sp>
        <p:nvSpPr>
          <p:cNvPr id="3" name="Content Placeholder 2"/>
          <p:cNvSpPr>
            <a:spLocks noGrp="1"/>
          </p:cNvSpPr>
          <p:nvPr>
            <p:ph sz="half" idx="1"/>
          </p:nvPr>
        </p:nvSpPr>
        <p:spPr/>
        <p:txBody>
          <a:bodyPr>
            <a:normAutofit/>
          </a:bodyPr>
          <a:lstStyle/>
          <a:p>
            <a:pPr>
              <a:lnSpc>
                <a:spcPct val="100000"/>
              </a:lnSpc>
            </a:pPr>
            <a:r>
              <a:rPr lang="en-GB" sz="3000" noProof="0" dirty="0"/>
              <a:t>Collect used masks (triple layer mask &amp; N95 mask), head cover/cap, shoe-cover, disposable linen gown, non-plastic or semi-plastic coverall</a:t>
            </a:r>
          </a:p>
        </p:txBody>
      </p:sp>
      <p:pic>
        <p:nvPicPr>
          <p:cNvPr id="5" name="Content Placeholder 5" descr="PIC 10.jpg"/>
          <p:cNvPicPr>
            <a:picLocks noGrp="1" noChangeAspect="1"/>
          </p:cNvPicPr>
          <p:nvPr>
            <p:ph sz="half" idx="2"/>
          </p:nvPr>
        </p:nvPicPr>
        <p:blipFill rotWithShape="1">
          <a:blip r:embed="rId2" cstate="print"/>
          <a:stretch/>
        </p:blipFill>
        <p:spPr>
          <a:xfrm>
            <a:off x="9134492" y="3645024"/>
            <a:ext cx="2831541" cy="2911178"/>
          </a:xfrm>
        </p:spPr>
      </p:pic>
      <p:pic>
        <p:nvPicPr>
          <p:cNvPr id="3074" name="Picture 2" descr="Putting On and Removing Personal Protective Equipment | NEJM"/>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7372434" y="1956651"/>
            <a:ext cx="1659116" cy="45995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134492" y="160544"/>
            <a:ext cx="2831541" cy="3399481"/>
          </a:xfrm>
          <a:prstGeom prst="rect">
            <a:avLst/>
          </a:prstGeom>
        </p:spPr>
      </p:pic>
      <p:pic>
        <p:nvPicPr>
          <p:cNvPr id="8" name="Picture 2"/>
          <p:cNvPicPr>
            <a:picLocks noChangeArrowheads="1"/>
          </p:cNvPicPr>
          <p:nvPr/>
        </p:nvPicPr>
        <p:blipFill rotWithShape="1">
          <a:blip r:embed="rId5" cstate="print">
            <a:extLst>
              <a:ext uri="{28A0092B-C50C-407E-A947-70E740481C1C}">
                <a14:useLocalDpi xmlns:a14="http://schemas.microsoft.com/office/drawing/2010/main"/>
              </a:ext>
            </a:extLst>
          </a:blip>
          <a:srcRect/>
          <a:stretch/>
        </p:blipFill>
        <p:spPr>
          <a:xfrm>
            <a:off x="1247327" y="5029954"/>
            <a:ext cx="6025968" cy="1513105"/>
          </a:xfrm>
          <a:prstGeom prst="rect">
            <a:avLst/>
          </a:prstGeom>
        </p:spPr>
      </p:pic>
    </p:spTree>
    <p:extLst>
      <p:ext uri="{BB962C8B-B14F-4D97-AF65-F5344CB8AC3E}">
        <p14:creationId xmlns:p14="http://schemas.microsoft.com/office/powerpoint/2010/main" val="3171802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Introduction</a:t>
            </a:r>
          </a:p>
        </p:txBody>
      </p:sp>
      <p:sp>
        <p:nvSpPr>
          <p:cNvPr id="3" name="Content Placeholder 2"/>
          <p:cNvSpPr>
            <a:spLocks noGrp="1"/>
          </p:cNvSpPr>
          <p:nvPr>
            <p:ph idx="1"/>
          </p:nvPr>
        </p:nvSpPr>
        <p:spPr/>
        <p:txBody>
          <a:bodyPr>
            <a:normAutofit fontScale="92500" lnSpcReduction="20000"/>
          </a:bodyPr>
          <a:lstStyle/>
          <a:p>
            <a:r>
              <a:rPr lang="en-GB" noProof="0" dirty="0"/>
              <a:t>COVID-19 pandemic – </a:t>
            </a:r>
            <a:r>
              <a:rPr lang="en-GB" noProof="0" dirty="0" err="1"/>
              <a:t>GoI</a:t>
            </a:r>
            <a:r>
              <a:rPr lang="en-GB" noProof="0" dirty="0"/>
              <a:t> isolation wards/ICUs, sample collection centres, laboratories, quarantine camp/centres, home-care</a:t>
            </a:r>
          </a:p>
          <a:p>
            <a:r>
              <a:rPr lang="en-GB" noProof="0" dirty="0"/>
              <a:t>Biomedical waste generated during diagnosis, treatment or immunization of human beings or animals or in research activities or in production or testing of biologicals </a:t>
            </a:r>
            <a:r>
              <a:rPr lang="en-GB" b="1" noProof="0" dirty="0"/>
              <a:t>or in health camps</a:t>
            </a:r>
            <a:r>
              <a:rPr lang="en-GB" noProof="0" dirty="0"/>
              <a:t>, BMWM Rules, 2016</a:t>
            </a:r>
          </a:p>
          <a:p>
            <a:r>
              <a:rPr lang="en-GB" noProof="0" dirty="0"/>
              <a:t>BMWM rules 2016, amendments 2018, 2019, CPCB guidelines for implementation 2018</a:t>
            </a:r>
          </a:p>
          <a:p>
            <a:r>
              <a:rPr lang="en-GB" noProof="0" dirty="0"/>
              <a:t>CPCB guidelines for COVID-19 waste, 2020 </a:t>
            </a:r>
          </a:p>
          <a:p>
            <a:r>
              <a:rPr lang="en-GB" noProof="0" dirty="0"/>
              <a:t>Colour categories: Yellow, Red, White, Blue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noProof="0" dirty="0"/>
              <a:t>Sample collection centres and laboratories</a:t>
            </a:r>
          </a:p>
        </p:txBody>
      </p:sp>
      <p:sp>
        <p:nvSpPr>
          <p:cNvPr id="3" name="Content Placeholder 2"/>
          <p:cNvSpPr>
            <a:spLocks noGrp="1"/>
          </p:cNvSpPr>
          <p:nvPr>
            <p:ph sz="half" idx="1"/>
          </p:nvPr>
        </p:nvSpPr>
        <p:spPr>
          <a:xfrm>
            <a:off x="838200" y="1825625"/>
            <a:ext cx="7346032" cy="4351338"/>
          </a:xfrm>
        </p:spPr>
        <p:txBody>
          <a:bodyPr>
            <a:normAutofit fontScale="92500" lnSpcReduction="10000"/>
          </a:bodyPr>
          <a:lstStyle/>
          <a:p>
            <a:pPr>
              <a:lnSpc>
                <a:spcPct val="120000"/>
              </a:lnSpc>
            </a:pPr>
            <a:r>
              <a:rPr lang="en-GB" noProof="0" dirty="0"/>
              <a:t>Report opening or operation of COVID-19 sample collection centres and laboratories to SPCB</a:t>
            </a:r>
          </a:p>
          <a:p>
            <a:pPr>
              <a:lnSpc>
                <a:spcPct val="120000"/>
              </a:lnSpc>
            </a:pPr>
            <a:r>
              <a:rPr lang="en-GB" noProof="0" dirty="0"/>
              <a:t>Guidelines for isolation wards should be applied suitably in centres, lab</a:t>
            </a:r>
          </a:p>
          <a:p>
            <a:pPr>
              <a:lnSpc>
                <a:spcPct val="120000"/>
              </a:lnSpc>
            </a:pPr>
            <a:r>
              <a:rPr lang="en-GB" noProof="0" dirty="0"/>
              <a:t>Pre-treat viral transport media, plastic vials, vacutainers, Eppendorf tubes, plastic cryovials, pipette tips as per BMWM Rules and collect in red bags</a:t>
            </a:r>
          </a:p>
        </p:txBody>
      </p:sp>
      <p:pic>
        <p:nvPicPr>
          <p:cNvPr id="6" name="Content Placeholder 4" descr="PIC 9.jpg"/>
          <p:cNvPicPr>
            <a:picLocks/>
          </p:cNvPicPr>
          <p:nvPr/>
        </p:nvPicPr>
        <p:blipFill rotWithShape="1">
          <a:blip r:embed="rId2" cstate="print">
            <a:extLst>
              <a:ext uri="{28A0092B-C50C-407E-A947-70E740481C1C}">
                <a14:useLocalDpi xmlns:a14="http://schemas.microsoft.com/office/drawing/2010/main"/>
              </a:ext>
            </a:extLst>
          </a:blip>
          <a:srcRect/>
          <a:stretch/>
        </p:blipFill>
        <p:spPr>
          <a:xfrm>
            <a:off x="8771847" y="2129086"/>
            <a:ext cx="2572322" cy="3744416"/>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6E677E7-7A26-4394-B14D-F4F9FED2B24D}"/>
              </a:ext>
            </a:extLst>
          </p:cNvPr>
          <p:cNvSpPr>
            <a:spLocks noGrp="1"/>
          </p:cNvSpPr>
          <p:nvPr>
            <p:ph type="title"/>
          </p:nvPr>
        </p:nvSpPr>
        <p:spPr/>
        <p:txBody>
          <a:bodyPr/>
          <a:lstStyle/>
          <a:p>
            <a:r>
              <a:rPr lang="en-US" dirty="0"/>
              <a:t>Pretreatment – lab waste, blood bags – sterilization log6</a:t>
            </a:r>
          </a:p>
        </p:txBody>
      </p:sp>
      <p:sp>
        <p:nvSpPr>
          <p:cNvPr id="3" name="Content Placeholder 2"/>
          <p:cNvSpPr>
            <a:spLocks noGrp="1"/>
          </p:cNvSpPr>
          <p:nvPr>
            <p:ph idx="1"/>
          </p:nvPr>
        </p:nvSpPr>
        <p:spPr>
          <a:xfrm>
            <a:off x="838200" y="1825625"/>
            <a:ext cx="7130008" cy="4351338"/>
          </a:xfrm>
        </p:spPr>
        <p:txBody>
          <a:bodyPr>
            <a:normAutofit lnSpcReduction="10000"/>
          </a:bodyPr>
          <a:lstStyle/>
          <a:p>
            <a:r>
              <a:rPr lang="en-GB" sz="2000" noProof="0" dirty="0"/>
              <a:t>Waste – autoclave horizontal vs vertical vs microwave</a:t>
            </a:r>
          </a:p>
          <a:p>
            <a:pPr lvl="0"/>
            <a:r>
              <a:rPr lang="en-GB" sz="2000" b="1" noProof="0" dirty="0"/>
              <a:t>Specifications </a:t>
            </a:r>
            <a:r>
              <a:rPr lang="en-GB" sz="2000" noProof="0" dirty="0"/>
              <a:t>graphic or computer recording devices: monitor and record dates, time of day, load ID, and operating parameters autoclave cycle</a:t>
            </a:r>
          </a:p>
          <a:p>
            <a:pPr lvl="0"/>
            <a:r>
              <a:rPr lang="en-GB" sz="2000" b="1" noProof="0" dirty="0"/>
              <a:t>Safety standards </a:t>
            </a:r>
            <a:r>
              <a:rPr lang="en-GB" sz="2000" noProof="0" dirty="0"/>
              <a:t>of ISI/BIS/ISO/EN in NABL/NABH accredited facilities</a:t>
            </a:r>
          </a:p>
          <a:p>
            <a:pPr lvl="0"/>
            <a:r>
              <a:rPr lang="en-GB" sz="2000" b="1" noProof="0" dirty="0"/>
              <a:t>Validation test </a:t>
            </a:r>
            <a:r>
              <a:rPr lang="en-GB" sz="2000" noProof="0" dirty="0"/>
              <a:t>– records </a:t>
            </a:r>
          </a:p>
          <a:p>
            <a:pPr lvl="1"/>
            <a:r>
              <a:rPr lang="en-GB" altLang="en-US" sz="1600" b="1" noProof="0" dirty="0"/>
              <a:t>Chemical </a:t>
            </a:r>
            <a:r>
              <a:rPr lang="en-GB" altLang="en-US" sz="1600" noProof="0" dirty="0"/>
              <a:t>control </a:t>
            </a:r>
          </a:p>
          <a:p>
            <a:pPr lvl="2"/>
            <a:r>
              <a:rPr lang="en-GB" altLang="en-US" sz="1400" noProof="0" dirty="0"/>
              <a:t>Browne's tubes</a:t>
            </a:r>
          </a:p>
          <a:p>
            <a:pPr lvl="2"/>
            <a:r>
              <a:rPr lang="en-GB" altLang="en-US" sz="1400" noProof="0" dirty="0"/>
              <a:t>Bowie Dick test: each batch, &gt;1sr</a:t>
            </a:r>
          </a:p>
          <a:p>
            <a:pPr lvl="1"/>
            <a:r>
              <a:rPr lang="en-GB" altLang="en-US" sz="1600" b="1" noProof="0" dirty="0"/>
              <a:t>Microbiological </a:t>
            </a:r>
            <a:r>
              <a:rPr lang="en-GB" altLang="en-US" sz="1600" noProof="0" dirty="0"/>
              <a:t>control – </a:t>
            </a:r>
            <a:r>
              <a:rPr lang="en-GB" altLang="en-US" sz="1600" dirty="0"/>
              <a:t>spore test</a:t>
            </a:r>
            <a:endParaRPr lang="en-GB" altLang="en-US" sz="1600" noProof="0" dirty="0"/>
          </a:p>
          <a:p>
            <a:pPr lvl="2"/>
            <a:r>
              <a:rPr lang="en-GB" altLang="en-US" sz="1400" i="1" noProof="0" dirty="0"/>
              <a:t>B. stearothermophilus</a:t>
            </a:r>
            <a:r>
              <a:rPr lang="en-GB" altLang="en-US" sz="1400" noProof="0" dirty="0"/>
              <a:t>1w (autoclave 1x10</a:t>
            </a:r>
            <a:r>
              <a:rPr lang="en-GB" altLang="en-US" sz="1400" baseline="30000" noProof="0" dirty="0"/>
              <a:t>6</a:t>
            </a:r>
            <a:r>
              <a:rPr lang="en-GB" altLang="en-US" sz="1400" noProof="0" dirty="0"/>
              <a:t>)</a:t>
            </a:r>
          </a:p>
          <a:p>
            <a:pPr lvl="2"/>
            <a:r>
              <a:rPr lang="en-GB" altLang="en-US" sz="1400" i="1" noProof="0" dirty="0"/>
              <a:t>B. </a:t>
            </a:r>
            <a:r>
              <a:rPr lang="en-GB" altLang="en-US" sz="1400" i="1" noProof="0" dirty="0" err="1"/>
              <a:t>atropheus</a:t>
            </a:r>
            <a:r>
              <a:rPr lang="en-GB" altLang="en-US" sz="1400" noProof="0" dirty="0"/>
              <a:t> 1x10</a:t>
            </a:r>
            <a:r>
              <a:rPr lang="en-GB" altLang="en-US" sz="1400" baseline="30000" noProof="0" dirty="0"/>
              <a:t>4</a:t>
            </a:r>
            <a:r>
              <a:rPr lang="en-GB" altLang="en-US" sz="1400" noProof="0" dirty="0"/>
              <a:t> (Microwave) </a:t>
            </a:r>
          </a:p>
          <a:p>
            <a:pPr lvl="1"/>
            <a:r>
              <a:rPr lang="en-GB" altLang="en-US" sz="1600" b="1" noProof="0" dirty="0"/>
              <a:t>Physical </a:t>
            </a:r>
            <a:r>
              <a:rPr lang="en-GB" altLang="en-US" sz="1600" noProof="0" dirty="0"/>
              <a:t>control – temp &amp; pressure record</a:t>
            </a:r>
          </a:p>
        </p:txBody>
      </p:sp>
      <p:pic>
        <p:nvPicPr>
          <p:cNvPr id="5" name="Picture 6" descr="http://bondtechcorporation.com/images/1.jpg"/>
          <p:cNvPicPr>
            <a:picLocks noChangeAspect="1" noChangeArrowheads="1"/>
          </p:cNvPicPr>
          <p:nvPr/>
        </p:nvPicPr>
        <p:blipFill>
          <a:blip r:embed="rId3" cstate="print"/>
          <a:srcRect/>
          <a:stretch>
            <a:fillRect/>
          </a:stretch>
        </p:blipFill>
        <p:spPr bwMode="auto">
          <a:xfrm>
            <a:off x="9596249" y="2676359"/>
            <a:ext cx="2343150" cy="1879601"/>
          </a:xfrm>
          <a:prstGeom prst="rect">
            <a:avLst/>
          </a:prstGeom>
          <a:noFill/>
        </p:spPr>
      </p:pic>
      <p:pic>
        <p:nvPicPr>
          <p:cNvPr id="6"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00900" y="4612833"/>
            <a:ext cx="180975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7855365" y="3008789"/>
            <a:ext cx="1661927" cy="153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9083324" y="4638233"/>
            <a:ext cx="2886755" cy="187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7206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noProof="0" dirty="0"/>
              <a:t>Responsibilities of persons operating quarantine camps/homes or home-care facilities (1)</a:t>
            </a:r>
          </a:p>
        </p:txBody>
      </p:sp>
      <p:sp>
        <p:nvSpPr>
          <p:cNvPr id="3" name="Content Placeholder 2"/>
          <p:cNvSpPr>
            <a:spLocks noGrp="1"/>
          </p:cNvSpPr>
          <p:nvPr>
            <p:ph idx="1"/>
          </p:nvPr>
        </p:nvSpPr>
        <p:spPr/>
        <p:txBody>
          <a:bodyPr>
            <a:normAutofit lnSpcReduction="10000"/>
          </a:bodyPr>
          <a:lstStyle/>
          <a:p>
            <a:pPr>
              <a:lnSpc>
                <a:spcPct val="100000"/>
              </a:lnSpc>
            </a:pPr>
            <a:r>
              <a:rPr lang="en-GB" noProof="0" dirty="0"/>
              <a:t>SW generated from quarantine centres or camps: handed over to waste collector identified by ULB</a:t>
            </a:r>
          </a:p>
          <a:p>
            <a:pPr>
              <a:lnSpc>
                <a:spcPct val="100000"/>
              </a:lnSpc>
            </a:pPr>
            <a:r>
              <a:rPr lang="en-GB" noProof="0" dirty="0"/>
              <a:t>BMW from quarantine centres/camps – collected separately in yellow bags provided by ULBs in bins</a:t>
            </a:r>
          </a:p>
          <a:p>
            <a:pPr>
              <a:lnSpc>
                <a:spcPct val="100000"/>
              </a:lnSpc>
            </a:pPr>
            <a:r>
              <a:rPr lang="en-GB" noProof="0" dirty="0"/>
              <a:t>Persons operating quarantine camps/centres – operator to collect BMW</a:t>
            </a:r>
          </a:p>
          <a:p>
            <a:pPr>
              <a:lnSpc>
                <a:spcPct val="100000"/>
              </a:lnSpc>
            </a:pPr>
            <a:r>
              <a:rPr lang="en-GB" noProof="0" dirty="0"/>
              <a:t>Contact details of CBWTFs – local authorities – all colour categories, BMWM Rules, 2016</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Responsibilities of persons operating quarantine camps/homes or home-care facilities (2)</a:t>
            </a:r>
          </a:p>
        </p:txBody>
      </p:sp>
      <p:sp>
        <p:nvSpPr>
          <p:cNvPr id="3" name="Content Placeholder 2"/>
          <p:cNvSpPr>
            <a:spLocks noGrp="1"/>
          </p:cNvSpPr>
          <p:nvPr>
            <p:ph idx="1"/>
          </p:nvPr>
        </p:nvSpPr>
        <p:spPr/>
        <p:txBody>
          <a:bodyPr>
            <a:normAutofit fontScale="92500" lnSpcReduction="10000"/>
          </a:bodyPr>
          <a:lstStyle/>
          <a:p>
            <a:pPr marL="0" indent="0">
              <a:buNone/>
            </a:pPr>
            <a:r>
              <a:rPr lang="en-GB" b="1" dirty="0"/>
              <a:t>Persons in quarantine home/home-care</a:t>
            </a:r>
          </a:p>
          <a:p>
            <a:r>
              <a:rPr lang="en-GB" noProof="0" dirty="0"/>
              <a:t>Hand over yellow bags with BMW to authorized waste collectors at door steps by local bodies; or</a:t>
            </a:r>
          </a:p>
          <a:p>
            <a:r>
              <a:rPr lang="en-GB" noProof="0" dirty="0"/>
              <a:t>Deposit BMW in yellow bags at designated deposition centres of ULBs</a:t>
            </a:r>
          </a:p>
          <a:p>
            <a:r>
              <a:rPr lang="en-GB" noProof="0" dirty="0"/>
              <a:t>Handover BMW to waste collector engaged by CBWTF operator at doorstep</a:t>
            </a:r>
          </a:p>
          <a:p>
            <a:r>
              <a:rPr lang="en-GB" noProof="0" dirty="0"/>
              <a:t>Persons operating – report to ULBs – difficulty in getting the services for disposal of SW/BMW</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Clarifications</a:t>
            </a:r>
          </a:p>
        </p:txBody>
      </p:sp>
      <p:sp>
        <p:nvSpPr>
          <p:cNvPr id="3" name="Content Placeholder 2"/>
          <p:cNvSpPr>
            <a:spLocks noGrp="1"/>
          </p:cNvSpPr>
          <p:nvPr>
            <p:ph idx="1"/>
          </p:nvPr>
        </p:nvSpPr>
        <p:spPr/>
        <p:txBody>
          <a:bodyPr>
            <a:normAutofit fontScale="85000" lnSpcReduction="20000"/>
          </a:bodyPr>
          <a:lstStyle/>
          <a:p>
            <a:pPr>
              <a:lnSpc>
                <a:spcPct val="120000"/>
              </a:lnSpc>
            </a:pPr>
            <a:r>
              <a:rPr lang="en-GB" noProof="0" dirty="0"/>
              <a:t>BMW at quarantine camps/home-care – syringes, date expired or discarded medicines, used masks/gloves, drain bags, urine bags, body fluid or blood soaked tissues/cotton, empty ampules etc. ‘</a:t>
            </a:r>
            <a:r>
              <a:rPr lang="en-GB" b="1" noProof="0" dirty="0"/>
              <a:t>domestic hazardous waste</a:t>
            </a:r>
            <a:r>
              <a:rPr lang="en-GB" noProof="0" dirty="0"/>
              <a:t>’ as defined under Solid Waste Management (SWM) Rules, 2016 and disposed as per BMWM rules 2016 guidelines</a:t>
            </a:r>
          </a:p>
          <a:p>
            <a:pPr>
              <a:lnSpc>
                <a:spcPct val="120000"/>
              </a:lnSpc>
            </a:pPr>
            <a:r>
              <a:rPr lang="en-GB" noProof="0" dirty="0"/>
              <a:t>General waste (if not infected) as per provisions under SWM Rules, 2016</a:t>
            </a:r>
          </a:p>
          <a:p>
            <a:pPr>
              <a:lnSpc>
                <a:spcPct val="120000"/>
              </a:lnSpc>
            </a:pPr>
            <a:r>
              <a:rPr lang="en-GB" noProof="0" dirty="0"/>
              <a:t>Used masks and gloves – home quarantine or other households – paper bag for minimum of 72 hours prior to disposal; then disposed as solid waste (cut the masks prior to disposal to prevent reuse)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noProof="0" dirty="0"/>
              <a:t>Duties of CBWTF</a:t>
            </a:r>
          </a:p>
        </p:txBody>
      </p:sp>
      <p:sp>
        <p:nvSpPr>
          <p:cNvPr id="3" name="Content Placeholder 2"/>
          <p:cNvSpPr>
            <a:spLocks noGrp="1"/>
          </p:cNvSpPr>
          <p:nvPr>
            <p:ph idx="1"/>
          </p:nvPr>
        </p:nvSpPr>
        <p:spPr/>
        <p:txBody>
          <a:bodyPr>
            <a:normAutofit fontScale="92500"/>
          </a:bodyPr>
          <a:lstStyle/>
          <a:p>
            <a:pPr>
              <a:lnSpc>
                <a:spcPct val="120000"/>
              </a:lnSpc>
              <a:spcBef>
                <a:spcPts val="300"/>
              </a:spcBef>
              <a:spcAft>
                <a:spcPts val="300"/>
              </a:spcAft>
            </a:pPr>
            <a:r>
              <a:rPr lang="en-GB" sz="2500" noProof="0" dirty="0"/>
              <a:t>Report to SPCBs/PCCs: receiving COVID-19 waste</a:t>
            </a:r>
          </a:p>
          <a:p>
            <a:pPr>
              <a:lnSpc>
                <a:spcPct val="120000"/>
              </a:lnSpc>
              <a:spcBef>
                <a:spcPts val="300"/>
              </a:spcBef>
              <a:spcAft>
                <a:spcPts val="300"/>
              </a:spcAft>
            </a:pPr>
            <a:r>
              <a:rPr lang="en-GB" sz="2500" noProof="0" dirty="0"/>
              <a:t>Dedicated vehicle to collect COVID-19 waste; sanitize with sodium hypochlorite after every trip</a:t>
            </a:r>
          </a:p>
          <a:p>
            <a:pPr>
              <a:lnSpc>
                <a:spcPct val="120000"/>
              </a:lnSpc>
              <a:spcBef>
                <a:spcPts val="300"/>
              </a:spcBef>
              <a:spcAft>
                <a:spcPts val="300"/>
              </a:spcAft>
            </a:pPr>
            <a:r>
              <a:rPr lang="en-GB" sz="2500" noProof="0" dirty="0"/>
              <a:t>COVID-19 waste – disposed-off promptly on receipt</a:t>
            </a:r>
          </a:p>
          <a:p>
            <a:pPr>
              <a:lnSpc>
                <a:spcPct val="120000"/>
              </a:lnSpc>
              <a:spcBef>
                <a:spcPts val="300"/>
              </a:spcBef>
              <a:spcAft>
                <a:spcPts val="300"/>
              </a:spcAft>
            </a:pPr>
            <a:r>
              <a:rPr lang="en-GB" sz="2500" noProof="0" dirty="0"/>
              <a:t>May operate for extra hours – inform SPCBs/PCCs</a:t>
            </a:r>
          </a:p>
          <a:p>
            <a:pPr>
              <a:lnSpc>
                <a:spcPct val="120000"/>
              </a:lnSpc>
              <a:spcBef>
                <a:spcPts val="300"/>
              </a:spcBef>
              <a:spcAft>
                <a:spcPts val="300"/>
              </a:spcAft>
            </a:pPr>
            <a:r>
              <a:rPr lang="en-GB" sz="2500" noProof="0" dirty="0"/>
              <a:t>Maintain separate record: collection, treatment disposal </a:t>
            </a:r>
          </a:p>
          <a:p>
            <a:pPr>
              <a:lnSpc>
                <a:spcPct val="120000"/>
              </a:lnSpc>
              <a:spcBef>
                <a:spcPts val="300"/>
              </a:spcBef>
              <a:spcAft>
                <a:spcPts val="300"/>
              </a:spcAft>
            </a:pPr>
            <a:r>
              <a:rPr lang="en-GB" sz="2500" dirty="0"/>
              <a:t>Workers</a:t>
            </a:r>
          </a:p>
          <a:p>
            <a:pPr lvl="1">
              <a:lnSpc>
                <a:spcPct val="120000"/>
              </a:lnSpc>
              <a:spcBef>
                <a:spcPts val="300"/>
              </a:spcBef>
              <a:spcAft>
                <a:spcPts val="300"/>
              </a:spcAft>
            </a:pPr>
            <a:r>
              <a:rPr lang="en-GB" sz="2200" dirty="0"/>
              <a:t>Ensure training – handling and collection</a:t>
            </a:r>
          </a:p>
          <a:p>
            <a:pPr lvl="1">
              <a:lnSpc>
                <a:spcPct val="120000"/>
              </a:lnSpc>
              <a:spcBef>
                <a:spcPts val="300"/>
              </a:spcBef>
              <a:spcAft>
                <a:spcPts val="300"/>
              </a:spcAft>
            </a:pPr>
            <a:r>
              <a:rPr lang="en-GB" sz="2200" dirty="0"/>
              <a:t>PPEs – triple-layer masks, splash proof aprons/gowns, nitrile gloves, gum boots, safety goggles</a:t>
            </a:r>
          </a:p>
          <a:p>
            <a:pPr lvl="1">
              <a:lnSpc>
                <a:spcPct val="120000"/>
              </a:lnSpc>
              <a:spcBef>
                <a:spcPts val="300"/>
              </a:spcBef>
              <a:spcAft>
                <a:spcPts val="300"/>
              </a:spcAft>
            </a:pPr>
            <a:r>
              <a:rPr lang="en-GB" sz="2200" noProof="0" dirty="0"/>
              <a:t>Do not allow any worker showing signs/symptoms to work – send on leave with pay protection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noProof="0" dirty="0"/>
              <a:t>Duties of SPCBs/PCCs</a:t>
            </a:r>
          </a:p>
        </p:txBody>
      </p:sp>
      <p:sp>
        <p:nvSpPr>
          <p:cNvPr id="3" name="Content Placeholder 2"/>
          <p:cNvSpPr>
            <a:spLocks noGrp="1"/>
          </p:cNvSpPr>
          <p:nvPr>
            <p:ph idx="1"/>
          </p:nvPr>
        </p:nvSpPr>
        <p:spPr/>
        <p:txBody>
          <a:bodyPr>
            <a:noAutofit/>
          </a:bodyPr>
          <a:lstStyle/>
          <a:p>
            <a:pPr>
              <a:lnSpc>
                <a:spcPct val="120000"/>
              </a:lnSpc>
              <a:spcBef>
                <a:spcPts val="300"/>
              </a:spcBef>
            </a:pPr>
            <a:r>
              <a:rPr lang="en-GB" sz="2200" noProof="0" dirty="0"/>
              <a:t>Records of COVID-19 treatment wards/quarantine centres/home</a:t>
            </a:r>
          </a:p>
          <a:p>
            <a:pPr>
              <a:lnSpc>
                <a:spcPct val="120000"/>
              </a:lnSpc>
              <a:spcBef>
                <a:spcPts val="300"/>
              </a:spcBef>
            </a:pPr>
            <a:r>
              <a:rPr lang="en-GB" sz="2200" noProof="0" dirty="0"/>
              <a:t>Proper collection and disposal of BMW as per BMW Rules, 2016 and SOPs/guidance document</a:t>
            </a:r>
          </a:p>
          <a:p>
            <a:pPr>
              <a:lnSpc>
                <a:spcPct val="120000"/>
              </a:lnSpc>
              <a:spcBef>
                <a:spcPts val="300"/>
              </a:spcBef>
            </a:pPr>
            <a:r>
              <a:rPr lang="en-GB" sz="2200" noProof="0" dirty="0"/>
              <a:t>Allow CBWTFs to operate for extra hours as per requirement</a:t>
            </a:r>
          </a:p>
          <a:p>
            <a:pPr>
              <a:lnSpc>
                <a:spcPct val="120000"/>
              </a:lnSpc>
              <a:spcBef>
                <a:spcPts val="300"/>
              </a:spcBef>
            </a:pPr>
            <a:r>
              <a:rPr lang="en-GB" sz="2200" noProof="0" dirty="0"/>
              <a:t>Authorisation of quarantine camps (not required; does not qualify as HCF) – allow CBWTFs to collect BMW as and when required</a:t>
            </a:r>
          </a:p>
          <a:p>
            <a:pPr>
              <a:lnSpc>
                <a:spcPct val="120000"/>
              </a:lnSpc>
              <a:spcBef>
                <a:spcPts val="300"/>
              </a:spcBef>
            </a:pPr>
            <a:r>
              <a:rPr lang="en-GB" sz="2200" noProof="0" dirty="0"/>
              <a:t>States (no CBWTFs), rural or remote areas; existing captive facilities of HCFs; disposal of COVID- 19 waste as per BMWM Rules, 2016 and use of deep burial pits; disposal of yellow </a:t>
            </a:r>
          </a:p>
          <a:p>
            <a:pPr>
              <a:lnSpc>
                <a:spcPct val="120000"/>
              </a:lnSpc>
              <a:spcBef>
                <a:spcPts val="300"/>
              </a:spcBef>
            </a:pPr>
            <a:r>
              <a:rPr lang="en-GB" sz="2200" noProof="0" dirty="0"/>
              <a:t>Coordinate with CBWTFs, ULBs  for disposal COVID-19 waste</a:t>
            </a:r>
          </a:p>
          <a:p>
            <a:pPr>
              <a:lnSpc>
                <a:spcPct val="120000"/>
              </a:lnSpc>
              <a:spcBef>
                <a:spcPts val="300"/>
              </a:spcBef>
            </a:pPr>
            <a:r>
              <a:rPr lang="en-GB" sz="2200" noProof="0" dirty="0"/>
              <a:t>Large volume of yellow colour coded (incinerable) COVID-19 waste, permit HW incinerators at existing TSDFs to incinerate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Duties of urban local bodies (ULB)</a:t>
            </a:r>
          </a:p>
        </p:txBody>
      </p:sp>
      <p:sp>
        <p:nvSpPr>
          <p:cNvPr id="3" name="Content Placeholder 2"/>
          <p:cNvSpPr>
            <a:spLocks noGrp="1"/>
          </p:cNvSpPr>
          <p:nvPr>
            <p:ph idx="1"/>
          </p:nvPr>
        </p:nvSpPr>
        <p:spPr/>
        <p:txBody>
          <a:bodyPr>
            <a:normAutofit fontScale="85000" lnSpcReduction="10000"/>
          </a:bodyPr>
          <a:lstStyle/>
          <a:p>
            <a:r>
              <a:rPr lang="en-GB" noProof="0" dirty="0"/>
              <a:t>ULBs: ensuring safe collection and disposal of BMW quarantine camps/ quarantine homes/home care for COVID-19 suspected persons</a:t>
            </a:r>
          </a:p>
          <a:p>
            <a:r>
              <a:rPr lang="en-GB" noProof="0" dirty="0"/>
              <a:t>Information on each above facility – available with local administration &amp; updated list to SPCBs from time to time</a:t>
            </a:r>
          </a:p>
          <a:p>
            <a:r>
              <a:rPr lang="en-GB" noProof="0" dirty="0"/>
              <a:t>Quarantine camps: BMW is collected directly by CBWTFs identified by ULB</a:t>
            </a:r>
          </a:p>
          <a:p>
            <a:r>
              <a:rPr lang="en-GB" noProof="0" dirty="0"/>
              <a:t>Provide necessary support, security, authorisation to staff of CBWTFs</a:t>
            </a:r>
          </a:p>
          <a:p>
            <a:r>
              <a:rPr lang="en-GB" noProof="0" dirty="0"/>
              <a:t>ULB: engage CBWTF operator for disposal of BMW collected from quarantine home/home care or waste deposition centres or from door steps – agreement with CBWTF</a:t>
            </a:r>
          </a:p>
        </p:txBody>
      </p:sp>
    </p:spTree>
    <p:extLst>
      <p:ext uri="{BB962C8B-B14F-4D97-AF65-F5344CB8AC3E}">
        <p14:creationId xmlns:p14="http://schemas.microsoft.com/office/powerpoint/2010/main" val="15230274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Duties of urban local bodies (ULB) (1) </a:t>
            </a:r>
          </a:p>
        </p:txBody>
      </p:sp>
      <p:sp>
        <p:nvSpPr>
          <p:cNvPr id="3" name="Content Placeholder 2"/>
          <p:cNvSpPr>
            <a:spLocks noGrp="1"/>
          </p:cNvSpPr>
          <p:nvPr>
            <p:ph idx="1"/>
          </p:nvPr>
        </p:nvSpPr>
        <p:spPr/>
        <p:txBody>
          <a:bodyPr>
            <a:normAutofit fontScale="92500"/>
          </a:bodyPr>
          <a:lstStyle/>
          <a:p>
            <a:r>
              <a:rPr lang="en-GB" noProof="0" dirty="0"/>
              <a:t>ULBs envisage disposal of BMW – quarantined homes/home care</a:t>
            </a:r>
          </a:p>
          <a:p>
            <a:pPr marL="971550" lvl="1" indent="-514350">
              <a:buFont typeface="+mj-lt"/>
              <a:buAutoNum type="alphaLcParenR"/>
            </a:pPr>
            <a:r>
              <a:rPr lang="en-GB" noProof="0" dirty="0"/>
              <a:t>Engage authorized waste collectors for door steps collection of BMW – transfer to collection points for further pick-up by CBWTF; and/or</a:t>
            </a:r>
          </a:p>
          <a:p>
            <a:pPr marL="971550" lvl="1" indent="-514350">
              <a:buFont typeface="+mj-lt"/>
              <a:buAutoNum type="alphaLcParenR"/>
            </a:pPr>
            <a:r>
              <a:rPr lang="en-GB" noProof="0" dirty="0"/>
              <a:t>ULBs engage services of CBWTFs to collect  waste directly from door-steps</a:t>
            </a:r>
          </a:p>
          <a:p>
            <a:r>
              <a:rPr lang="en-GB" noProof="0" dirty="0"/>
              <a:t>Provide yellow coloured bags to operator of quarantine camp or home-care: bags may be provided through CBWTF</a:t>
            </a:r>
          </a:p>
          <a:p>
            <a:pPr>
              <a:lnSpc>
                <a:spcPct val="120000"/>
              </a:lnSpc>
              <a:spcBef>
                <a:spcPts val="600"/>
              </a:spcBef>
            </a:pPr>
            <a:r>
              <a:rPr lang="en-GB" dirty="0"/>
              <a:t>Ensure workers – door step waste collection at waste deposition centres or at quarantine homes or home care (by designated staff)</a:t>
            </a:r>
            <a:endParaRPr lang="en-GB" noProof="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Duties of urban local bodies (ULB) (2)</a:t>
            </a:r>
          </a:p>
        </p:txBody>
      </p:sp>
      <p:sp>
        <p:nvSpPr>
          <p:cNvPr id="3" name="Content Placeholder 2"/>
          <p:cNvSpPr>
            <a:spLocks noGrp="1"/>
          </p:cNvSpPr>
          <p:nvPr>
            <p:ph idx="1"/>
          </p:nvPr>
        </p:nvSpPr>
        <p:spPr/>
        <p:txBody>
          <a:bodyPr>
            <a:normAutofit fontScale="92500" lnSpcReduction="20000"/>
          </a:bodyPr>
          <a:lstStyle/>
          <a:p>
            <a:pPr>
              <a:lnSpc>
                <a:spcPct val="120000"/>
              </a:lnSpc>
              <a:spcBef>
                <a:spcPts val="600"/>
              </a:spcBef>
            </a:pPr>
            <a:r>
              <a:rPr lang="en-GB" noProof="0" dirty="0"/>
              <a:t>Training – sanitization, collection, precautions – CBWTF </a:t>
            </a:r>
          </a:p>
          <a:p>
            <a:pPr>
              <a:lnSpc>
                <a:spcPct val="120000"/>
              </a:lnSpc>
              <a:spcBef>
                <a:spcPts val="600"/>
              </a:spcBef>
            </a:pPr>
            <a:r>
              <a:rPr lang="en-GB" noProof="0" dirty="0"/>
              <a:t>Authorised waste collector – adequate PPE (three layer masks, splash proof aprons/gowns, heavy-duty gloves, gum boots, safety goggles) – required to be worn all the time – collecting from quarantine centre/quarantine homes/home care/waste deposition</a:t>
            </a:r>
          </a:p>
          <a:p>
            <a:pPr>
              <a:lnSpc>
                <a:spcPct val="120000"/>
              </a:lnSpc>
              <a:spcBef>
                <a:spcPts val="600"/>
              </a:spcBef>
            </a:pPr>
            <a:r>
              <a:rPr lang="en-GB" noProof="0" dirty="0"/>
              <a:t>Use dedicated carts/trolleys/vehicles for transport of BMW </a:t>
            </a:r>
          </a:p>
          <a:p>
            <a:pPr>
              <a:lnSpc>
                <a:spcPct val="120000"/>
              </a:lnSpc>
              <a:spcBef>
                <a:spcPts val="600"/>
              </a:spcBef>
            </a:pPr>
            <a:r>
              <a:rPr lang="en-GB" noProof="0" dirty="0"/>
              <a:t>Ensure sanitization of vehicles with 1% hypochlorite after each trip</a:t>
            </a:r>
          </a:p>
          <a:p>
            <a:pPr>
              <a:lnSpc>
                <a:spcPct val="120000"/>
              </a:lnSpc>
              <a:spcBef>
                <a:spcPts val="600"/>
              </a:spcBef>
            </a:pPr>
            <a:r>
              <a:rPr lang="en-GB" noProof="0" dirty="0"/>
              <a:t>Waste collectors – spray 1% hypochlorite on bin used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Stakeholders</a:t>
            </a:r>
          </a:p>
        </p:txBody>
      </p:sp>
      <p:sp>
        <p:nvSpPr>
          <p:cNvPr id="3" name="Content Placeholder 2"/>
          <p:cNvSpPr>
            <a:spLocks noGrp="1"/>
          </p:cNvSpPr>
          <p:nvPr>
            <p:ph sz="half" idx="1"/>
          </p:nvPr>
        </p:nvSpPr>
        <p:spPr/>
        <p:txBody>
          <a:bodyPr>
            <a:normAutofit fontScale="92500" lnSpcReduction="20000"/>
          </a:bodyPr>
          <a:lstStyle/>
          <a:p>
            <a:pPr>
              <a:lnSpc>
                <a:spcPct val="110000"/>
              </a:lnSpc>
              <a:spcBef>
                <a:spcPts val="600"/>
              </a:spcBef>
            </a:pPr>
            <a:r>
              <a:rPr lang="en-GB" noProof="0" dirty="0" err="1"/>
              <a:t>MoEFCC</a:t>
            </a:r>
            <a:endParaRPr lang="en-GB" noProof="0" dirty="0"/>
          </a:p>
          <a:p>
            <a:pPr>
              <a:lnSpc>
                <a:spcPct val="110000"/>
              </a:lnSpc>
              <a:spcBef>
                <a:spcPts val="600"/>
              </a:spcBef>
            </a:pPr>
            <a:r>
              <a:rPr lang="en-GB" noProof="0" dirty="0"/>
              <a:t>Central Pollution Control Board (CPCB) </a:t>
            </a:r>
          </a:p>
          <a:p>
            <a:pPr>
              <a:lnSpc>
                <a:spcPct val="110000"/>
              </a:lnSpc>
              <a:spcBef>
                <a:spcPts val="600"/>
              </a:spcBef>
            </a:pPr>
            <a:r>
              <a:rPr lang="en-GB" noProof="0" dirty="0"/>
              <a:t>State Pollution Control Board (SPCB)</a:t>
            </a:r>
          </a:p>
          <a:p>
            <a:pPr>
              <a:lnSpc>
                <a:spcPct val="110000"/>
              </a:lnSpc>
              <a:spcBef>
                <a:spcPts val="600"/>
              </a:spcBef>
            </a:pPr>
            <a:r>
              <a:rPr lang="en-GB" noProof="0" dirty="0"/>
              <a:t>MoHFW</a:t>
            </a:r>
          </a:p>
          <a:p>
            <a:pPr>
              <a:lnSpc>
                <a:spcPct val="110000"/>
              </a:lnSpc>
              <a:spcBef>
                <a:spcPts val="600"/>
              </a:spcBef>
            </a:pPr>
            <a:r>
              <a:rPr lang="en-GB" noProof="0" dirty="0"/>
              <a:t>Occupier HCFs </a:t>
            </a:r>
            <a:r>
              <a:rPr lang="en-GB" dirty="0"/>
              <a:t>for COVID-19 </a:t>
            </a:r>
            <a:br>
              <a:rPr lang="en-GB" dirty="0"/>
            </a:br>
            <a:r>
              <a:rPr lang="en-GB" noProof="0" dirty="0"/>
              <a:t>– isolation wards/ICUs</a:t>
            </a:r>
          </a:p>
        </p:txBody>
      </p:sp>
      <p:sp>
        <p:nvSpPr>
          <p:cNvPr id="4" name="Content Placeholder 3">
            <a:extLst>
              <a:ext uri="{FF2B5EF4-FFF2-40B4-BE49-F238E27FC236}">
                <a16:creationId xmlns:a16="http://schemas.microsoft.com/office/drawing/2014/main" id="{59734332-CD32-42C1-8BB1-E8E433DD5BD0}"/>
              </a:ext>
            </a:extLst>
          </p:cNvPr>
          <p:cNvSpPr>
            <a:spLocks noGrp="1"/>
          </p:cNvSpPr>
          <p:nvPr>
            <p:ph sz="half" idx="2"/>
          </p:nvPr>
        </p:nvSpPr>
        <p:spPr/>
        <p:txBody>
          <a:bodyPr>
            <a:normAutofit fontScale="92500" lnSpcReduction="20000"/>
          </a:bodyPr>
          <a:lstStyle/>
          <a:p>
            <a:pPr>
              <a:lnSpc>
                <a:spcPct val="110000"/>
              </a:lnSpc>
              <a:spcBef>
                <a:spcPts val="600"/>
              </a:spcBef>
            </a:pPr>
            <a:r>
              <a:rPr lang="en-GB" dirty="0"/>
              <a:t>Occupier (lab director) </a:t>
            </a:r>
            <a:br>
              <a:rPr lang="en-GB" dirty="0"/>
            </a:br>
            <a:r>
              <a:rPr lang="en-GB" dirty="0"/>
              <a:t>– sample collection centres</a:t>
            </a:r>
          </a:p>
          <a:p>
            <a:pPr>
              <a:lnSpc>
                <a:spcPct val="110000"/>
              </a:lnSpc>
              <a:spcBef>
                <a:spcPts val="600"/>
              </a:spcBef>
            </a:pPr>
            <a:r>
              <a:rPr lang="en-GB" dirty="0"/>
              <a:t>Occupier (lab director) </a:t>
            </a:r>
            <a:br>
              <a:rPr lang="en-GB" dirty="0"/>
            </a:br>
            <a:r>
              <a:rPr lang="en-GB" dirty="0"/>
              <a:t>– laboratories</a:t>
            </a:r>
          </a:p>
          <a:p>
            <a:pPr>
              <a:lnSpc>
                <a:spcPct val="110000"/>
              </a:lnSpc>
              <a:spcBef>
                <a:spcPts val="600"/>
              </a:spcBef>
            </a:pPr>
            <a:r>
              <a:rPr lang="en-GB" dirty="0"/>
              <a:t>Occupier – quarantine centres/camps</a:t>
            </a:r>
          </a:p>
          <a:p>
            <a:pPr>
              <a:lnSpc>
                <a:spcPct val="110000"/>
              </a:lnSpc>
              <a:spcBef>
                <a:spcPts val="600"/>
              </a:spcBef>
            </a:pPr>
            <a:r>
              <a:rPr lang="en-GB" dirty="0"/>
              <a:t>Urban local bodies (ULBs)</a:t>
            </a:r>
          </a:p>
          <a:p>
            <a:pPr>
              <a:lnSpc>
                <a:spcPct val="110000"/>
              </a:lnSpc>
              <a:spcBef>
                <a:spcPts val="600"/>
              </a:spcBef>
            </a:pPr>
            <a:r>
              <a:rPr lang="en-GB" dirty="0"/>
              <a:t>Common Biomedical Waste Treatment Facility (CBWTF)</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Duties of urban local bodies (ULB) (3)</a:t>
            </a:r>
          </a:p>
        </p:txBody>
      </p:sp>
      <p:sp>
        <p:nvSpPr>
          <p:cNvPr id="3" name="Content Placeholder 2"/>
          <p:cNvSpPr>
            <a:spLocks noGrp="1"/>
          </p:cNvSpPr>
          <p:nvPr>
            <p:ph idx="1"/>
          </p:nvPr>
        </p:nvSpPr>
        <p:spPr/>
        <p:txBody>
          <a:bodyPr/>
          <a:lstStyle/>
          <a:p>
            <a:r>
              <a:rPr lang="en-GB" noProof="0" dirty="0"/>
              <a:t>Common waste deposition centres/existing “</a:t>
            </a:r>
            <a:r>
              <a:rPr lang="en-GB" i="1" noProof="0" dirty="0" err="1"/>
              <a:t>dhalaos</a:t>
            </a:r>
            <a:r>
              <a:rPr lang="en-GB" noProof="0" dirty="0"/>
              <a:t>”</a:t>
            </a:r>
          </a:p>
          <a:p>
            <a:r>
              <a:rPr lang="en-GB" noProof="0" dirty="0"/>
              <a:t>SW: quarantine homes/home care: SWM Rules, 2016</a:t>
            </a:r>
          </a:p>
          <a:p>
            <a:r>
              <a:rPr lang="en-GB" noProof="0" dirty="0"/>
              <a:t>Services of  CBWTFs and its staff – essential service as part of health infrastructure</a:t>
            </a:r>
          </a:p>
          <a:p>
            <a:r>
              <a:rPr lang="en-GB" noProof="0" dirty="0"/>
              <a:t>Facilitate smooth operations of CBWTFs</a:t>
            </a:r>
          </a:p>
          <a:p>
            <a:r>
              <a:rPr lang="en-GB" noProof="0" dirty="0"/>
              <a:t>Additional measures as per guidelines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noProof="0" dirty="0"/>
              <a:t>Management of wastewater from HCFs </a:t>
            </a:r>
          </a:p>
        </p:txBody>
      </p:sp>
      <p:sp>
        <p:nvSpPr>
          <p:cNvPr id="3" name="Content Placeholder 2"/>
          <p:cNvSpPr>
            <a:spLocks noGrp="1"/>
          </p:cNvSpPr>
          <p:nvPr>
            <p:ph idx="1"/>
          </p:nvPr>
        </p:nvSpPr>
        <p:spPr/>
        <p:txBody>
          <a:bodyPr>
            <a:normAutofit fontScale="92500"/>
          </a:bodyPr>
          <a:lstStyle/>
          <a:p>
            <a:pPr>
              <a:lnSpc>
                <a:spcPct val="120000"/>
              </a:lnSpc>
              <a:spcBef>
                <a:spcPts val="600"/>
              </a:spcBef>
            </a:pPr>
            <a:r>
              <a:rPr lang="en-GB" sz="2400" noProof="0" dirty="0"/>
              <a:t>Risk of transmission COVID-19 through sewage is low (CDC); operators treatment of STPs</a:t>
            </a:r>
          </a:p>
          <a:p>
            <a:pPr>
              <a:lnSpc>
                <a:spcPct val="120000"/>
              </a:lnSpc>
              <a:spcBef>
                <a:spcPts val="600"/>
              </a:spcBef>
            </a:pPr>
            <a:r>
              <a:rPr lang="en-GB" sz="2400" noProof="0" dirty="0"/>
              <a:t>Agencies: HCFs/isolation wards/operators of terminal sewage treatment plants (PHED/Jal Board/etc.)</a:t>
            </a:r>
          </a:p>
          <a:p>
            <a:pPr>
              <a:lnSpc>
                <a:spcPct val="120000"/>
              </a:lnSpc>
              <a:spcBef>
                <a:spcPts val="600"/>
              </a:spcBef>
            </a:pPr>
            <a:r>
              <a:rPr lang="en-GB" sz="2400" noProof="0" dirty="0"/>
              <a:t>Agencies to ensure disinfection of treated wastewater as per prevailing practices to inactivate coronaviruses</a:t>
            </a:r>
          </a:p>
          <a:p>
            <a:pPr>
              <a:lnSpc>
                <a:spcPct val="120000"/>
              </a:lnSpc>
              <a:spcBef>
                <a:spcPts val="600"/>
              </a:spcBef>
            </a:pPr>
            <a:r>
              <a:rPr lang="en-GB" sz="2400" noProof="0" dirty="0"/>
              <a:t>Operators of ETPs/STPs – standard operational practices, practice basic hygiene precautions, and wear PPEs (goggles, face mask , liquid repellent coveralls, waterproof gloves and rubber boots)</a:t>
            </a:r>
          </a:p>
          <a:p>
            <a:pPr>
              <a:lnSpc>
                <a:spcPct val="120000"/>
              </a:lnSpc>
              <a:spcBef>
                <a:spcPts val="600"/>
              </a:spcBef>
            </a:pPr>
            <a:r>
              <a:rPr lang="en-GB" sz="2400" noProof="0" dirty="0"/>
              <a:t>COVID-19 pandemic – utilization of treated wastewater in utilities within HCFs may be avoided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noProof="0" dirty="0"/>
              <a:t>ETP/STP                                                        </a:t>
            </a:r>
          </a:p>
        </p:txBody>
      </p:sp>
      <p:pic>
        <p:nvPicPr>
          <p:cNvPr id="9219" name="Picture 3"/>
          <p:cNvPicPr>
            <a:picLocks noGrp="1" noChangeAspect="1" noChangeArrowheads="1"/>
          </p:cNvPicPr>
          <p:nvPr>
            <p:ph sz="half" idx="4294967295"/>
          </p:nvPr>
        </p:nvPicPr>
        <p:blipFill rotWithShape="1">
          <a:blip r:embed="rId2" cstate="print">
            <a:extLst>
              <a:ext uri="{28A0092B-C50C-407E-A947-70E740481C1C}">
                <a14:useLocalDpi xmlns:a14="http://schemas.microsoft.com/office/drawing/2010/main"/>
              </a:ext>
            </a:extLst>
          </a:blip>
          <a:srcRect/>
          <a:stretch/>
        </p:blipFill>
        <p:spPr bwMode="auto">
          <a:xfrm>
            <a:off x="983432" y="1930290"/>
            <a:ext cx="3195965" cy="356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descr="I:\COVID PICS\PIC 16.jpg"/>
          <p:cNvPicPr>
            <a:picLocks noChangeAspect="1" noChangeArrowheads="1"/>
          </p:cNvPicPr>
          <p:nvPr/>
        </p:nvPicPr>
        <p:blipFill rotWithShape="1">
          <a:blip r:embed="rId3" cstate="print"/>
          <a:srcRect l="17415" r="7122"/>
          <a:stretch/>
        </p:blipFill>
        <p:spPr bwMode="auto">
          <a:xfrm>
            <a:off x="4975204" y="1930290"/>
            <a:ext cx="2112088" cy="3566160"/>
          </a:xfrm>
          <a:prstGeom prst="rect">
            <a:avLst/>
          </a:prstGeom>
          <a:noFill/>
        </p:spPr>
      </p:pic>
      <p:pic>
        <p:nvPicPr>
          <p:cNvPr id="10"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7883100" y="1930290"/>
            <a:ext cx="3330435" cy="356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55627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NGT order</a:t>
            </a:r>
          </a:p>
        </p:txBody>
      </p:sp>
      <p:pic>
        <p:nvPicPr>
          <p:cNvPr id="5" name="Content Placeholder 4" descr="cpcb pic 2.jpg"/>
          <p:cNvPicPr>
            <a:picLocks noGrp="1" noChangeAspect="1"/>
          </p:cNvPicPr>
          <p:nvPr>
            <p:ph sz="half" idx="1"/>
          </p:nvPr>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tretch>
            <a:fillRect/>
          </a:stretch>
        </p:blipFill>
        <p:spPr>
          <a:xfrm>
            <a:off x="983432" y="1669950"/>
            <a:ext cx="3271110" cy="4351338"/>
          </a:xfrm>
          <a:prstGeom prst="rect">
            <a:avLst/>
          </a:prstGeom>
          <a:ln>
            <a:noFill/>
          </a:ln>
          <a:effectLst>
            <a:outerShdw blurRad="190500" algn="tl" rotWithShape="0">
              <a:srgbClr val="000000">
                <a:alpha val="70000"/>
              </a:srgbClr>
            </a:outerShdw>
          </a:effectLst>
        </p:spPr>
      </p:pic>
      <p:sp>
        <p:nvSpPr>
          <p:cNvPr id="7" name="Content Placeholder 6"/>
          <p:cNvSpPr>
            <a:spLocks noGrp="1"/>
          </p:cNvSpPr>
          <p:nvPr>
            <p:ph sz="half" idx="2"/>
          </p:nvPr>
        </p:nvSpPr>
        <p:spPr>
          <a:xfrm>
            <a:off x="4605258" y="1669950"/>
            <a:ext cx="6697960" cy="4351338"/>
          </a:xfrm>
        </p:spPr>
        <p:txBody>
          <a:bodyPr>
            <a:normAutofit lnSpcReduction="10000"/>
          </a:bodyPr>
          <a:lstStyle/>
          <a:p>
            <a:pPr>
              <a:lnSpc>
                <a:spcPct val="110000"/>
              </a:lnSpc>
              <a:spcBef>
                <a:spcPts val="600"/>
              </a:spcBef>
            </a:pPr>
            <a:r>
              <a:rPr lang="en-GB" noProof="0" dirty="0"/>
              <a:t>Safe disposal of BMW &amp; solid waste during COVID-19 pandemic</a:t>
            </a:r>
          </a:p>
          <a:p>
            <a:pPr lvl="1">
              <a:lnSpc>
                <a:spcPct val="110000"/>
              </a:lnSpc>
              <a:spcBef>
                <a:spcPts val="600"/>
              </a:spcBef>
            </a:pPr>
            <a:r>
              <a:rPr lang="en-GB" noProof="0" dirty="0"/>
              <a:t>Sanitation worker safety: PPEs</a:t>
            </a:r>
          </a:p>
          <a:p>
            <a:pPr lvl="1">
              <a:lnSpc>
                <a:spcPct val="110000"/>
              </a:lnSpc>
              <a:spcBef>
                <a:spcPts val="600"/>
              </a:spcBef>
            </a:pPr>
            <a:r>
              <a:rPr lang="en-GB" noProof="0" dirty="0"/>
              <a:t>Online monitoring by SPCBs, online awareness programmes, online trainings LBs, HCFs</a:t>
            </a:r>
          </a:p>
          <a:p>
            <a:pPr>
              <a:lnSpc>
                <a:spcPct val="110000"/>
              </a:lnSpc>
              <a:spcBef>
                <a:spcPts val="600"/>
              </a:spcBef>
            </a:pPr>
            <a:r>
              <a:rPr lang="en-GB" noProof="0" dirty="0"/>
              <a:t>Coordination  with media, </a:t>
            </a:r>
            <a:r>
              <a:rPr lang="en-GB" noProof="0" dirty="0" err="1"/>
              <a:t>GoI</a:t>
            </a:r>
            <a:r>
              <a:rPr lang="en-GB" noProof="0" dirty="0"/>
              <a:t>, State Govt.</a:t>
            </a:r>
          </a:p>
          <a:p>
            <a:pPr>
              <a:lnSpc>
                <a:spcPct val="110000"/>
              </a:lnSpc>
              <a:spcBef>
                <a:spcPts val="600"/>
              </a:spcBef>
            </a:pPr>
            <a:r>
              <a:rPr lang="en-GB" noProof="0" dirty="0"/>
              <a:t>SPCB, CPCB – essential health services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PPTs\COVID PICS\PIC 6.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323958" y="3015800"/>
            <a:ext cx="4719926" cy="3618695"/>
          </a:xfrm>
          <a:prstGeom prst="rect">
            <a:avLst/>
          </a:prstGeom>
          <a:noFill/>
        </p:spPr>
      </p:pic>
      <p:pic>
        <p:nvPicPr>
          <p:cNvPr id="12" name="Picture 1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624669" y="1124744"/>
            <a:ext cx="3419215" cy="1760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a:extLst>
              <a:ext uri="{FF2B5EF4-FFF2-40B4-BE49-F238E27FC236}">
                <a16:creationId xmlns:a16="http://schemas.microsoft.com/office/drawing/2014/main" id="{477FDAB2-F805-4A64-9791-185D276C6AAD}"/>
              </a:ext>
            </a:extLst>
          </p:cNvPr>
          <p:cNvSpPr>
            <a:spLocks noGrp="1"/>
          </p:cNvSpPr>
          <p:nvPr>
            <p:ph type="title"/>
          </p:nvPr>
        </p:nvSpPr>
        <p:spPr/>
        <p:txBody>
          <a:bodyPr/>
          <a:lstStyle/>
          <a:p>
            <a:r>
              <a:rPr lang="en-US" dirty="0"/>
              <a:t>Summary</a:t>
            </a:r>
          </a:p>
        </p:txBody>
      </p:sp>
      <p:pic>
        <p:nvPicPr>
          <p:cNvPr id="7" name="Content Placeholder 5" descr="pic22.jpg"/>
          <p:cNvPicPr>
            <a:picLocks noGrp="1" noChangeAspect="1"/>
          </p:cNvPicPr>
          <p:nvPr>
            <p:ph sz="half" idx="1"/>
          </p:nvPr>
        </p:nvPicPr>
        <p:blipFill rotWithShape="1">
          <a:blip r:embed="rId4" cstate="print">
            <a:extLst>
              <a:ext uri="{28A0092B-C50C-407E-A947-70E740481C1C}">
                <a14:useLocalDpi xmlns:a14="http://schemas.microsoft.com/office/drawing/2010/main"/>
              </a:ext>
            </a:extLst>
          </a:blip>
          <a:srcRect/>
          <a:stretch/>
        </p:blipFill>
        <p:spPr>
          <a:xfrm>
            <a:off x="7323958" y="1124745"/>
            <a:ext cx="1148305" cy="1760898"/>
          </a:xfrm>
          <a:prstGeom prst="rect">
            <a:avLst/>
          </a:prstGeom>
        </p:spPr>
      </p:pic>
      <p:sp>
        <p:nvSpPr>
          <p:cNvPr id="8" name="Content Placeholder 7">
            <a:extLst>
              <a:ext uri="{FF2B5EF4-FFF2-40B4-BE49-F238E27FC236}">
                <a16:creationId xmlns:a16="http://schemas.microsoft.com/office/drawing/2014/main" id="{CF1D9571-A46A-4B50-A45B-4123BC0ACB8D}"/>
              </a:ext>
            </a:extLst>
          </p:cNvPr>
          <p:cNvSpPr>
            <a:spLocks noGrp="1"/>
          </p:cNvSpPr>
          <p:nvPr>
            <p:ph sz="half" idx="2"/>
          </p:nvPr>
        </p:nvSpPr>
        <p:spPr>
          <a:xfrm>
            <a:off x="838200" y="1844824"/>
            <a:ext cx="6193904" cy="4495354"/>
          </a:xfrm>
        </p:spPr>
        <p:txBody>
          <a:bodyPr>
            <a:normAutofit fontScale="77500" lnSpcReduction="20000"/>
          </a:bodyPr>
          <a:lstStyle/>
          <a:p>
            <a:pPr marL="457200" indent="-457200">
              <a:lnSpc>
                <a:spcPct val="110000"/>
              </a:lnSpc>
              <a:spcBef>
                <a:spcPts val="600"/>
              </a:spcBef>
            </a:pPr>
            <a:r>
              <a:rPr lang="en-IN" dirty="0"/>
              <a:t>BMWM: duty of all stakeholders HCF, labs, collection centres, home care, quarantine centres </a:t>
            </a:r>
          </a:p>
          <a:p>
            <a:pPr marL="457200" indent="-457200">
              <a:lnSpc>
                <a:spcPct val="110000"/>
              </a:lnSpc>
              <a:spcBef>
                <a:spcPts val="600"/>
              </a:spcBef>
            </a:pPr>
            <a:r>
              <a:rPr lang="en-IN" dirty="0"/>
              <a:t>BMWM with social distancing, hand hygiene, PPEs, respiratory etiquette, IPC practices</a:t>
            </a:r>
          </a:p>
          <a:p>
            <a:pPr marL="457200" indent="-457200">
              <a:lnSpc>
                <a:spcPct val="110000"/>
              </a:lnSpc>
              <a:spcBef>
                <a:spcPts val="600"/>
              </a:spcBef>
            </a:pPr>
            <a:r>
              <a:rPr lang="en-IN" dirty="0"/>
              <a:t>BMWM rules, 2016, amendment 2018, 2019, CPCB guidelines for implementation, 2018</a:t>
            </a:r>
          </a:p>
          <a:p>
            <a:pPr marL="457200" indent="-457200">
              <a:lnSpc>
                <a:spcPct val="110000"/>
              </a:lnSpc>
              <a:spcBef>
                <a:spcPts val="600"/>
              </a:spcBef>
            </a:pPr>
            <a:r>
              <a:rPr lang="en-IN" dirty="0"/>
              <a:t>CPCB guidelines for COVID -19 waste, 18 April 2020</a:t>
            </a:r>
          </a:p>
          <a:p>
            <a:pPr marL="457200" indent="-457200">
              <a:lnSpc>
                <a:spcPct val="110000"/>
              </a:lnSpc>
              <a:spcBef>
                <a:spcPts val="600"/>
              </a:spcBef>
            </a:pPr>
            <a:r>
              <a:rPr lang="en-IN" dirty="0"/>
              <a:t>NGT: BMWM: CPCB, SPCB – essential health service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BMWM rules, 2016, 2018, 2019</a:t>
            </a:r>
          </a:p>
        </p:txBody>
      </p:sp>
      <p:grpSp>
        <p:nvGrpSpPr>
          <p:cNvPr id="13" name="Group 12">
            <a:extLst>
              <a:ext uri="{FF2B5EF4-FFF2-40B4-BE49-F238E27FC236}">
                <a16:creationId xmlns:a16="http://schemas.microsoft.com/office/drawing/2014/main" id="{4AF84414-6CAD-4949-9FC3-C2549D7DE5AE}"/>
              </a:ext>
            </a:extLst>
          </p:cNvPr>
          <p:cNvGrpSpPr/>
          <p:nvPr/>
        </p:nvGrpSpPr>
        <p:grpSpPr>
          <a:xfrm>
            <a:off x="1919536" y="1690688"/>
            <a:ext cx="3588680" cy="4032448"/>
            <a:chOff x="1427200" y="1557742"/>
            <a:chExt cx="3588680" cy="4032448"/>
          </a:xfrm>
        </p:grpSpPr>
        <p:pic>
          <p:nvPicPr>
            <p:cNvPr id="9" name="Picture 8">
              <a:extLst>
                <a:ext uri="{FF2B5EF4-FFF2-40B4-BE49-F238E27FC236}">
                  <a16:creationId xmlns:a16="http://schemas.microsoft.com/office/drawing/2014/main" id="{0C9E4980-A853-4032-BA47-7E4891F0D69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29400" y="1557742"/>
              <a:ext cx="3586480" cy="2376264"/>
            </a:xfrm>
            <a:prstGeom prst="rect">
              <a:avLst/>
            </a:prstGeom>
          </p:spPr>
        </p:pic>
        <p:pic>
          <p:nvPicPr>
            <p:cNvPr id="11" name="Picture 10">
              <a:extLst>
                <a:ext uri="{FF2B5EF4-FFF2-40B4-BE49-F238E27FC236}">
                  <a16:creationId xmlns:a16="http://schemas.microsoft.com/office/drawing/2014/main" id="{BDFC7E70-D67A-4FA9-AC7D-D8CB52426FE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27200" y="3934006"/>
              <a:ext cx="3562955" cy="1656184"/>
            </a:xfrm>
            <a:prstGeom prst="rect">
              <a:avLst/>
            </a:prstGeom>
          </p:spPr>
        </p:pic>
      </p:grpSp>
      <p:pic>
        <p:nvPicPr>
          <p:cNvPr id="16" name="Content Placeholder 15">
            <a:extLst>
              <a:ext uri="{FF2B5EF4-FFF2-40B4-BE49-F238E27FC236}">
                <a16:creationId xmlns:a16="http://schemas.microsoft.com/office/drawing/2014/main" id="{FE7E6AA5-5203-4685-B789-9F8B93B56303}"/>
              </a:ext>
            </a:extLst>
          </p:cNvPr>
          <p:cNvPicPr>
            <a:picLocks noGrp="1" noChangeAspect="1"/>
          </p:cNvPicPr>
          <p:nvPr>
            <p:ph sz="half" idx="2"/>
          </p:nvPr>
        </p:nvPicPr>
        <p:blipFill>
          <a:blip r:embed="rId4">
            <a:extLst>
              <a:ext uri="{28A0092B-C50C-407E-A947-70E740481C1C}">
                <a14:useLocalDpi xmlns:a14="http://schemas.microsoft.com/office/drawing/2010/main"/>
              </a:ext>
            </a:extLst>
          </a:blip>
          <a:stretch>
            <a:fillRect/>
          </a:stretch>
        </p:blipFill>
        <p:spPr>
          <a:xfrm>
            <a:off x="6329762" y="1690688"/>
            <a:ext cx="3109731" cy="403244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noProof="0" dirty="0"/>
              <a:t>CPCB </a:t>
            </a:r>
            <a:r>
              <a:rPr lang="en-US" dirty="0"/>
              <a:t>BMWM guidelines for COVID, </a:t>
            </a:r>
            <a:r>
              <a:rPr lang="en-GB" dirty="0"/>
              <a:t>2020</a:t>
            </a:r>
            <a:r>
              <a:rPr lang="en-US" dirty="0"/>
              <a:t> </a:t>
            </a:r>
            <a:endParaRPr lang="en-GB" sz="4000" noProof="0" dirty="0"/>
          </a:p>
        </p:txBody>
      </p:sp>
      <p:sp>
        <p:nvSpPr>
          <p:cNvPr id="3" name="Content Placeholder 2"/>
          <p:cNvSpPr>
            <a:spLocks noGrp="1"/>
          </p:cNvSpPr>
          <p:nvPr>
            <p:ph sz="half" idx="1"/>
          </p:nvPr>
        </p:nvSpPr>
        <p:spPr>
          <a:xfrm>
            <a:off x="838200" y="1825625"/>
            <a:ext cx="2377480" cy="4351338"/>
          </a:xfrm>
        </p:spPr>
        <p:txBody>
          <a:bodyPr>
            <a:normAutofit/>
          </a:bodyPr>
          <a:lstStyle/>
          <a:p>
            <a:pPr marL="0" indent="0">
              <a:buNone/>
            </a:pPr>
            <a:r>
              <a:rPr lang="en-GB" sz="2200" noProof="0" dirty="0"/>
              <a:t>Guidelines for management of waste generated during diagnostics and treatment of COVID-19 suspected/confirmed patients, are required to be followed by stakeholders in addition to existing practices under BMW Management Rules, 2016</a:t>
            </a:r>
          </a:p>
        </p:txBody>
      </p:sp>
      <p:pic>
        <p:nvPicPr>
          <p:cNvPr id="11" name="Content Placeholder 10">
            <a:extLst>
              <a:ext uri="{FF2B5EF4-FFF2-40B4-BE49-F238E27FC236}">
                <a16:creationId xmlns:a16="http://schemas.microsoft.com/office/drawing/2014/main" id="{BF0C28FC-32D6-41EE-BD4C-85321031D6B9}"/>
              </a:ext>
            </a:extLst>
          </p:cNvPr>
          <p:cNvPicPr>
            <a:picLocks noGrp="1" noChangeAspect="1"/>
          </p:cNvPicPr>
          <p:nvPr>
            <p:ph sz="half" idx="2"/>
          </p:nvPr>
        </p:nvPicPr>
        <p:blipFill>
          <a:blip r:embed="rId2">
            <a:extLst>
              <a:ext uri="{28A0092B-C50C-407E-A947-70E740481C1C}">
                <a14:useLocalDpi xmlns:a14="http://schemas.microsoft.com/office/drawing/2010/main"/>
              </a:ext>
            </a:extLst>
          </a:blip>
          <a:stretch>
            <a:fillRect/>
          </a:stretch>
        </p:blipFill>
        <p:spPr>
          <a:xfrm>
            <a:off x="3673468" y="2276871"/>
            <a:ext cx="2710563" cy="39000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a:extLst>
              <a:ext uri="{FF2B5EF4-FFF2-40B4-BE49-F238E27FC236}">
                <a16:creationId xmlns:a16="http://schemas.microsoft.com/office/drawing/2014/main" id="{A2D576EB-4575-4C65-8FFD-8E2BA52BDD1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19415" y="2276871"/>
            <a:ext cx="2691814" cy="39000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a:extLst>
              <a:ext uri="{FF2B5EF4-FFF2-40B4-BE49-F238E27FC236}">
                <a16:creationId xmlns:a16="http://schemas.microsoft.com/office/drawing/2014/main" id="{A01CC3C3-8F93-464B-B9BB-A2EF454FF5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801594" y="2276871"/>
            <a:ext cx="2695006" cy="39000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Rectangle 15">
            <a:extLst>
              <a:ext uri="{FF2B5EF4-FFF2-40B4-BE49-F238E27FC236}">
                <a16:creationId xmlns:a16="http://schemas.microsoft.com/office/drawing/2014/main" id="{360E5588-BBF0-48CA-B78D-8ADD4C5F4F6B}"/>
              </a:ext>
            </a:extLst>
          </p:cNvPr>
          <p:cNvSpPr/>
          <p:nvPr/>
        </p:nvSpPr>
        <p:spPr>
          <a:xfrm>
            <a:off x="3863752" y="1763524"/>
            <a:ext cx="6973384" cy="369332"/>
          </a:xfrm>
          <a:prstGeom prst="rect">
            <a:avLst/>
          </a:prstGeom>
        </p:spPr>
        <p:txBody>
          <a:bodyPr wrap="none">
            <a:spAutoFit/>
          </a:bodyPr>
          <a:lstStyle/>
          <a:p>
            <a:r>
              <a:rPr lang="en-GB" b="1" dirty="0">
                <a:solidFill>
                  <a:schemeClr val="accent1"/>
                </a:solidFill>
                <a:latin typeface="+mj-lt"/>
              </a:rPr>
              <a:t>18 March 2020		25 March 2020		18 April 2020</a:t>
            </a:r>
            <a:endParaRPr lang="en-US" b="1" dirty="0">
              <a:solidFill>
                <a:schemeClr val="accent1"/>
              </a:solidFill>
              <a:latin typeface="+mj-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CPCB </a:t>
            </a:r>
            <a:r>
              <a:rPr lang="en-US" dirty="0"/>
              <a:t>BMWM guidelines for COVID, </a:t>
            </a:r>
            <a:r>
              <a:rPr lang="en-GB" noProof="0" dirty="0"/>
              <a:t>2020</a:t>
            </a:r>
          </a:p>
        </p:txBody>
      </p:sp>
      <p:sp>
        <p:nvSpPr>
          <p:cNvPr id="3" name="Content Placeholder 2"/>
          <p:cNvSpPr>
            <a:spLocks noGrp="1"/>
          </p:cNvSpPr>
          <p:nvPr>
            <p:ph idx="1"/>
          </p:nvPr>
        </p:nvSpPr>
        <p:spPr/>
        <p:txBody>
          <a:bodyPr>
            <a:normAutofit fontScale="85000" lnSpcReduction="10000"/>
          </a:bodyPr>
          <a:lstStyle/>
          <a:p>
            <a:r>
              <a:rPr lang="en-GB" b="1" noProof="0" dirty="0">
                <a:solidFill>
                  <a:schemeClr val="accent1"/>
                </a:solidFill>
              </a:rPr>
              <a:t>18 March 2020</a:t>
            </a:r>
            <a:r>
              <a:rPr lang="en-GB" noProof="0" dirty="0"/>
              <a:t>: Handling, treatment, disposal: HCFs, quarantine camps/home-care, sample collection centres, labs, SPCBs, ULBs, CBWTFs</a:t>
            </a:r>
          </a:p>
          <a:p>
            <a:r>
              <a:rPr lang="en-GB" b="1" dirty="0">
                <a:solidFill>
                  <a:schemeClr val="accent1"/>
                </a:solidFill>
              </a:rPr>
              <a:t>Rev 1</a:t>
            </a:r>
            <a:r>
              <a:rPr lang="en-GB" dirty="0">
                <a:solidFill>
                  <a:schemeClr val="accent1"/>
                </a:solidFill>
              </a:rPr>
              <a:t>, </a:t>
            </a:r>
            <a:r>
              <a:rPr lang="en-GB" b="1" noProof="0" dirty="0">
                <a:solidFill>
                  <a:schemeClr val="accent1"/>
                </a:solidFill>
              </a:rPr>
              <a:t>25 March 2020</a:t>
            </a:r>
            <a:r>
              <a:rPr lang="en-GB" noProof="0" dirty="0"/>
              <a:t>: + specific duties of quarantine camps/homes, home-care, ULBs, states without CBWTF – </a:t>
            </a:r>
            <a:r>
              <a:rPr lang="en-GB" dirty="0"/>
              <a:t>treatment storage and disposal facility (TSDFs)</a:t>
            </a:r>
            <a:endParaRPr lang="en-GB" noProof="0" dirty="0"/>
          </a:p>
          <a:p>
            <a:r>
              <a:rPr lang="en-GB" b="1" noProof="0" dirty="0">
                <a:solidFill>
                  <a:schemeClr val="accent1"/>
                </a:solidFill>
              </a:rPr>
              <a:t>Rev 2</a:t>
            </a:r>
            <a:r>
              <a:rPr lang="en-GB" noProof="0" dirty="0">
                <a:solidFill>
                  <a:schemeClr val="accent1"/>
                </a:solidFill>
              </a:rPr>
              <a:t>, </a:t>
            </a:r>
            <a:r>
              <a:rPr lang="en-GB" b="1" noProof="0" dirty="0">
                <a:solidFill>
                  <a:schemeClr val="accent1"/>
                </a:solidFill>
              </a:rPr>
              <a:t>18 April 2020</a:t>
            </a:r>
            <a:r>
              <a:rPr lang="en-GB" noProof="0" dirty="0"/>
              <a:t>: requirements and responsibilities of persons operating </a:t>
            </a:r>
            <a:r>
              <a:rPr lang="en-GB" b="1" noProof="0" dirty="0"/>
              <a:t>STP at HCFs, PPE disposal, lab waste and to clarify on management of general waste </a:t>
            </a:r>
            <a:r>
              <a:rPr lang="en-GB" noProof="0" dirty="0"/>
              <a:t>from quarantine homes and </a:t>
            </a:r>
            <a:r>
              <a:rPr lang="en-GB" b="1" noProof="0" dirty="0"/>
              <a:t>masks/gloves </a:t>
            </a:r>
            <a:r>
              <a:rPr lang="en-GB" noProof="0" dirty="0"/>
              <a:t>from households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3F37961-930F-4E0E-B058-5C777E0C8E02}"/>
              </a:ext>
            </a:extLst>
          </p:cNvPr>
          <p:cNvSpPr>
            <a:spLocks noGrp="1"/>
          </p:cNvSpPr>
          <p:nvPr>
            <p:ph type="title"/>
          </p:nvPr>
        </p:nvSpPr>
        <p:spPr/>
        <p:txBody>
          <a:bodyPr/>
          <a:lstStyle/>
          <a:p>
            <a:r>
              <a:rPr lang="en-US" dirty="0"/>
              <a:t>CPCB BMWM guidelines for COVID, </a:t>
            </a:r>
            <a:r>
              <a:rPr lang="en-GB" dirty="0"/>
              <a:t>2020</a:t>
            </a:r>
            <a:r>
              <a:rPr lang="en-US" dirty="0"/>
              <a:t> </a:t>
            </a:r>
          </a:p>
        </p:txBody>
      </p:sp>
      <p:sp>
        <p:nvSpPr>
          <p:cNvPr id="3" name="Content Placeholder 2"/>
          <p:cNvSpPr>
            <a:spLocks noGrp="1"/>
          </p:cNvSpPr>
          <p:nvPr>
            <p:ph idx="1"/>
          </p:nvPr>
        </p:nvSpPr>
        <p:spPr/>
        <p:txBody>
          <a:bodyPr/>
          <a:lstStyle/>
          <a:p>
            <a:r>
              <a:rPr lang="en-GB" b="1" noProof="0" dirty="0"/>
              <a:t>Based on current knowledge on COVID-19 </a:t>
            </a:r>
            <a:r>
              <a:rPr lang="en-GB" noProof="0" dirty="0"/>
              <a:t>and existing practices in management of infectious waste generated in HCFs while treating viral and other contagious diseases like HIV, H1N1, etc</a:t>
            </a:r>
          </a:p>
          <a:p>
            <a:r>
              <a:rPr lang="en-GB" b="1" noProof="0" dirty="0"/>
              <a:t>These guidelines will be updated if needed</a:t>
            </a:r>
          </a:p>
          <a:p>
            <a:r>
              <a:rPr lang="en-GB" noProof="0" dirty="0"/>
              <a:t>Guidelines brought out by WHO, </a:t>
            </a:r>
            <a:r>
              <a:rPr lang="en-GB" noProof="0" dirty="0" err="1"/>
              <a:t>MoH&amp;FW</a:t>
            </a:r>
            <a:r>
              <a:rPr lang="en-GB" noProof="0" dirty="0"/>
              <a:t>, ICMR, CDC and other concerned agencies from time to time may also be referred</a:t>
            </a:r>
          </a:p>
        </p:txBody>
      </p:sp>
    </p:spTree>
    <p:extLst>
      <p:ext uri="{BB962C8B-B14F-4D97-AF65-F5344CB8AC3E}">
        <p14:creationId xmlns:p14="http://schemas.microsoft.com/office/powerpoint/2010/main" val="1940868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noProof="0" dirty="0"/>
              <a:t>Labelling and double bag</a:t>
            </a:r>
          </a:p>
        </p:txBody>
      </p:sp>
      <p:sp>
        <p:nvSpPr>
          <p:cNvPr id="3" name="Content Placeholder 2"/>
          <p:cNvSpPr>
            <a:spLocks noGrp="1"/>
          </p:cNvSpPr>
          <p:nvPr>
            <p:ph sz="half" idx="1"/>
          </p:nvPr>
        </p:nvSpPr>
        <p:spPr>
          <a:xfrm>
            <a:off x="838200" y="1825625"/>
            <a:ext cx="6193904" cy="4351338"/>
          </a:xfrm>
        </p:spPr>
        <p:txBody>
          <a:bodyPr>
            <a:normAutofit/>
          </a:bodyPr>
          <a:lstStyle/>
          <a:p>
            <a:pPr>
              <a:lnSpc>
                <a:spcPct val="120000"/>
              </a:lnSpc>
              <a:spcBef>
                <a:spcPts val="600"/>
              </a:spcBef>
            </a:pPr>
            <a:r>
              <a:rPr lang="en-GB" sz="2400" b="1" noProof="0" dirty="0"/>
              <a:t>Collect and store BMW</a:t>
            </a:r>
            <a:r>
              <a:rPr lang="en-GB" sz="2400" noProof="0" dirty="0"/>
              <a:t>: Use a dedicated collection bin labelled as “COVID-19” to store and keep separately in storage room prior to handing over to staff of CBWTF OR be lifted directly from ward into CBWTF collection van</a:t>
            </a:r>
          </a:p>
          <a:p>
            <a:pPr>
              <a:lnSpc>
                <a:spcPct val="120000"/>
              </a:lnSpc>
              <a:spcBef>
                <a:spcPts val="600"/>
              </a:spcBef>
            </a:pPr>
            <a:r>
              <a:rPr lang="en-GB" sz="2400" b="1" noProof="0" dirty="0"/>
              <a:t>Mandatory labelling</a:t>
            </a:r>
            <a:r>
              <a:rPr lang="en-GB" sz="2400" noProof="0" dirty="0"/>
              <a:t>, BMW bags/containers from COVID-19 wards: labelled as “COVID-19 Waste”  CBWTFs to identify for priority treatment and disposal upon receipt</a:t>
            </a:r>
          </a:p>
        </p:txBody>
      </p:sp>
      <p:pic>
        <p:nvPicPr>
          <p:cNvPr id="8" name="Content Placeholder 4" descr="PIC 9.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709179" y="3514717"/>
            <a:ext cx="1910016" cy="2628650"/>
          </a:xfrm>
          <a:prstGeom prst="rect">
            <a:avLst/>
          </a:prstGeom>
        </p:spPr>
      </p:pic>
      <p:pic>
        <p:nvPicPr>
          <p:cNvPr id="6" name="Picture 2" descr="I:\COVID PICS\PIC 11.jpg"/>
          <p:cNvPicPr>
            <a:picLocks noGrp="1" noChangeAspect="1" noChangeArrowheads="1"/>
          </p:cNvPicPr>
          <p:nvPr>
            <p:ph sz="half" idx="2"/>
          </p:nvPr>
        </p:nvPicPr>
        <p:blipFill rotWithShape="1">
          <a:blip r:embed="rId3" cstate="print"/>
          <a:srcRect l="48932" t="1" b="-599"/>
          <a:stretch/>
        </p:blipFill>
        <p:spPr>
          <a:xfrm>
            <a:off x="8555490" y="655476"/>
            <a:ext cx="2351964" cy="2565396"/>
          </a:xfrm>
        </p:spPr>
      </p:pic>
    </p:spTree>
    <p:extLst>
      <p:ext uri="{BB962C8B-B14F-4D97-AF65-F5344CB8AC3E}">
        <p14:creationId xmlns:p14="http://schemas.microsoft.com/office/powerpoint/2010/main" val="1340506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noProof="0" dirty="0"/>
              <a:t>COVID-19 isolation wards</a:t>
            </a:r>
            <a:endParaRPr lang="en-GB" sz="3600" noProof="0" dirty="0"/>
          </a:p>
        </p:txBody>
      </p:sp>
      <p:sp>
        <p:nvSpPr>
          <p:cNvPr id="3" name="Content Placeholder 2"/>
          <p:cNvSpPr>
            <a:spLocks noGrp="1"/>
          </p:cNvSpPr>
          <p:nvPr>
            <p:ph sz="half" idx="1"/>
          </p:nvPr>
        </p:nvSpPr>
        <p:spPr>
          <a:xfrm>
            <a:off x="838200" y="1825625"/>
            <a:ext cx="10154344" cy="4351338"/>
          </a:xfrm>
        </p:spPr>
        <p:txBody>
          <a:bodyPr>
            <a:normAutofit/>
          </a:bodyPr>
          <a:lstStyle/>
          <a:p>
            <a:pPr>
              <a:lnSpc>
                <a:spcPct val="100000"/>
              </a:lnSpc>
            </a:pPr>
            <a:r>
              <a:rPr lang="en-GB" noProof="0" dirty="0"/>
              <a:t>Separate colour coded bins/bags/containers in wards and maintain proper segregation of waste as per BMWM Rules and CPCB guidelines –all four categories (yellow, red, white, blue)</a:t>
            </a:r>
          </a:p>
          <a:p>
            <a:pPr>
              <a:lnSpc>
                <a:spcPct val="100000"/>
              </a:lnSpc>
            </a:pPr>
            <a:r>
              <a:rPr lang="en-GB" noProof="0" dirty="0"/>
              <a:t>Double layered bags (2 bags) </a:t>
            </a:r>
            <a:br>
              <a:rPr lang="en-GB" noProof="0" dirty="0"/>
            </a:br>
            <a:r>
              <a:rPr lang="en-GB" noProof="0" dirty="0"/>
              <a:t>used for collection of BMW </a:t>
            </a:r>
            <a:br>
              <a:rPr lang="en-GB" noProof="0" dirty="0"/>
            </a:br>
            <a:r>
              <a:rPr lang="en-GB" noProof="0" dirty="0"/>
              <a:t>so as to ensure adequate </a:t>
            </a:r>
            <a:br>
              <a:rPr lang="en-GB" noProof="0" dirty="0"/>
            </a:br>
            <a:r>
              <a:rPr lang="en-GB" noProof="0" dirty="0"/>
              <a:t>strength and no-leaks</a:t>
            </a:r>
          </a:p>
        </p:txBody>
      </p:sp>
      <p:pic>
        <p:nvPicPr>
          <p:cNvPr id="5" name="Picture 2" descr="I:\COVID PICS\PIC 11.jpg"/>
          <p:cNvPicPr>
            <a:picLocks noGrp="1" noChangeAspect="1" noChangeArrowheads="1"/>
          </p:cNvPicPr>
          <p:nvPr>
            <p:ph sz="half" idx="2"/>
          </p:nvPr>
        </p:nvPicPr>
        <p:blipFill>
          <a:blip r:embed="rId3" cstate="print"/>
          <a:srcRect/>
          <a:stretch>
            <a:fillRect/>
          </a:stretch>
        </p:blipFill>
        <p:spPr>
          <a:xfrm>
            <a:off x="5932925" y="4005064"/>
            <a:ext cx="3648356" cy="2016225"/>
          </a:xfrm>
        </p:spPr>
      </p:pic>
      <p:pic>
        <p:nvPicPr>
          <p:cNvPr id="6"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l="5900" t="5111" r="5900" b="2968"/>
          <a:stretch/>
        </p:blipFill>
        <p:spPr bwMode="auto">
          <a:xfrm>
            <a:off x="9624391" y="3861048"/>
            <a:ext cx="1944217"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9912424" y="4941169"/>
            <a:ext cx="1512168" cy="1080120"/>
          </a:xfrm>
          <a:prstGeom prst="rect">
            <a:avLst/>
          </a:prstGeom>
        </p:spPr>
      </p:pic>
      <p:pic>
        <p:nvPicPr>
          <p:cNvPr id="9" name="Picture 2" descr="I:\COVID PICS\PIC 11.jpg"/>
          <p:cNvPicPr>
            <a:picLocks noChangeAspect="1" noChangeArrowheads="1"/>
          </p:cNvPicPr>
          <p:nvPr/>
        </p:nvPicPr>
        <p:blipFill rotWithShape="1">
          <a:blip r:embed="rId3" cstate="print"/>
          <a:srcRect l="59959" t="35803" r="13206" b="39601"/>
          <a:stretch/>
        </p:blipFill>
        <p:spPr>
          <a:xfrm>
            <a:off x="10301362" y="5458691"/>
            <a:ext cx="734292" cy="526473"/>
          </a:xfrm>
          <a:prstGeom prst="rect">
            <a:avLst/>
          </a:prstGeom>
        </p:spPr>
      </p:pic>
      <p:pic>
        <p:nvPicPr>
          <p:cNvPr id="10" name="Picture 2" descr="I:\COVID PICS\PIC 11.jpg"/>
          <p:cNvPicPr>
            <a:picLocks noChangeAspect="1" noChangeArrowheads="1"/>
          </p:cNvPicPr>
          <p:nvPr/>
        </p:nvPicPr>
        <p:blipFill rotWithShape="1">
          <a:blip r:embed="rId3" cstate="print"/>
          <a:srcRect l="59959" t="35803" r="13206" b="39601"/>
          <a:stretch/>
        </p:blipFill>
        <p:spPr>
          <a:xfrm rot="540000">
            <a:off x="10013458" y="4262297"/>
            <a:ext cx="754824" cy="461321"/>
          </a:xfrm>
          <a:prstGeom prst="rect">
            <a:avLst/>
          </a:prstGeom>
        </p:spPr>
      </p:pic>
    </p:spTree>
  </p:cSld>
  <p:clrMapOvr>
    <a:masterClrMapping/>
  </p:clrMapOvr>
</p:sld>
</file>

<file path=ppt/theme/theme1.xml><?xml version="1.0" encoding="utf-8"?>
<a:theme xmlns:a="http://schemas.openxmlformats.org/drawingml/2006/main" name="Communicating risk for COVI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mmunicating risk for COVID.pptx" id="{803002D5-3338-489F-BDCB-5B929F561EF7}" vid="{F5167D79-00D8-49E9-9814-585901F15E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555813AD56A8747B42CD659163491F5" ma:contentTypeVersion="13" ma:contentTypeDescription="Create a new document." ma:contentTypeScope="" ma:versionID="8df4604a3cd942c04694bba119a88af9">
  <xsd:schema xmlns:xsd="http://www.w3.org/2001/XMLSchema" xmlns:xs="http://www.w3.org/2001/XMLSchema" xmlns:p="http://schemas.microsoft.com/office/2006/metadata/properties" xmlns:ns3="47eb5a2e-5173-46c3-9cd8-43072e27c721" xmlns:ns4="dbf439e4-b006-4c2f-a1b4-9ed0d3fc69da" targetNamespace="http://schemas.microsoft.com/office/2006/metadata/properties" ma:root="true" ma:fieldsID="392bc990f8d69c86958d6576f944665a" ns3:_="" ns4:_="">
    <xsd:import namespace="47eb5a2e-5173-46c3-9cd8-43072e27c721"/>
    <xsd:import namespace="dbf439e4-b006-4c2f-a1b4-9ed0d3fc69d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eb5a2e-5173-46c3-9cd8-43072e27c7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f439e4-b006-4c2f-a1b4-9ed0d3fc69d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923BCC-B78A-4939-A1E4-87DD46D0EAA8}">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dbf439e4-b006-4c2f-a1b4-9ed0d3fc69da"/>
    <ds:schemaRef ds:uri="47eb5a2e-5173-46c3-9cd8-43072e27c721"/>
    <ds:schemaRef ds:uri="http://www.w3.org/XML/1998/namespace"/>
  </ds:schemaRefs>
</ds:datastoreItem>
</file>

<file path=customXml/itemProps2.xml><?xml version="1.0" encoding="utf-8"?>
<ds:datastoreItem xmlns:ds="http://schemas.openxmlformats.org/officeDocument/2006/customXml" ds:itemID="{52C3D957-59B1-4A3F-BB00-A212BEF38F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eb5a2e-5173-46c3-9cd8-43072e27c721"/>
    <ds:schemaRef ds:uri="dbf439e4-b006-4c2f-a1b4-9ed0d3fc69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D91DE81-EECF-4330-9879-0B5FC58C85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Dr Purva Mathur COVID-IPC webinar 1 - IPC practices in HCF</Template>
  <TotalTime>1924</TotalTime>
  <Words>2744</Words>
  <Application>Microsoft Office PowerPoint</Application>
  <PresentationFormat>Widescreen</PresentationFormat>
  <Paragraphs>180</Paragraphs>
  <Slides>34</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Arial</vt:lpstr>
      <vt:lpstr>Arial Narrow</vt:lpstr>
      <vt:lpstr>Calibri</vt:lpstr>
      <vt:lpstr>Calibri Light</vt:lpstr>
      <vt:lpstr>Myriad Web Pro</vt:lpstr>
      <vt:lpstr>Times New Roman</vt:lpstr>
      <vt:lpstr>Wingdings</vt:lpstr>
      <vt:lpstr>Communicating risk for COVID</vt:lpstr>
      <vt:lpstr>BMWM in HCFs in context of COVID-19: Implementation</vt:lpstr>
      <vt:lpstr>Introduction</vt:lpstr>
      <vt:lpstr>Stakeholders</vt:lpstr>
      <vt:lpstr>BMWM rules, 2016, 2018, 2019</vt:lpstr>
      <vt:lpstr>CPCB BMWM guidelines for COVID, 2020 </vt:lpstr>
      <vt:lpstr>CPCB BMWM guidelines for COVID, 2020</vt:lpstr>
      <vt:lpstr>CPCB BMWM guidelines for COVID, 2020 </vt:lpstr>
      <vt:lpstr>Labelling and double bag</vt:lpstr>
      <vt:lpstr>COVID-19 isolation wards</vt:lpstr>
      <vt:lpstr>COVID-19 isolation wards</vt:lpstr>
      <vt:lpstr>Isolation ward – nursing station, patient area</vt:lpstr>
      <vt:lpstr>All colour coded trolleys – designated route</vt:lpstr>
      <vt:lpstr>PowerPoint Presentation</vt:lpstr>
      <vt:lpstr>Report opening or operation of COVID-19 ward and COVID ICU ward, lab, collection centre to SPCBs and respective CBWTF in the area: SPCC letter</vt:lpstr>
      <vt:lpstr>Maintain separate record of waste generated from COVID-19 wards</vt:lpstr>
      <vt:lpstr>General waste</vt:lpstr>
      <vt:lpstr>Samples</vt:lpstr>
      <vt:lpstr>BMW disposal – red bag</vt:lpstr>
      <vt:lpstr>BMW disposal – yellow bags</vt:lpstr>
      <vt:lpstr>Sample collection centres and laboratories</vt:lpstr>
      <vt:lpstr>Pretreatment – lab waste, blood bags – sterilization log6</vt:lpstr>
      <vt:lpstr>Responsibilities of persons operating quarantine camps/homes or home-care facilities (1)</vt:lpstr>
      <vt:lpstr>Responsibilities of persons operating quarantine camps/homes or home-care facilities (2)</vt:lpstr>
      <vt:lpstr>Clarifications</vt:lpstr>
      <vt:lpstr>Duties of CBWTF</vt:lpstr>
      <vt:lpstr>Duties of SPCBs/PCCs</vt:lpstr>
      <vt:lpstr>Duties of urban local bodies (ULB)</vt:lpstr>
      <vt:lpstr>Duties of urban local bodies (ULB) (1) </vt:lpstr>
      <vt:lpstr>Duties of urban local bodies (ULB) (2)</vt:lpstr>
      <vt:lpstr>Duties of urban local bodies (ULB) (3)</vt:lpstr>
      <vt:lpstr>Management of wastewater from HCFs </vt:lpstr>
      <vt:lpstr>ETP/STP                                                        </vt:lpstr>
      <vt:lpstr>NGT order</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SHARMA, Anuj</cp:lastModifiedBy>
  <cp:revision>116</cp:revision>
  <dcterms:created xsi:type="dcterms:W3CDTF">2006-08-16T00:00:00Z</dcterms:created>
  <dcterms:modified xsi:type="dcterms:W3CDTF">2020-05-06T19:40:07Z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0x0101007555813AD56A8747B42CD659163491F5</vt:lpwstr>
  </property>
</Properties>
</file>