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52"/>
  </p:notesMasterIdLst>
  <p:sldIdLst>
    <p:sldId id="1599" r:id="rId5"/>
    <p:sldId id="268" r:id="rId6"/>
    <p:sldId id="1606" r:id="rId7"/>
    <p:sldId id="265" r:id="rId8"/>
    <p:sldId id="583" r:id="rId9"/>
    <p:sldId id="285" r:id="rId10"/>
    <p:sldId id="584" r:id="rId11"/>
    <p:sldId id="1473" r:id="rId12"/>
    <p:sldId id="1479" r:id="rId13"/>
    <p:sldId id="260" r:id="rId14"/>
    <p:sldId id="1510" r:id="rId15"/>
    <p:sldId id="1600" r:id="rId16"/>
    <p:sldId id="286" r:id="rId17"/>
    <p:sldId id="336" r:id="rId18"/>
    <p:sldId id="269" r:id="rId19"/>
    <p:sldId id="1577" r:id="rId20"/>
    <p:sldId id="263" r:id="rId21"/>
    <p:sldId id="291" r:id="rId22"/>
    <p:sldId id="601" r:id="rId23"/>
    <p:sldId id="675" r:id="rId24"/>
    <p:sldId id="1531" r:id="rId25"/>
    <p:sldId id="1559" r:id="rId26"/>
    <p:sldId id="266" r:id="rId27"/>
    <p:sldId id="578" r:id="rId28"/>
    <p:sldId id="661" r:id="rId29"/>
    <p:sldId id="284" r:id="rId30"/>
    <p:sldId id="1607" r:id="rId31"/>
    <p:sldId id="1608" r:id="rId32"/>
    <p:sldId id="371" r:id="rId33"/>
    <p:sldId id="1537" r:id="rId34"/>
    <p:sldId id="1602" r:id="rId35"/>
    <p:sldId id="1540" r:id="rId36"/>
    <p:sldId id="1495" r:id="rId37"/>
    <p:sldId id="1579" r:id="rId38"/>
    <p:sldId id="1603" r:id="rId39"/>
    <p:sldId id="1545" r:id="rId40"/>
    <p:sldId id="1511" r:id="rId41"/>
    <p:sldId id="1586" r:id="rId42"/>
    <p:sldId id="1589" r:id="rId43"/>
    <p:sldId id="1590" r:id="rId44"/>
    <p:sldId id="377" r:id="rId45"/>
    <p:sldId id="666" r:id="rId46"/>
    <p:sldId id="1665" r:id="rId47"/>
    <p:sldId id="1663" r:id="rId48"/>
    <p:sldId id="1664" r:id="rId49"/>
    <p:sldId id="1605" r:id="rId50"/>
    <p:sldId id="1604" r:id="rId5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72" autoAdjust="0"/>
  </p:normalViewPr>
  <p:slideViewPr>
    <p:cSldViewPr snapToGrid="0">
      <p:cViewPr varScale="1">
        <p:scale>
          <a:sx n="43" d="100"/>
          <a:sy n="43" d="100"/>
        </p:scale>
        <p:origin x="72" y="534"/>
      </p:cViewPr>
      <p:guideLst/>
    </p:cSldViewPr>
  </p:slideViewPr>
  <p:outlineViewPr>
    <p:cViewPr>
      <p:scale>
        <a:sx n="33" d="100"/>
        <a:sy n="33" d="100"/>
      </p:scale>
      <p:origin x="0" y="-365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Anuj" userId="7c99ef60-fb09-4cbc-b7ae-c94cd8b53e31" providerId="ADAL" clId="{CCDB35B5-8F72-49BB-902B-862BDFC6A748}"/>
    <pc:docChg chg="undo custSel delSld modSld">
      <pc:chgData name="SHARMA, Anuj" userId="7c99ef60-fb09-4cbc-b7ae-c94cd8b53e31" providerId="ADAL" clId="{CCDB35B5-8F72-49BB-902B-862BDFC6A748}" dt="2020-05-06T20:00:17.811" v="26" actId="1076"/>
      <pc:docMkLst>
        <pc:docMk/>
      </pc:docMkLst>
      <pc:sldChg chg="addSp delSp modSp">
        <pc:chgData name="SHARMA, Anuj" userId="7c99ef60-fb09-4cbc-b7ae-c94cd8b53e31" providerId="ADAL" clId="{CCDB35B5-8F72-49BB-902B-862BDFC6A748}" dt="2020-05-06T19:59:43.512" v="24" actId="403"/>
        <pc:sldMkLst>
          <pc:docMk/>
          <pc:sldMk cId="1879147917" sldId="1495"/>
        </pc:sldMkLst>
        <pc:spChg chg="add del mod">
          <ac:chgData name="SHARMA, Anuj" userId="7c99ef60-fb09-4cbc-b7ae-c94cd8b53e31" providerId="ADAL" clId="{CCDB35B5-8F72-49BB-902B-862BDFC6A748}" dt="2020-05-06T19:58:28.142" v="11"/>
          <ac:spMkLst>
            <pc:docMk/>
            <pc:sldMk cId="1879147917" sldId="1495"/>
            <ac:spMk id="2" creationId="{8239336A-F318-4645-9023-0F156CC563E6}"/>
          </ac:spMkLst>
        </pc:spChg>
        <pc:spChg chg="mod">
          <ac:chgData name="SHARMA, Anuj" userId="7c99ef60-fb09-4cbc-b7ae-c94cd8b53e31" providerId="ADAL" clId="{CCDB35B5-8F72-49BB-902B-862BDFC6A748}" dt="2020-05-06T19:59:43.512" v="24" actId="403"/>
          <ac:spMkLst>
            <pc:docMk/>
            <pc:sldMk cId="1879147917" sldId="1495"/>
            <ac:spMk id="3" creationId="{00000000-0000-0000-0000-000000000000}"/>
          </ac:spMkLst>
        </pc:spChg>
        <pc:spChg chg="add del mod">
          <ac:chgData name="SHARMA, Anuj" userId="7c99ef60-fb09-4cbc-b7ae-c94cd8b53e31" providerId="ADAL" clId="{CCDB35B5-8F72-49BB-902B-862BDFC6A748}" dt="2020-05-06T19:58:28.142" v="11"/>
          <ac:spMkLst>
            <pc:docMk/>
            <pc:sldMk cId="1879147917" sldId="1495"/>
            <ac:spMk id="4" creationId="{7BC01BFB-4D1E-46A5-A506-2BE1568C5226}"/>
          </ac:spMkLst>
        </pc:spChg>
        <pc:picChg chg="del">
          <ac:chgData name="SHARMA, Anuj" userId="7c99ef60-fb09-4cbc-b7ae-c94cd8b53e31" providerId="ADAL" clId="{CCDB35B5-8F72-49BB-902B-862BDFC6A748}" dt="2020-05-06T19:58:20.362" v="10" actId="478"/>
          <ac:picMkLst>
            <pc:docMk/>
            <pc:sldMk cId="1879147917" sldId="1495"/>
            <ac:picMk id="8" creationId="{94BBE62C-8534-4435-8AD3-C577BC6F4344}"/>
          </ac:picMkLst>
        </pc:picChg>
      </pc:sldChg>
      <pc:sldChg chg="modSp">
        <pc:chgData name="SHARMA, Anuj" userId="7c99ef60-fb09-4cbc-b7ae-c94cd8b53e31" providerId="ADAL" clId="{CCDB35B5-8F72-49BB-902B-862BDFC6A748}" dt="2020-05-06T19:58:10.215" v="9" actId="14100"/>
        <pc:sldMkLst>
          <pc:docMk/>
          <pc:sldMk cId="3361657912" sldId="1540"/>
        </pc:sldMkLst>
        <pc:picChg chg="mod">
          <ac:chgData name="SHARMA, Anuj" userId="7c99ef60-fb09-4cbc-b7ae-c94cd8b53e31" providerId="ADAL" clId="{CCDB35B5-8F72-49BB-902B-862BDFC6A748}" dt="2020-05-06T19:58:10.215" v="9" actId="14100"/>
          <ac:picMkLst>
            <pc:docMk/>
            <pc:sldMk cId="3361657912" sldId="1540"/>
            <ac:picMk id="4" creationId="{F4871400-F783-4F5C-82B8-D6624192D211}"/>
          </ac:picMkLst>
        </pc:picChg>
      </pc:sldChg>
      <pc:sldChg chg="modSp">
        <pc:chgData name="SHARMA, Anuj" userId="7c99ef60-fb09-4cbc-b7ae-c94cd8b53e31" providerId="ADAL" clId="{CCDB35B5-8F72-49BB-902B-862BDFC6A748}" dt="2020-05-06T19:56:40.862" v="5" actId="1038"/>
        <pc:sldMkLst>
          <pc:docMk/>
          <pc:sldMk cId="1364668438" sldId="1577"/>
        </pc:sldMkLst>
        <pc:grpChg chg="mod">
          <ac:chgData name="SHARMA, Anuj" userId="7c99ef60-fb09-4cbc-b7ae-c94cd8b53e31" providerId="ADAL" clId="{CCDB35B5-8F72-49BB-902B-862BDFC6A748}" dt="2020-05-06T19:56:40.862" v="5" actId="1038"/>
          <ac:grpSpMkLst>
            <pc:docMk/>
            <pc:sldMk cId="1364668438" sldId="1577"/>
            <ac:grpSpMk id="15" creationId="{2CB3EF6B-A5BC-4066-9961-229302F4E93D}"/>
          </ac:grpSpMkLst>
        </pc:grpChg>
      </pc:sldChg>
      <pc:sldChg chg="delSp modSp">
        <pc:chgData name="SHARMA, Anuj" userId="7c99ef60-fb09-4cbc-b7ae-c94cd8b53e31" providerId="ADAL" clId="{CCDB35B5-8F72-49BB-902B-862BDFC6A748}" dt="2020-05-06T20:00:17.811" v="26" actId="1076"/>
        <pc:sldMkLst>
          <pc:docMk/>
          <pc:sldMk cId="2029724953" sldId="1604"/>
        </pc:sldMkLst>
        <pc:spChg chg="mod">
          <ac:chgData name="SHARMA, Anuj" userId="7c99ef60-fb09-4cbc-b7ae-c94cd8b53e31" providerId="ADAL" clId="{CCDB35B5-8F72-49BB-902B-862BDFC6A748}" dt="2020-05-06T20:00:17.811" v="26" actId="1076"/>
          <ac:spMkLst>
            <pc:docMk/>
            <pc:sldMk cId="2029724953" sldId="1604"/>
            <ac:spMk id="5" creationId="{3AC3D8D7-FF06-3942-84F0-9E5ABDB4019D}"/>
          </ac:spMkLst>
        </pc:spChg>
        <pc:picChg chg="del">
          <ac:chgData name="SHARMA, Anuj" userId="7c99ef60-fb09-4cbc-b7ae-c94cd8b53e31" providerId="ADAL" clId="{CCDB35B5-8F72-49BB-902B-862BDFC6A748}" dt="2020-05-06T20:00:14.114" v="25" actId="478"/>
          <ac:picMkLst>
            <pc:docMk/>
            <pc:sldMk cId="2029724953" sldId="1604"/>
            <ac:picMk id="1026" creationId="{D2B77A73-51F7-4D8A-ADC3-67DEFF3EF21B}"/>
          </ac:picMkLst>
        </pc:picChg>
      </pc:sldChg>
      <pc:sldChg chg="modSp">
        <pc:chgData name="SHARMA, Anuj" userId="7c99ef60-fb09-4cbc-b7ae-c94cd8b53e31" providerId="ADAL" clId="{CCDB35B5-8F72-49BB-902B-862BDFC6A748}" dt="2020-05-06T19:56:11.367" v="1" actId="1036"/>
        <pc:sldMkLst>
          <pc:docMk/>
          <pc:sldMk cId="705014677" sldId="1606"/>
        </pc:sldMkLst>
        <pc:picChg chg="mod">
          <ac:chgData name="SHARMA, Anuj" userId="7c99ef60-fb09-4cbc-b7ae-c94cd8b53e31" providerId="ADAL" clId="{CCDB35B5-8F72-49BB-902B-862BDFC6A748}" dt="2020-05-06T19:56:11.367" v="1" actId="1036"/>
          <ac:picMkLst>
            <pc:docMk/>
            <pc:sldMk cId="705014677" sldId="1606"/>
            <ac:picMk id="4" creationId="{DBBA20B2-2CE9-42B8-84A3-DBFBE396BB9F}"/>
          </ac:picMkLst>
        </pc:picChg>
      </pc:sldChg>
      <pc:sldChg chg="modSp">
        <pc:chgData name="SHARMA, Anuj" userId="7c99ef60-fb09-4cbc-b7ae-c94cd8b53e31" providerId="ADAL" clId="{CCDB35B5-8F72-49BB-902B-862BDFC6A748}" dt="2020-05-06T19:57:52.672" v="8" actId="1036"/>
        <pc:sldMkLst>
          <pc:docMk/>
          <pc:sldMk cId="0" sldId="1607"/>
        </pc:sldMkLst>
        <pc:picChg chg="mod">
          <ac:chgData name="SHARMA, Anuj" userId="7c99ef60-fb09-4cbc-b7ae-c94cd8b53e31" providerId="ADAL" clId="{CCDB35B5-8F72-49BB-902B-862BDFC6A748}" dt="2020-05-06T19:57:52.672" v="8" actId="1036"/>
          <ac:picMkLst>
            <pc:docMk/>
            <pc:sldMk cId="0" sldId="1607"/>
            <ac:picMk id="31747" creationId="{C0FA4F88-E8D6-4FAC-AB64-3E2C87A2A1A8}"/>
          </ac:picMkLst>
        </pc:picChg>
      </pc:sldChg>
      <pc:sldChg chg="del">
        <pc:chgData name="SHARMA, Anuj" userId="7c99ef60-fb09-4cbc-b7ae-c94cd8b53e31" providerId="ADAL" clId="{CCDB35B5-8F72-49BB-902B-862BDFC6A748}" dt="2020-05-06T19:56:06.687" v="0" actId="2696"/>
        <pc:sldMkLst>
          <pc:docMk/>
          <pc:sldMk cId="352077743" sldId="1667"/>
        </pc:sldMkLst>
      </pc:sldChg>
    </pc:docChg>
  </pc:docChgLst>
  <pc:docChgLst>
    <pc:chgData name="SHARMA, Anuj" userId="7c99ef60-fb09-4cbc-b7ae-c94cd8b53e31" providerId="ADAL" clId="{DC22437C-E13A-4B60-BC6C-6CAEDFB99059}"/>
    <pc:docChg chg="undo redo custSel delSld modSld">
      <pc:chgData name="SHARMA, Anuj" userId="7c99ef60-fb09-4cbc-b7ae-c94cd8b53e31" providerId="ADAL" clId="{DC22437C-E13A-4B60-BC6C-6CAEDFB99059}" dt="2020-05-04T07:38:58.622" v="135" actId="2711"/>
      <pc:docMkLst>
        <pc:docMk/>
      </pc:docMkLst>
      <pc:sldChg chg="modSp">
        <pc:chgData name="SHARMA, Anuj" userId="7c99ef60-fb09-4cbc-b7ae-c94cd8b53e31" providerId="ADAL" clId="{DC22437C-E13A-4B60-BC6C-6CAEDFB99059}" dt="2020-05-04T07:32:52.260" v="126" actId="14100"/>
        <pc:sldMkLst>
          <pc:docMk/>
          <pc:sldMk cId="1936657175" sldId="263"/>
        </pc:sldMkLst>
        <pc:picChg chg="mod">
          <ac:chgData name="SHARMA, Anuj" userId="7c99ef60-fb09-4cbc-b7ae-c94cd8b53e31" providerId="ADAL" clId="{DC22437C-E13A-4B60-BC6C-6CAEDFB99059}" dt="2020-05-04T07:32:30.057" v="115" actId="1076"/>
          <ac:picMkLst>
            <pc:docMk/>
            <pc:sldMk cId="1936657175" sldId="263"/>
            <ac:picMk id="2" creationId="{B827B358-AB15-46D7-A55D-AA1B384E7540}"/>
          </ac:picMkLst>
        </pc:picChg>
        <pc:picChg chg="mod">
          <ac:chgData name="SHARMA, Anuj" userId="7c99ef60-fb09-4cbc-b7ae-c94cd8b53e31" providerId="ADAL" clId="{DC22437C-E13A-4B60-BC6C-6CAEDFB99059}" dt="2020-05-04T07:32:52.260" v="126" actId="14100"/>
          <ac:picMkLst>
            <pc:docMk/>
            <pc:sldMk cId="1936657175" sldId="263"/>
            <ac:picMk id="3" creationId="{70DDFCD0-6298-441C-A86B-665E23BD78CD}"/>
          </ac:picMkLst>
        </pc:picChg>
      </pc:sldChg>
      <pc:sldChg chg="modSp">
        <pc:chgData name="SHARMA, Anuj" userId="7c99ef60-fb09-4cbc-b7ae-c94cd8b53e31" providerId="ADAL" clId="{DC22437C-E13A-4B60-BC6C-6CAEDFB99059}" dt="2020-05-04T07:31:52.966" v="113" actId="20577"/>
        <pc:sldMkLst>
          <pc:docMk/>
          <pc:sldMk cId="1650512164" sldId="265"/>
        </pc:sldMkLst>
        <pc:spChg chg="mod">
          <ac:chgData name="SHARMA, Anuj" userId="7c99ef60-fb09-4cbc-b7ae-c94cd8b53e31" providerId="ADAL" clId="{DC22437C-E13A-4B60-BC6C-6CAEDFB99059}" dt="2020-05-04T07:31:52.966" v="113" actId="20577"/>
          <ac:spMkLst>
            <pc:docMk/>
            <pc:sldMk cId="1650512164" sldId="265"/>
            <ac:spMk id="3" creationId="{A27A0F88-6DEF-4F2E-A16B-88E9F24C9149}"/>
          </ac:spMkLst>
        </pc:spChg>
      </pc:sldChg>
      <pc:sldChg chg="modSp">
        <pc:chgData name="SHARMA, Anuj" userId="7c99ef60-fb09-4cbc-b7ae-c94cd8b53e31" providerId="ADAL" clId="{DC22437C-E13A-4B60-BC6C-6CAEDFB99059}" dt="2020-05-04T07:27:12.908" v="40" actId="20577"/>
        <pc:sldMkLst>
          <pc:docMk/>
          <pc:sldMk cId="3790234379" sldId="266"/>
        </pc:sldMkLst>
        <pc:spChg chg="mod">
          <ac:chgData name="SHARMA, Anuj" userId="7c99ef60-fb09-4cbc-b7ae-c94cd8b53e31" providerId="ADAL" clId="{DC22437C-E13A-4B60-BC6C-6CAEDFB99059}" dt="2020-05-04T07:27:12.908" v="40" actId="20577"/>
          <ac:spMkLst>
            <pc:docMk/>
            <pc:sldMk cId="3790234379" sldId="266"/>
            <ac:spMk id="3" creationId="{17A73205-9137-4425-B8BB-8835AC0B2931}"/>
          </ac:spMkLst>
        </pc:spChg>
      </pc:sldChg>
      <pc:sldChg chg="addSp delSp modSp">
        <pc:chgData name="SHARMA, Anuj" userId="7c99ef60-fb09-4cbc-b7ae-c94cd8b53e31" providerId="ADAL" clId="{DC22437C-E13A-4B60-BC6C-6CAEDFB99059}" dt="2020-05-04T07:24:15.941" v="19" actId="113"/>
        <pc:sldMkLst>
          <pc:docMk/>
          <pc:sldMk cId="0" sldId="268"/>
        </pc:sldMkLst>
        <pc:spChg chg="add del mod">
          <ac:chgData name="SHARMA, Anuj" userId="7c99ef60-fb09-4cbc-b7ae-c94cd8b53e31" providerId="ADAL" clId="{DC22437C-E13A-4B60-BC6C-6CAEDFB99059}" dt="2020-05-04T07:23:55.660" v="14" actId="113"/>
          <ac:spMkLst>
            <pc:docMk/>
            <pc:sldMk cId="0" sldId="268"/>
            <ac:spMk id="2" creationId="{F075D0C1-1884-4535-A148-FA6F82C045CF}"/>
          </ac:spMkLst>
        </pc:spChg>
        <pc:spChg chg="add del mod">
          <ac:chgData name="SHARMA, Anuj" userId="7c99ef60-fb09-4cbc-b7ae-c94cd8b53e31" providerId="ADAL" clId="{DC22437C-E13A-4B60-BC6C-6CAEDFB99059}" dt="2020-05-04T07:23:55.660" v="14" actId="113"/>
          <ac:spMkLst>
            <pc:docMk/>
            <pc:sldMk cId="0" sldId="268"/>
            <ac:spMk id="3" creationId="{E51049D8-8D1A-4E71-9B3D-66C4FE68E2CD}"/>
          </ac:spMkLst>
        </pc:spChg>
        <pc:spChg chg="mod">
          <ac:chgData name="SHARMA, Anuj" userId="7c99ef60-fb09-4cbc-b7ae-c94cd8b53e31" providerId="ADAL" clId="{DC22437C-E13A-4B60-BC6C-6CAEDFB99059}" dt="2020-05-04T07:24:15.941" v="19" actId="113"/>
          <ac:spMkLst>
            <pc:docMk/>
            <pc:sldMk cId="0" sldId="268"/>
            <ac:spMk id="6147" creationId="{A2D72E39-5348-490C-BB62-D6852C9407EE}"/>
          </ac:spMkLst>
        </pc:spChg>
      </pc:sldChg>
      <pc:sldChg chg="delSp modSp">
        <pc:chgData name="SHARMA, Anuj" userId="7c99ef60-fb09-4cbc-b7ae-c94cd8b53e31" providerId="ADAL" clId="{DC22437C-E13A-4B60-BC6C-6CAEDFB99059}" dt="2020-05-04T07:27:45.613" v="44" actId="1440"/>
        <pc:sldMkLst>
          <pc:docMk/>
          <pc:sldMk cId="0" sldId="284"/>
        </pc:sldMkLst>
        <pc:spChg chg="del">
          <ac:chgData name="SHARMA, Anuj" userId="7c99ef60-fb09-4cbc-b7ae-c94cd8b53e31" providerId="ADAL" clId="{DC22437C-E13A-4B60-BC6C-6CAEDFB99059}" dt="2020-05-04T07:27:23.379" v="41" actId="478"/>
          <ac:spMkLst>
            <pc:docMk/>
            <pc:sldMk cId="0" sldId="284"/>
            <ac:spMk id="30722" creationId="{5F8B70A1-EC19-431A-8A2D-517A82B83BC0}"/>
          </ac:spMkLst>
        </pc:spChg>
        <pc:picChg chg="mod">
          <ac:chgData name="SHARMA, Anuj" userId="7c99ef60-fb09-4cbc-b7ae-c94cd8b53e31" providerId="ADAL" clId="{DC22437C-E13A-4B60-BC6C-6CAEDFB99059}" dt="2020-05-04T07:27:45.613" v="44" actId="1440"/>
          <ac:picMkLst>
            <pc:docMk/>
            <pc:sldMk cId="0" sldId="284"/>
            <ac:picMk id="30723" creationId="{299CEC4B-C741-4869-9E4C-0B0E15625109}"/>
          </ac:picMkLst>
        </pc:picChg>
      </pc:sldChg>
      <pc:sldChg chg="modSp">
        <pc:chgData name="SHARMA, Anuj" userId="7c99ef60-fb09-4cbc-b7ae-c94cd8b53e31" providerId="ADAL" clId="{DC22437C-E13A-4B60-BC6C-6CAEDFB99059}" dt="2020-05-04T07:38:58.622" v="135" actId="2711"/>
        <pc:sldMkLst>
          <pc:docMk/>
          <pc:sldMk cId="29648826" sldId="291"/>
        </pc:sldMkLst>
        <pc:spChg chg="mod">
          <ac:chgData name="SHARMA, Anuj" userId="7c99ef60-fb09-4cbc-b7ae-c94cd8b53e31" providerId="ADAL" clId="{DC22437C-E13A-4B60-BC6C-6CAEDFB99059}" dt="2020-05-04T07:38:58.622" v="135" actId="2711"/>
          <ac:spMkLst>
            <pc:docMk/>
            <pc:sldMk cId="29648826" sldId="291"/>
            <ac:spMk id="6" creationId="{BE4F881A-90D5-49C9-9BF7-6F392725AAEF}"/>
          </ac:spMkLst>
        </pc:spChg>
      </pc:sldChg>
      <pc:sldChg chg="modSp">
        <pc:chgData name="SHARMA, Anuj" userId="7c99ef60-fb09-4cbc-b7ae-c94cd8b53e31" providerId="ADAL" clId="{DC22437C-E13A-4B60-BC6C-6CAEDFB99059}" dt="2020-05-04T07:38:51.630" v="134" actId="2711"/>
        <pc:sldMkLst>
          <pc:docMk/>
          <pc:sldMk cId="1864751953" sldId="601"/>
        </pc:sldMkLst>
        <pc:spChg chg="mod">
          <ac:chgData name="SHARMA, Anuj" userId="7c99ef60-fb09-4cbc-b7ae-c94cd8b53e31" providerId="ADAL" clId="{DC22437C-E13A-4B60-BC6C-6CAEDFB99059}" dt="2020-05-04T07:38:51.630" v="134" actId="2711"/>
          <ac:spMkLst>
            <pc:docMk/>
            <pc:sldMk cId="1864751953" sldId="601"/>
            <ac:spMk id="3" creationId="{793E9839-3036-499C-A2EE-7C0978C9911D}"/>
          </ac:spMkLst>
        </pc:spChg>
      </pc:sldChg>
      <pc:sldChg chg="modSp">
        <pc:chgData name="SHARMA, Anuj" userId="7c99ef60-fb09-4cbc-b7ae-c94cd8b53e31" providerId="ADAL" clId="{DC22437C-E13A-4B60-BC6C-6CAEDFB99059}" dt="2020-05-04T07:38:41.257" v="133" actId="1076"/>
        <pc:sldMkLst>
          <pc:docMk/>
          <pc:sldMk cId="2997061389" sldId="675"/>
        </pc:sldMkLst>
        <pc:spChg chg="mod">
          <ac:chgData name="SHARMA, Anuj" userId="7c99ef60-fb09-4cbc-b7ae-c94cd8b53e31" providerId="ADAL" clId="{DC22437C-E13A-4B60-BC6C-6CAEDFB99059}" dt="2020-05-04T07:38:41.257" v="133" actId="1076"/>
          <ac:spMkLst>
            <pc:docMk/>
            <pc:sldMk cId="2997061389" sldId="675"/>
            <ac:spMk id="6" creationId="{AA254CD0-D96B-4429-A676-D1AA5448F722}"/>
          </ac:spMkLst>
        </pc:spChg>
      </pc:sldChg>
      <pc:sldChg chg="modAnim">
        <pc:chgData name="SHARMA, Anuj" userId="7c99ef60-fb09-4cbc-b7ae-c94cd8b53e31" providerId="ADAL" clId="{DC22437C-E13A-4B60-BC6C-6CAEDFB99059}" dt="2020-05-04T07:38:05.598" v="131" actId="2711"/>
        <pc:sldMkLst>
          <pc:docMk/>
          <pc:sldMk cId="2822197667" sldId="1479"/>
        </pc:sldMkLst>
      </pc:sldChg>
      <pc:sldChg chg="modSp">
        <pc:chgData name="SHARMA, Anuj" userId="7c99ef60-fb09-4cbc-b7ae-c94cd8b53e31" providerId="ADAL" clId="{DC22437C-E13A-4B60-BC6C-6CAEDFB99059}" dt="2020-05-04T07:33:25.598" v="128" actId="27636"/>
        <pc:sldMkLst>
          <pc:docMk/>
          <pc:sldMk cId="1879147917" sldId="1495"/>
        </pc:sldMkLst>
        <pc:spChg chg="mod">
          <ac:chgData name="SHARMA, Anuj" userId="7c99ef60-fb09-4cbc-b7ae-c94cd8b53e31" providerId="ADAL" clId="{DC22437C-E13A-4B60-BC6C-6CAEDFB99059}" dt="2020-05-04T07:33:25.598" v="128" actId="27636"/>
          <ac:spMkLst>
            <pc:docMk/>
            <pc:sldMk cId="1879147917" sldId="1495"/>
            <ac:spMk id="3" creationId="{00000000-0000-0000-0000-000000000000}"/>
          </ac:spMkLst>
        </pc:spChg>
      </pc:sldChg>
      <pc:sldChg chg="modSp">
        <pc:chgData name="SHARMA, Anuj" userId="7c99ef60-fb09-4cbc-b7ae-c94cd8b53e31" providerId="ADAL" clId="{DC22437C-E13A-4B60-BC6C-6CAEDFB99059}" dt="2020-05-04T07:33:32.357" v="130" actId="27636"/>
        <pc:sldMkLst>
          <pc:docMk/>
          <pc:sldMk cId="1057691261" sldId="1579"/>
        </pc:sldMkLst>
        <pc:spChg chg="mod">
          <ac:chgData name="SHARMA, Anuj" userId="7c99ef60-fb09-4cbc-b7ae-c94cd8b53e31" providerId="ADAL" clId="{DC22437C-E13A-4B60-BC6C-6CAEDFB99059}" dt="2020-05-04T07:33:32.357" v="130" actId="27636"/>
          <ac:spMkLst>
            <pc:docMk/>
            <pc:sldMk cId="1057691261" sldId="1579"/>
            <ac:spMk id="3" creationId="{82692325-F237-40CD-B601-234E8D3AB4EE}"/>
          </ac:spMkLst>
        </pc:spChg>
      </pc:sldChg>
      <pc:sldChg chg="modSp">
        <pc:chgData name="SHARMA, Anuj" userId="7c99ef60-fb09-4cbc-b7ae-c94cd8b53e31" providerId="ADAL" clId="{DC22437C-E13A-4B60-BC6C-6CAEDFB99059}" dt="2020-05-04T07:30:33.461" v="102" actId="20577"/>
        <pc:sldMkLst>
          <pc:docMk/>
          <pc:sldMk cId="4154784913" sldId="1589"/>
        </pc:sldMkLst>
        <pc:spChg chg="mod">
          <ac:chgData name="SHARMA, Anuj" userId="7c99ef60-fb09-4cbc-b7ae-c94cd8b53e31" providerId="ADAL" clId="{DC22437C-E13A-4B60-BC6C-6CAEDFB99059}" dt="2020-05-04T07:30:33.461" v="102" actId="20577"/>
          <ac:spMkLst>
            <pc:docMk/>
            <pc:sldMk cId="4154784913" sldId="1589"/>
            <ac:spMk id="2" creationId="{FDC7EB94-1613-4826-9234-828301E4658D}"/>
          </ac:spMkLst>
        </pc:spChg>
      </pc:sldChg>
      <pc:sldChg chg="modSp">
        <pc:chgData name="SHARMA, Anuj" userId="7c99ef60-fb09-4cbc-b7ae-c94cd8b53e31" providerId="ADAL" clId="{DC22437C-E13A-4B60-BC6C-6CAEDFB99059}" dt="2020-05-04T07:31:26.139" v="107" actId="20577"/>
        <pc:sldMkLst>
          <pc:docMk/>
          <pc:sldMk cId="705014677" sldId="1606"/>
        </pc:sldMkLst>
        <pc:spChg chg="mod">
          <ac:chgData name="SHARMA, Anuj" userId="7c99ef60-fb09-4cbc-b7ae-c94cd8b53e31" providerId="ADAL" clId="{DC22437C-E13A-4B60-BC6C-6CAEDFB99059}" dt="2020-05-04T07:31:26.139" v="107" actId="20577"/>
          <ac:spMkLst>
            <pc:docMk/>
            <pc:sldMk cId="705014677" sldId="1606"/>
            <ac:spMk id="3" creationId="{FD249AC3-9F8D-4556-A46C-7AE6155C5026}"/>
          </ac:spMkLst>
        </pc:spChg>
        <pc:picChg chg="mod">
          <ac:chgData name="SHARMA, Anuj" userId="7c99ef60-fb09-4cbc-b7ae-c94cd8b53e31" providerId="ADAL" clId="{DC22437C-E13A-4B60-BC6C-6CAEDFB99059}" dt="2020-05-04T07:24:55.996" v="29" actId="1076"/>
          <ac:picMkLst>
            <pc:docMk/>
            <pc:sldMk cId="705014677" sldId="1606"/>
            <ac:picMk id="4" creationId="{DBBA20B2-2CE9-42B8-84A3-DBFBE396BB9F}"/>
          </ac:picMkLst>
        </pc:picChg>
        <pc:picChg chg="mod">
          <ac:chgData name="SHARMA, Anuj" userId="7c99ef60-fb09-4cbc-b7ae-c94cd8b53e31" providerId="ADAL" clId="{DC22437C-E13A-4B60-BC6C-6CAEDFB99059}" dt="2020-05-04T07:25:03.545" v="32" actId="1076"/>
          <ac:picMkLst>
            <pc:docMk/>
            <pc:sldMk cId="705014677" sldId="1606"/>
            <ac:picMk id="5" creationId="{8C6B8EAF-1EA8-447B-8470-AB071B6A87A0}"/>
          </ac:picMkLst>
        </pc:picChg>
        <pc:picChg chg="mod">
          <ac:chgData name="SHARMA, Anuj" userId="7c99ef60-fb09-4cbc-b7ae-c94cd8b53e31" providerId="ADAL" clId="{DC22437C-E13A-4B60-BC6C-6CAEDFB99059}" dt="2020-05-04T07:24:59.224" v="30" actId="1076"/>
          <ac:picMkLst>
            <pc:docMk/>
            <pc:sldMk cId="705014677" sldId="1606"/>
            <ac:picMk id="6" creationId="{4EC3084B-0630-4E28-B34E-E55516D8E025}"/>
          </ac:picMkLst>
        </pc:picChg>
        <pc:picChg chg="mod">
          <ac:chgData name="SHARMA, Anuj" userId="7c99ef60-fb09-4cbc-b7ae-c94cd8b53e31" providerId="ADAL" clId="{DC22437C-E13A-4B60-BC6C-6CAEDFB99059}" dt="2020-05-04T07:25:01.675" v="31" actId="1076"/>
          <ac:picMkLst>
            <pc:docMk/>
            <pc:sldMk cId="705014677" sldId="1606"/>
            <ac:picMk id="7" creationId="{AA71DB54-3D65-4E3A-B3C4-5909B53DD506}"/>
          </ac:picMkLst>
        </pc:picChg>
        <pc:picChg chg="mod">
          <ac:chgData name="SHARMA, Anuj" userId="7c99ef60-fb09-4cbc-b7ae-c94cd8b53e31" providerId="ADAL" clId="{DC22437C-E13A-4B60-BC6C-6CAEDFB99059}" dt="2020-05-04T07:24:35.363" v="24" actId="1076"/>
          <ac:picMkLst>
            <pc:docMk/>
            <pc:sldMk cId="705014677" sldId="1606"/>
            <ac:picMk id="8" creationId="{76AF1DEF-4C10-4104-9D24-A22ABA27F3FE}"/>
          </ac:picMkLst>
        </pc:picChg>
      </pc:sldChg>
      <pc:sldChg chg="modSp">
        <pc:chgData name="SHARMA, Anuj" userId="7c99ef60-fb09-4cbc-b7ae-c94cd8b53e31" providerId="ADAL" clId="{DC22437C-E13A-4B60-BC6C-6CAEDFB99059}" dt="2020-05-04T07:28:31.198" v="68" actId="20577"/>
        <pc:sldMkLst>
          <pc:docMk/>
          <pc:sldMk cId="0" sldId="1607"/>
        </pc:sldMkLst>
        <pc:spChg chg="mod">
          <ac:chgData name="SHARMA, Anuj" userId="7c99ef60-fb09-4cbc-b7ae-c94cd8b53e31" providerId="ADAL" clId="{DC22437C-E13A-4B60-BC6C-6CAEDFB99059}" dt="2020-05-04T07:28:31.198" v="68" actId="20577"/>
          <ac:spMkLst>
            <pc:docMk/>
            <pc:sldMk cId="0" sldId="1607"/>
            <ac:spMk id="2" creationId="{82C8EF74-2705-4D31-8E2F-EB364CF4D30E}"/>
          </ac:spMkLst>
        </pc:spChg>
        <pc:picChg chg="mod">
          <ac:chgData name="SHARMA, Anuj" userId="7c99ef60-fb09-4cbc-b7ae-c94cd8b53e31" providerId="ADAL" clId="{DC22437C-E13A-4B60-BC6C-6CAEDFB99059}" dt="2020-05-04T07:27:56.019" v="46" actId="1076"/>
          <ac:picMkLst>
            <pc:docMk/>
            <pc:sldMk cId="0" sldId="1607"/>
            <ac:picMk id="31747" creationId="{C0FA4F88-E8D6-4FAC-AB64-3E2C87A2A1A8}"/>
          </ac:picMkLst>
        </pc:picChg>
      </pc:sldChg>
      <pc:sldChg chg="modSp">
        <pc:chgData name="SHARMA, Anuj" userId="7c99ef60-fb09-4cbc-b7ae-c94cd8b53e31" providerId="ADAL" clId="{DC22437C-E13A-4B60-BC6C-6CAEDFB99059}" dt="2020-05-04T07:28:50.696" v="72" actId="1440"/>
        <pc:sldMkLst>
          <pc:docMk/>
          <pc:sldMk cId="0" sldId="1608"/>
        </pc:sldMkLst>
        <pc:picChg chg="mod">
          <ac:chgData name="SHARMA, Anuj" userId="7c99ef60-fb09-4cbc-b7ae-c94cd8b53e31" providerId="ADAL" clId="{DC22437C-E13A-4B60-BC6C-6CAEDFB99059}" dt="2020-05-04T07:28:50.696" v="72" actId="1440"/>
          <ac:picMkLst>
            <pc:docMk/>
            <pc:sldMk cId="0" sldId="1608"/>
            <ac:picMk id="32771" creationId="{ED9DCB0C-B160-4E96-8FB8-FAC4D9D4F34D}"/>
          </ac:picMkLst>
        </pc:picChg>
      </pc:sldChg>
      <pc:sldChg chg="addSp delSp modSp">
        <pc:chgData name="SHARMA, Anuj" userId="7c99ef60-fb09-4cbc-b7ae-c94cd8b53e31" providerId="ADAL" clId="{DC22437C-E13A-4B60-BC6C-6CAEDFB99059}" dt="2020-05-04T07:30:02.635" v="94" actId="20577"/>
        <pc:sldMkLst>
          <pc:docMk/>
          <pc:sldMk cId="1462053105" sldId="1663"/>
        </pc:sldMkLst>
        <pc:spChg chg="mod">
          <ac:chgData name="SHARMA, Anuj" userId="7c99ef60-fb09-4cbc-b7ae-c94cd8b53e31" providerId="ADAL" clId="{DC22437C-E13A-4B60-BC6C-6CAEDFB99059}" dt="2020-05-04T07:30:02.635" v="94" actId="20577"/>
          <ac:spMkLst>
            <pc:docMk/>
            <pc:sldMk cId="1462053105" sldId="1663"/>
            <ac:spMk id="2" creationId="{91DCF94B-C4BE-7A4D-B892-9B504B00E11C}"/>
          </ac:spMkLst>
        </pc:spChg>
        <pc:spChg chg="mod">
          <ac:chgData name="SHARMA, Anuj" userId="7c99ef60-fb09-4cbc-b7ae-c94cd8b53e31" providerId="ADAL" clId="{DC22437C-E13A-4B60-BC6C-6CAEDFB99059}" dt="2020-05-04T07:29:35.129" v="85" actId="27636"/>
          <ac:spMkLst>
            <pc:docMk/>
            <pc:sldMk cId="1462053105" sldId="1663"/>
            <ac:spMk id="3" creationId="{194C2BCD-EB78-5644-ADF5-A48E80B5EF60}"/>
          </ac:spMkLst>
        </pc:spChg>
        <pc:spChg chg="add del mod">
          <ac:chgData name="SHARMA, Anuj" userId="7c99ef60-fb09-4cbc-b7ae-c94cd8b53e31" providerId="ADAL" clId="{DC22437C-E13A-4B60-BC6C-6CAEDFB99059}" dt="2020-05-04T07:29:09.342" v="74" actId="20577"/>
          <ac:spMkLst>
            <pc:docMk/>
            <pc:sldMk cId="1462053105" sldId="1663"/>
            <ac:spMk id="4" creationId="{AA12BFD9-E686-4574-8B66-670DEA6E3675}"/>
          </ac:spMkLst>
        </pc:spChg>
        <pc:spChg chg="add del mod">
          <ac:chgData name="SHARMA, Anuj" userId="7c99ef60-fb09-4cbc-b7ae-c94cd8b53e31" providerId="ADAL" clId="{DC22437C-E13A-4B60-BC6C-6CAEDFB99059}" dt="2020-05-04T07:29:09.342" v="74" actId="20577"/>
          <ac:spMkLst>
            <pc:docMk/>
            <pc:sldMk cId="1462053105" sldId="1663"/>
            <ac:spMk id="5" creationId="{67D7D0C6-EF4C-44A7-8FD1-C50A5AA316E0}"/>
          </ac:spMkLst>
        </pc:spChg>
      </pc:sldChg>
      <pc:sldChg chg="addSp delSp modSp">
        <pc:chgData name="SHARMA, Anuj" userId="7c99ef60-fb09-4cbc-b7ae-c94cd8b53e31" providerId="ADAL" clId="{DC22437C-E13A-4B60-BC6C-6CAEDFB99059}" dt="2020-05-04T07:29:51.013" v="92" actId="20577"/>
        <pc:sldMkLst>
          <pc:docMk/>
          <pc:sldMk cId="41978604" sldId="1664"/>
        </pc:sldMkLst>
        <pc:spChg chg="add del mod">
          <ac:chgData name="SHARMA, Anuj" userId="7c99ef60-fb09-4cbc-b7ae-c94cd8b53e31" providerId="ADAL" clId="{DC22437C-E13A-4B60-BC6C-6CAEDFB99059}" dt="2020-05-04T07:29:40.741" v="86" actId="20577"/>
          <ac:spMkLst>
            <pc:docMk/>
            <pc:sldMk cId="41978604" sldId="1664"/>
            <ac:spMk id="2" creationId="{5B069594-D441-426F-AEB2-E95CDFBBA5E8}"/>
          </ac:spMkLst>
        </pc:spChg>
        <pc:spChg chg="mod">
          <ac:chgData name="SHARMA, Anuj" userId="7c99ef60-fb09-4cbc-b7ae-c94cd8b53e31" providerId="ADAL" clId="{DC22437C-E13A-4B60-BC6C-6CAEDFB99059}" dt="2020-05-04T07:29:51.013" v="92" actId="20577"/>
          <ac:spMkLst>
            <pc:docMk/>
            <pc:sldMk cId="41978604" sldId="1664"/>
            <ac:spMk id="3" creationId="{9566E44A-CCE9-B747-AEF7-B840AD3E1225}"/>
          </ac:spMkLst>
        </pc:spChg>
        <pc:spChg chg="add del mod">
          <ac:chgData name="SHARMA, Anuj" userId="7c99ef60-fb09-4cbc-b7ae-c94cd8b53e31" providerId="ADAL" clId="{DC22437C-E13A-4B60-BC6C-6CAEDFB99059}" dt="2020-05-04T07:29:40.741" v="86" actId="20577"/>
          <ac:spMkLst>
            <pc:docMk/>
            <pc:sldMk cId="41978604" sldId="1664"/>
            <ac:spMk id="5" creationId="{227E5FD5-965E-4F91-A343-E5854AD74ED5}"/>
          </ac:spMkLst>
        </pc:spChg>
      </pc:sldChg>
      <pc:sldChg chg="addSp delSp modSp">
        <pc:chgData name="SHARMA, Anuj" userId="7c99ef60-fb09-4cbc-b7ae-c94cd8b53e31" providerId="ADAL" clId="{DC22437C-E13A-4B60-BC6C-6CAEDFB99059}" dt="2020-05-04T07:30:12.937" v="99" actId="20577"/>
        <pc:sldMkLst>
          <pc:docMk/>
          <pc:sldMk cId="492752802" sldId="1665"/>
        </pc:sldMkLst>
        <pc:spChg chg="mod">
          <ac:chgData name="SHARMA, Anuj" userId="7c99ef60-fb09-4cbc-b7ae-c94cd8b53e31" providerId="ADAL" clId="{DC22437C-E13A-4B60-BC6C-6CAEDFB99059}" dt="2020-05-04T07:30:06.806" v="96" actId="27636"/>
          <ac:spMkLst>
            <pc:docMk/>
            <pc:sldMk cId="492752802" sldId="1665"/>
            <ac:spMk id="2" creationId="{7C35EFD6-AACA-AA43-A22B-4A39F327A5D5}"/>
          </ac:spMkLst>
        </pc:spChg>
        <pc:spChg chg="mod">
          <ac:chgData name="SHARMA, Anuj" userId="7c99ef60-fb09-4cbc-b7ae-c94cd8b53e31" providerId="ADAL" clId="{DC22437C-E13A-4B60-BC6C-6CAEDFB99059}" dt="2020-05-04T07:30:12.937" v="99" actId="20577"/>
          <ac:spMkLst>
            <pc:docMk/>
            <pc:sldMk cId="492752802" sldId="1665"/>
            <ac:spMk id="3" creationId="{79D1CA98-8965-C94A-8792-C814FE4CA307}"/>
          </ac:spMkLst>
        </pc:spChg>
        <pc:spChg chg="add del mod">
          <ac:chgData name="SHARMA, Anuj" userId="7c99ef60-fb09-4cbc-b7ae-c94cd8b53e31" providerId="ADAL" clId="{DC22437C-E13A-4B60-BC6C-6CAEDFB99059}" dt="2020-05-04T07:30:06.773" v="95" actId="20577"/>
          <ac:spMkLst>
            <pc:docMk/>
            <pc:sldMk cId="492752802" sldId="1665"/>
            <ac:spMk id="4" creationId="{5A015E48-16A8-4807-B606-F1CE84291587}"/>
          </ac:spMkLst>
        </pc:spChg>
        <pc:spChg chg="add del mod">
          <ac:chgData name="SHARMA, Anuj" userId="7c99ef60-fb09-4cbc-b7ae-c94cd8b53e31" providerId="ADAL" clId="{DC22437C-E13A-4B60-BC6C-6CAEDFB99059}" dt="2020-05-04T07:30:06.773" v="95" actId="20577"/>
          <ac:spMkLst>
            <pc:docMk/>
            <pc:sldMk cId="492752802" sldId="1665"/>
            <ac:spMk id="5" creationId="{4024EC73-B672-4902-A8FA-812C4F772225}"/>
          </ac:spMkLst>
        </pc:spChg>
      </pc:sldChg>
    </pc:docChg>
  </pc:docChgLst>
  <pc:docChgLst>
    <pc:chgData name="SHARMA, Anuj" userId="7c99ef60-fb09-4cbc-b7ae-c94cd8b53e31" providerId="ADAL" clId="{1249D450-E335-4EF1-9B44-97429E8F8A6E}"/>
    <pc:docChg chg="delSld modSld">
      <pc:chgData name="SHARMA, Anuj" userId="7c99ef60-fb09-4cbc-b7ae-c94cd8b53e31" providerId="ADAL" clId="{1249D450-E335-4EF1-9B44-97429E8F8A6E}" dt="2020-05-04T07:58:22.201" v="5"/>
      <pc:docMkLst>
        <pc:docMk/>
      </pc:docMkLst>
      <pc:sldChg chg="modTransition">
        <pc:chgData name="SHARMA, Anuj" userId="7c99ef60-fb09-4cbc-b7ae-c94cd8b53e31" providerId="ADAL" clId="{1249D450-E335-4EF1-9B44-97429E8F8A6E}" dt="2020-05-04T07:57:16.079" v="2"/>
        <pc:sldMkLst>
          <pc:docMk/>
          <pc:sldMk cId="905775046" sldId="260"/>
        </pc:sldMkLst>
      </pc:sldChg>
      <pc:sldChg chg="modTransition">
        <pc:chgData name="SHARMA, Anuj" userId="7c99ef60-fb09-4cbc-b7ae-c94cd8b53e31" providerId="ADAL" clId="{1249D450-E335-4EF1-9B44-97429E8F8A6E}" dt="2020-05-04T07:57:54.974" v="4"/>
        <pc:sldMkLst>
          <pc:docMk/>
          <pc:sldMk cId="1864751953" sldId="601"/>
        </pc:sldMkLst>
      </pc:sldChg>
      <pc:sldChg chg="modTransition">
        <pc:chgData name="SHARMA, Anuj" userId="7c99ef60-fb09-4cbc-b7ae-c94cd8b53e31" providerId="ADAL" clId="{1249D450-E335-4EF1-9B44-97429E8F8A6E}" dt="2020-05-04T07:58:22.201" v="5"/>
        <pc:sldMkLst>
          <pc:docMk/>
          <pc:sldMk cId="2421165872" sldId="1537"/>
        </pc:sldMkLst>
      </pc:sldChg>
      <pc:sldChg chg="modTransition">
        <pc:chgData name="SHARMA, Anuj" userId="7c99ef60-fb09-4cbc-b7ae-c94cd8b53e31" providerId="ADAL" clId="{1249D450-E335-4EF1-9B44-97429E8F8A6E}" dt="2020-05-04T07:57:24.031" v="3"/>
        <pc:sldMkLst>
          <pc:docMk/>
          <pc:sldMk cId="3662066675" sldId="160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618A7-A5BF-48C4-ABAD-49FB29DC1EF5}" type="doc">
      <dgm:prSet loTypeId="urn:microsoft.com/office/officeart/2005/8/layout/vList3#2" loCatId="picture" qsTypeId="urn:microsoft.com/office/officeart/2005/8/quickstyle/simple2" qsCatId="simple" csTypeId="urn:microsoft.com/office/officeart/2005/8/colors/accent0_1" csCatId="mainScheme" phldr="1"/>
      <dgm:spPr/>
    </dgm:pt>
    <dgm:pt modelId="{87089907-15A3-4F88-AB36-16B9C5189F0C}">
      <dgm:prSet phldrT="[Text]" custT="1"/>
      <dgm:spPr/>
      <dgm:t>
        <a:bodyPr/>
        <a:lstStyle/>
        <a:p>
          <a:r>
            <a:rPr lang="en-US" sz="3600" b="0" dirty="0">
              <a:latin typeface="Arial Narrow" panose="020B0606020202030204" pitchFamily="34" charset="0"/>
            </a:rPr>
            <a:t>Protecting yourself                       </a:t>
          </a:r>
        </a:p>
      </dgm:t>
    </dgm:pt>
    <dgm:pt modelId="{136185CC-469D-4CC0-BFB6-63DA275D7664}" type="parTrans" cxnId="{C5A4168F-FBEE-4D4B-8928-1EDD70DE69C5}">
      <dgm:prSet/>
      <dgm:spPr/>
      <dgm:t>
        <a:bodyPr/>
        <a:lstStyle/>
        <a:p>
          <a:endParaRPr lang="en-US"/>
        </a:p>
      </dgm:t>
    </dgm:pt>
    <dgm:pt modelId="{41B5D14C-492F-4891-A9E0-B73F1BB1484F}" type="sibTrans" cxnId="{C5A4168F-FBEE-4D4B-8928-1EDD70DE69C5}">
      <dgm:prSet/>
      <dgm:spPr/>
      <dgm:t>
        <a:bodyPr/>
        <a:lstStyle/>
        <a:p>
          <a:endParaRPr lang="en-US"/>
        </a:p>
      </dgm:t>
    </dgm:pt>
    <dgm:pt modelId="{4258337F-007C-446F-9CA3-A9E83DF9C024}">
      <dgm:prSet phldrT="[Text]" custT="1"/>
      <dgm:spPr/>
      <dgm:t>
        <a:bodyPr/>
        <a:lstStyle/>
        <a:p>
          <a:r>
            <a:rPr lang="en-US" sz="3600" b="0" dirty="0">
              <a:latin typeface="Arial Narrow" panose="020B0606020202030204" pitchFamily="34" charset="0"/>
            </a:rPr>
            <a:t>Protecting your family, community &amp; environment</a:t>
          </a:r>
        </a:p>
      </dgm:t>
    </dgm:pt>
    <dgm:pt modelId="{E008AB85-20B1-41BC-BB13-873DF96F9DFD}" type="sibTrans" cxnId="{70A0557B-5C40-497C-B33F-BC798C32CBF5}">
      <dgm:prSet/>
      <dgm:spPr/>
      <dgm:t>
        <a:bodyPr/>
        <a:lstStyle/>
        <a:p>
          <a:endParaRPr lang="en-US"/>
        </a:p>
      </dgm:t>
    </dgm:pt>
    <dgm:pt modelId="{7735610C-E366-4291-B937-C1A1296A0DAD}" type="parTrans" cxnId="{70A0557B-5C40-497C-B33F-BC798C32CBF5}">
      <dgm:prSet/>
      <dgm:spPr/>
      <dgm:t>
        <a:bodyPr/>
        <a:lstStyle/>
        <a:p>
          <a:endParaRPr lang="en-US"/>
        </a:p>
      </dgm:t>
    </dgm:pt>
    <dgm:pt modelId="{0FBCE746-975C-4F2C-A1DD-B86595BE076C}">
      <dgm:prSet phldrT="[Text]" custT="1"/>
      <dgm:spPr/>
      <dgm:t>
        <a:bodyPr/>
        <a:lstStyle/>
        <a:p>
          <a:r>
            <a:rPr lang="en-US" sz="3600" b="0" dirty="0">
              <a:latin typeface="Arial Narrow" panose="020B0606020202030204" pitchFamily="34" charset="0"/>
            </a:rPr>
            <a:t>Protecting your patients</a:t>
          </a:r>
        </a:p>
      </dgm:t>
    </dgm:pt>
    <dgm:pt modelId="{C78A942B-0ACA-4AB3-A74E-44DA01A2F0F2}" type="sibTrans" cxnId="{7A7DD3C3-906F-498A-953C-01D7EE8E9399}">
      <dgm:prSet/>
      <dgm:spPr/>
      <dgm:t>
        <a:bodyPr/>
        <a:lstStyle/>
        <a:p>
          <a:endParaRPr lang="en-US"/>
        </a:p>
      </dgm:t>
    </dgm:pt>
    <dgm:pt modelId="{67370F93-8B20-4E0A-8E4F-FA7DEA9985FE}" type="parTrans" cxnId="{7A7DD3C3-906F-498A-953C-01D7EE8E9399}">
      <dgm:prSet/>
      <dgm:spPr/>
      <dgm:t>
        <a:bodyPr/>
        <a:lstStyle/>
        <a:p>
          <a:endParaRPr lang="en-US"/>
        </a:p>
      </dgm:t>
    </dgm:pt>
    <dgm:pt modelId="{210CA00C-BBDD-47C0-B13C-91B202FE6590}" type="pres">
      <dgm:prSet presAssocID="{AEC618A7-A5BF-48C4-ABAD-49FB29DC1EF5}" presName="linearFlow" presStyleCnt="0">
        <dgm:presLayoutVars>
          <dgm:dir/>
          <dgm:resizeHandles val="exact"/>
        </dgm:presLayoutVars>
      </dgm:prSet>
      <dgm:spPr/>
    </dgm:pt>
    <dgm:pt modelId="{A3093074-9A5B-4BE6-B1D2-B39BA070B7EE}" type="pres">
      <dgm:prSet presAssocID="{87089907-15A3-4F88-AB36-16B9C5189F0C}" presName="composite" presStyleCnt="0"/>
      <dgm:spPr/>
    </dgm:pt>
    <dgm:pt modelId="{D079DF44-C7F4-4106-8E37-2EFBE5D7A03F}" type="pres">
      <dgm:prSet presAssocID="{87089907-15A3-4F88-AB36-16B9C5189F0C}"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DD833EF-6F8A-476A-A54B-6800A19C256C}" type="pres">
      <dgm:prSet presAssocID="{87089907-15A3-4F88-AB36-16B9C5189F0C}" presName="txShp" presStyleLbl="node1" presStyleIdx="0" presStyleCnt="3" custScaleX="115606" custLinFactNeighborX="691" custLinFactNeighborY="-69">
        <dgm:presLayoutVars>
          <dgm:bulletEnabled val="1"/>
        </dgm:presLayoutVars>
      </dgm:prSet>
      <dgm:spPr/>
    </dgm:pt>
    <dgm:pt modelId="{96239AB5-9E4F-4730-B1C2-CA2E013DB837}" type="pres">
      <dgm:prSet presAssocID="{41B5D14C-492F-4891-A9E0-B73F1BB1484F}" presName="spacing" presStyleCnt="0"/>
      <dgm:spPr/>
    </dgm:pt>
    <dgm:pt modelId="{8D6649E2-A448-470A-94C1-8C096B34F2FD}" type="pres">
      <dgm:prSet presAssocID="{4258337F-007C-446F-9CA3-A9E83DF9C024}" presName="composite" presStyleCnt="0"/>
      <dgm:spPr/>
    </dgm:pt>
    <dgm:pt modelId="{E45A1FE0-4459-477E-AE70-917AE5EF85BA}" type="pres">
      <dgm:prSet presAssocID="{4258337F-007C-446F-9CA3-A9E83DF9C024}" presName="imgShp" presStyleLbl="fgImgPlace1" presStyleIdx="1" presStyleCnt="3" custLinFactY="8208" custLinFactNeighborX="1405" custLinFactNeighborY="10000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772DF848-F876-4E65-A2BD-C09A6BFFAE5F}" type="pres">
      <dgm:prSet presAssocID="{4258337F-007C-446F-9CA3-A9E83DF9C024}" presName="txShp" presStyleLbl="node1" presStyleIdx="1" presStyleCnt="3" custScaleX="115606" custLinFactY="8208" custLinFactNeighborX="369" custLinFactNeighborY="100000">
        <dgm:presLayoutVars>
          <dgm:bulletEnabled val="1"/>
        </dgm:presLayoutVars>
      </dgm:prSet>
      <dgm:spPr/>
    </dgm:pt>
    <dgm:pt modelId="{B9AE875A-DB17-44D7-B057-F4A3546B1B64}" type="pres">
      <dgm:prSet presAssocID="{E008AB85-20B1-41BC-BB13-873DF96F9DFD}" presName="spacing" presStyleCnt="0"/>
      <dgm:spPr/>
    </dgm:pt>
    <dgm:pt modelId="{29F145AB-9903-4D57-AA3C-24188B02EFCB}" type="pres">
      <dgm:prSet presAssocID="{0FBCE746-975C-4F2C-A1DD-B86595BE076C}" presName="composite" presStyleCnt="0"/>
      <dgm:spPr/>
    </dgm:pt>
    <dgm:pt modelId="{4CB1AFCE-2253-4C2A-B958-1ABC178F491C}" type="pres">
      <dgm:prSet presAssocID="{0FBCE746-975C-4F2C-A1DD-B86595BE076C}" presName="imgShp" presStyleLbl="fgImgPlace1" presStyleIdx="2" presStyleCnt="3" custLinFactY="-39332" custLinFactNeighborX="896" custLinFactNeighborY="-10000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9203B30-FA18-44D7-86FB-20BD61E8BD7A}" type="pres">
      <dgm:prSet presAssocID="{0FBCE746-975C-4F2C-A1DD-B86595BE076C}" presName="txShp" presStyleLbl="node1" presStyleIdx="2" presStyleCnt="3" custScaleX="115606" custLinFactY="-39332" custLinFactNeighborX="234" custLinFactNeighborY="-100000">
        <dgm:presLayoutVars>
          <dgm:bulletEnabled val="1"/>
        </dgm:presLayoutVars>
      </dgm:prSet>
      <dgm:spPr/>
    </dgm:pt>
  </dgm:ptLst>
  <dgm:cxnLst>
    <dgm:cxn modelId="{1954C127-1331-584B-8642-F4A3D810A73D}" type="presOf" srcId="{4258337F-007C-446F-9CA3-A9E83DF9C024}" destId="{772DF848-F876-4E65-A2BD-C09A6BFFAE5F}" srcOrd="0" destOrd="0" presId="urn:microsoft.com/office/officeart/2005/8/layout/vList3#2"/>
    <dgm:cxn modelId="{8846665B-A36E-E94D-816C-12E518CBED6B}" type="presOf" srcId="{87089907-15A3-4F88-AB36-16B9C5189F0C}" destId="{FDD833EF-6F8A-476A-A54B-6800A19C256C}" srcOrd="0" destOrd="0" presId="urn:microsoft.com/office/officeart/2005/8/layout/vList3#2"/>
    <dgm:cxn modelId="{70A0557B-5C40-497C-B33F-BC798C32CBF5}" srcId="{AEC618A7-A5BF-48C4-ABAD-49FB29DC1EF5}" destId="{4258337F-007C-446F-9CA3-A9E83DF9C024}" srcOrd="1" destOrd="0" parTransId="{7735610C-E366-4291-B937-C1A1296A0DAD}" sibTransId="{E008AB85-20B1-41BC-BB13-873DF96F9DFD}"/>
    <dgm:cxn modelId="{9CBA9389-E347-954A-B00D-5B992C94A4E5}" type="presOf" srcId="{0FBCE746-975C-4F2C-A1DD-B86595BE076C}" destId="{09203B30-FA18-44D7-86FB-20BD61E8BD7A}" srcOrd="0" destOrd="0" presId="urn:microsoft.com/office/officeart/2005/8/layout/vList3#2"/>
    <dgm:cxn modelId="{C5A4168F-FBEE-4D4B-8928-1EDD70DE69C5}" srcId="{AEC618A7-A5BF-48C4-ABAD-49FB29DC1EF5}" destId="{87089907-15A3-4F88-AB36-16B9C5189F0C}" srcOrd="0" destOrd="0" parTransId="{136185CC-469D-4CC0-BFB6-63DA275D7664}" sibTransId="{41B5D14C-492F-4891-A9E0-B73F1BB1484F}"/>
    <dgm:cxn modelId="{A8BA67B1-9A87-0E4F-A973-7F847E14077B}" type="presOf" srcId="{AEC618A7-A5BF-48C4-ABAD-49FB29DC1EF5}" destId="{210CA00C-BBDD-47C0-B13C-91B202FE6590}" srcOrd="0" destOrd="0" presId="urn:microsoft.com/office/officeart/2005/8/layout/vList3#2"/>
    <dgm:cxn modelId="{7A7DD3C3-906F-498A-953C-01D7EE8E9399}" srcId="{AEC618A7-A5BF-48C4-ABAD-49FB29DC1EF5}" destId="{0FBCE746-975C-4F2C-A1DD-B86595BE076C}" srcOrd="2" destOrd="0" parTransId="{67370F93-8B20-4E0A-8E4F-FA7DEA9985FE}" sibTransId="{C78A942B-0ACA-4AB3-A74E-44DA01A2F0F2}"/>
    <dgm:cxn modelId="{326E919D-CB80-2D49-9A12-02BA50AFC8AA}" type="presParOf" srcId="{210CA00C-BBDD-47C0-B13C-91B202FE6590}" destId="{A3093074-9A5B-4BE6-B1D2-B39BA070B7EE}" srcOrd="0" destOrd="0" presId="urn:microsoft.com/office/officeart/2005/8/layout/vList3#2"/>
    <dgm:cxn modelId="{643E74B2-D82E-6944-B1B6-A824C799B4E2}" type="presParOf" srcId="{A3093074-9A5B-4BE6-B1D2-B39BA070B7EE}" destId="{D079DF44-C7F4-4106-8E37-2EFBE5D7A03F}" srcOrd="0" destOrd="0" presId="urn:microsoft.com/office/officeart/2005/8/layout/vList3#2"/>
    <dgm:cxn modelId="{55B916B1-26DB-D84F-9247-A06AEF70095A}" type="presParOf" srcId="{A3093074-9A5B-4BE6-B1D2-B39BA070B7EE}" destId="{FDD833EF-6F8A-476A-A54B-6800A19C256C}" srcOrd="1" destOrd="0" presId="urn:microsoft.com/office/officeart/2005/8/layout/vList3#2"/>
    <dgm:cxn modelId="{1373350C-3E44-D44B-98AB-7640C2468ABD}" type="presParOf" srcId="{210CA00C-BBDD-47C0-B13C-91B202FE6590}" destId="{96239AB5-9E4F-4730-B1C2-CA2E013DB837}" srcOrd="1" destOrd="0" presId="urn:microsoft.com/office/officeart/2005/8/layout/vList3#2"/>
    <dgm:cxn modelId="{9C8E5820-14F1-8F4D-881A-5FC5ABB24772}" type="presParOf" srcId="{210CA00C-BBDD-47C0-B13C-91B202FE6590}" destId="{8D6649E2-A448-470A-94C1-8C096B34F2FD}" srcOrd="2" destOrd="0" presId="urn:microsoft.com/office/officeart/2005/8/layout/vList3#2"/>
    <dgm:cxn modelId="{9C16F9F2-E630-6347-8348-69CC186EAB52}" type="presParOf" srcId="{8D6649E2-A448-470A-94C1-8C096B34F2FD}" destId="{E45A1FE0-4459-477E-AE70-917AE5EF85BA}" srcOrd="0" destOrd="0" presId="urn:microsoft.com/office/officeart/2005/8/layout/vList3#2"/>
    <dgm:cxn modelId="{F873FF85-718D-2748-9715-E01964E70946}" type="presParOf" srcId="{8D6649E2-A448-470A-94C1-8C096B34F2FD}" destId="{772DF848-F876-4E65-A2BD-C09A6BFFAE5F}" srcOrd="1" destOrd="0" presId="urn:microsoft.com/office/officeart/2005/8/layout/vList3#2"/>
    <dgm:cxn modelId="{A6254400-9B73-8144-9F41-F61B9BB3890E}" type="presParOf" srcId="{210CA00C-BBDD-47C0-B13C-91B202FE6590}" destId="{B9AE875A-DB17-44D7-B057-F4A3546B1B64}" srcOrd="3" destOrd="0" presId="urn:microsoft.com/office/officeart/2005/8/layout/vList3#2"/>
    <dgm:cxn modelId="{00E22632-6C34-3245-B0CF-EB5694472FEE}" type="presParOf" srcId="{210CA00C-BBDD-47C0-B13C-91B202FE6590}" destId="{29F145AB-9903-4D57-AA3C-24188B02EFCB}" srcOrd="4" destOrd="0" presId="urn:microsoft.com/office/officeart/2005/8/layout/vList3#2"/>
    <dgm:cxn modelId="{B6DC1E10-0726-2C49-A6A6-B35991578F39}" type="presParOf" srcId="{29F145AB-9903-4D57-AA3C-24188B02EFCB}" destId="{4CB1AFCE-2253-4C2A-B958-1ABC178F491C}" srcOrd="0" destOrd="0" presId="urn:microsoft.com/office/officeart/2005/8/layout/vList3#2"/>
    <dgm:cxn modelId="{D92AD405-0197-C847-9198-92AEA1B444B5}" type="presParOf" srcId="{29F145AB-9903-4D57-AA3C-24188B02EFCB}" destId="{09203B30-FA18-44D7-86FB-20BD61E8BD7A}"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33EF-6F8A-476A-A54B-6800A19C256C}">
      <dsp:nvSpPr>
        <dsp:cNvPr id="0" name=""/>
        <dsp:cNvSpPr/>
      </dsp:nvSpPr>
      <dsp:spPr>
        <a:xfrm rot="10800000">
          <a:off x="1071446" y="0"/>
          <a:ext cx="5975264"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latin typeface="Arial Narrow" panose="020B0606020202030204" pitchFamily="34" charset="0"/>
            </a:rPr>
            <a:t>Protecting yourself                       </a:t>
          </a:r>
        </a:p>
      </dsp:txBody>
      <dsp:txXfrm rot="10800000">
        <a:off x="1410264" y="0"/>
        <a:ext cx="5636446" cy="1355274"/>
      </dsp:txXfrm>
    </dsp:sp>
    <dsp:sp modelId="{D079DF44-C7F4-4106-8E37-2EFBE5D7A03F}">
      <dsp:nvSpPr>
        <dsp:cNvPr id="0" name=""/>
        <dsp:cNvSpPr/>
      </dsp:nvSpPr>
      <dsp:spPr>
        <a:xfrm>
          <a:off x="761403" y="929"/>
          <a:ext cx="1355274" cy="135527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72DF848-F876-4E65-A2BD-C09A6BFFAE5F}">
      <dsp:nvSpPr>
        <dsp:cNvPr id="0" name=""/>
        <dsp:cNvSpPr/>
      </dsp:nvSpPr>
      <dsp:spPr>
        <a:xfrm rot="10800000">
          <a:off x="1054803" y="3227278"/>
          <a:ext cx="5975264"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latin typeface="Arial Narrow" panose="020B0606020202030204" pitchFamily="34" charset="0"/>
            </a:rPr>
            <a:t>Protecting your family, community &amp; environment</a:t>
          </a:r>
        </a:p>
      </dsp:txBody>
      <dsp:txXfrm rot="10800000">
        <a:off x="1393621" y="3227278"/>
        <a:ext cx="5636446" cy="1355274"/>
      </dsp:txXfrm>
    </dsp:sp>
    <dsp:sp modelId="{E45A1FE0-4459-477E-AE70-917AE5EF85BA}">
      <dsp:nvSpPr>
        <dsp:cNvPr id="0" name=""/>
        <dsp:cNvSpPr/>
      </dsp:nvSpPr>
      <dsp:spPr>
        <a:xfrm>
          <a:off x="780445" y="3227278"/>
          <a:ext cx="1355274" cy="1355274"/>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9203B30-FA18-44D7-86FB-20BD61E8BD7A}">
      <dsp:nvSpPr>
        <dsp:cNvPr id="0" name=""/>
        <dsp:cNvSpPr/>
      </dsp:nvSpPr>
      <dsp:spPr>
        <a:xfrm rot="10800000">
          <a:off x="1047826" y="1632265"/>
          <a:ext cx="5975264"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latin typeface="Arial Narrow" panose="020B0606020202030204" pitchFamily="34" charset="0"/>
            </a:rPr>
            <a:t>Protecting your patients</a:t>
          </a:r>
        </a:p>
      </dsp:txBody>
      <dsp:txXfrm rot="10800000">
        <a:off x="1386644" y="1632265"/>
        <a:ext cx="5636446" cy="1355274"/>
      </dsp:txXfrm>
    </dsp:sp>
    <dsp:sp modelId="{4CB1AFCE-2253-4C2A-B958-1ABC178F491C}">
      <dsp:nvSpPr>
        <dsp:cNvPr id="0" name=""/>
        <dsp:cNvSpPr/>
      </dsp:nvSpPr>
      <dsp:spPr>
        <a:xfrm>
          <a:off x="773546" y="1632265"/>
          <a:ext cx="1355274" cy="1355274"/>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4C258-CA6F-4F3F-9AD7-1E5356424EE4}" type="datetimeFigureOut">
              <a:rPr lang="en-US" smtClean="0"/>
              <a:t>5/7/2020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F36E6-11EC-47C9-947B-1BD84A0E3C1E}" type="slidenum">
              <a:rPr lang="en-US" smtClean="0"/>
              <a:t>‹#›</a:t>
            </a:fld>
            <a:endParaRPr lang="en-US" dirty="0"/>
          </a:p>
        </p:txBody>
      </p:sp>
    </p:spTree>
    <p:extLst>
      <p:ext uri="{BB962C8B-B14F-4D97-AF65-F5344CB8AC3E}">
        <p14:creationId xmlns:p14="http://schemas.microsoft.com/office/powerpoint/2010/main" val="390579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ho.int/infection-prevention/tools/hand-hygiene/e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ho.int/infection-prevention/tools/hand-hygiene/e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applications.emro.who.int/docs/EMROPub_2018_EN_16794.pdf?ua=1&amp;ua=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panose="02040604050505020304" charset="0"/>
                <a:cs typeface="Century" panose="02040604050505020304" charset="0"/>
              </a:rPr>
              <a:t>Cause mild but occasionally more severe community-acquired acute respiratory infections in humans.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panose="02040604050505020304" charset="0"/>
                <a:cs typeface="Century" panose="02040604050505020304" charset="0"/>
              </a:rPr>
              <a:t>SARS – 8439 cases, 812 deaths, 30 countries in 7-8 months, CFR 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panose="02040604050505020304" charset="0"/>
                <a:cs typeface="Century" panose="02040604050505020304" charset="0"/>
              </a:rPr>
              <a:t>MERS – 27 countries, 80% Saudi Arabia, </a:t>
            </a:r>
            <a:r>
              <a:rPr lang="en-US" sz="1200" b="1" dirty="0">
                <a:latin typeface="Century" panose="02040604050505020304" charset="0"/>
                <a:cs typeface="Century" panose="02040604050505020304" charset="0"/>
                <a:sym typeface="+mn-ea"/>
              </a:rPr>
              <a:t>CFR - ~ 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panose="02040604050505020304" charset="0"/>
              <a:cs typeface="Century" panose="02040604050505020304" charset="0"/>
            </a:endParaRPr>
          </a:p>
          <a:p>
            <a:endParaRPr lang="en-IN" dirty="0"/>
          </a:p>
        </p:txBody>
      </p:sp>
      <p:sp>
        <p:nvSpPr>
          <p:cNvPr id="4" name="Slide Number Placeholder 3"/>
          <p:cNvSpPr>
            <a:spLocks noGrp="1"/>
          </p:cNvSpPr>
          <p:nvPr>
            <p:ph type="sldNum" sz="quarter" idx="5"/>
          </p:nvPr>
        </p:nvSpPr>
        <p:spPr/>
        <p:txBody>
          <a:bodyPr/>
          <a:lstStyle/>
          <a:p>
            <a:fld id="{89AF36E6-11EC-47C9-947B-1BD84A0E3C1E}" type="slidenum">
              <a:rPr lang="en-US" smtClean="0"/>
              <a:t>2</a:t>
            </a:fld>
            <a:endParaRPr lang="en-US" dirty="0"/>
          </a:p>
        </p:txBody>
      </p:sp>
    </p:spTree>
    <p:extLst>
      <p:ext uri="{BB962C8B-B14F-4D97-AF65-F5344CB8AC3E}">
        <p14:creationId xmlns:p14="http://schemas.microsoft.com/office/powerpoint/2010/main" val="402781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infection occurs when a microorganism enters the body, increases in number, and damages tissues in the body. The diagram represents the chain of infection. For any infection to spread, all steps in the chain must occur. The key to stopping the spread of infection is to break at least one link within the chain.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846D5E94-06CF-4272-98F7-C1E51C2BC6B2}" type="slidenum">
              <a:rPr lang="en-US" smtClean="0"/>
              <a:pPr/>
              <a:t>15</a:t>
            </a:fld>
            <a:endParaRPr lang="en-US" dirty="0"/>
          </a:p>
        </p:txBody>
      </p:sp>
    </p:spTree>
    <p:extLst>
      <p:ext uri="{BB962C8B-B14F-4D97-AF65-F5344CB8AC3E}">
        <p14:creationId xmlns:p14="http://schemas.microsoft.com/office/powerpoint/2010/main" val="373029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 is hand hygiene important?  Studies have shown that the best way to  prevent the  spread of germs (micro-organisms)  in health care settings and in your community is through good hand hygiene practices.  </a:t>
            </a:r>
          </a:p>
          <a:p>
            <a:r>
              <a:rPr lang="en-US" sz="1600" dirty="0"/>
              <a:t> </a:t>
            </a:r>
          </a:p>
          <a:p>
            <a:r>
              <a:rPr lang="en-US" sz="1600" dirty="0"/>
              <a:t>Up to 30% of health care infections are preventable, many through proper  hand hygiene. </a:t>
            </a:r>
          </a:p>
          <a:p>
            <a:endParaRPr lang="en-US" sz="1600" dirty="0"/>
          </a:p>
          <a:p>
            <a:r>
              <a:rPr lang="en-US" sz="1600" dirty="0"/>
              <a:t>Good hand hygiene protects  you, your patients and your co- workers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7B1E6-5A23-417C-8B91-C560116EA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7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6BFF8CA-F518-EC40-BF1B-9782939603F9}" type="slidenum">
              <a:rPr lang="en-US" smtClean="0"/>
              <a:t>17</a:t>
            </a:fld>
            <a:endParaRPr lang="en-US" dirty="0"/>
          </a:p>
        </p:txBody>
      </p:sp>
    </p:spTree>
    <p:extLst>
      <p:ext uri="{BB962C8B-B14F-4D97-AF65-F5344CB8AC3E}">
        <p14:creationId xmlns:p14="http://schemas.microsoft.com/office/powerpoint/2010/main" val="355482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Hand hygiene link: </a:t>
            </a:r>
            <a:r>
              <a:rPr lang="en-US" sz="1200" u="sng" kern="1200" dirty="0">
                <a:solidFill>
                  <a:schemeClr val="tx1"/>
                </a:solidFill>
                <a:effectLst/>
                <a:latin typeface="+mn-lt"/>
                <a:ea typeface="+mn-ea"/>
                <a:cs typeface="+mn-cs"/>
                <a:hlinkClick r:id="rId3"/>
              </a:rPr>
              <a:t>https://www.who.int/infection-prevention/tools/hand-hygiene/en/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6BFF8CA-F518-EC40-BF1B-9782939603F9}" type="slidenum">
              <a:rPr lang="en-US" smtClean="0"/>
              <a:t>18</a:t>
            </a:fld>
            <a:endParaRPr lang="en-US" dirty="0"/>
          </a:p>
        </p:txBody>
      </p:sp>
    </p:spTree>
    <p:extLst>
      <p:ext uri="{BB962C8B-B14F-4D97-AF65-F5344CB8AC3E}">
        <p14:creationId xmlns:p14="http://schemas.microsoft.com/office/powerpoint/2010/main" val="257156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Hand hygiene link: </a:t>
            </a:r>
            <a:r>
              <a:rPr lang="en-US" sz="1200" u="sng" kern="1200" dirty="0">
                <a:solidFill>
                  <a:schemeClr val="tx1"/>
                </a:solidFill>
                <a:effectLst/>
                <a:latin typeface="+mn-lt"/>
                <a:ea typeface="+mn-ea"/>
                <a:cs typeface="+mn-cs"/>
                <a:hlinkClick r:id="rId3"/>
              </a:rPr>
              <a:t>https://www.who.int/infection-prevention/tools/hand-hygiene/en/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6BFF8CA-F518-EC40-BF1B-9782939603F9}" type="slidenum">
              <a:rPr lang="en-US" smtClean="0"/>
              <a:t>19</a:t>
            </a:fld>
            <a:endParaRPr lang="en-US" dirty="0"/>
          </a:p>
        </p:txBody>
      </p:sp>
    </p:spTree>
    <p:extLst>
      <p:ext uri="{BB962C8B-B14F-4D97-AF65-F5344CB8AC3E}">
        <p14:creationId xmlns:p14="http://schemas.microsoft.com/office/powerpoint/2010/main" val="168370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Some basic measures we can all do  ourselves and encourage our patients and family or community members to do are:</a:t>
            </a:r>
          </a:p>
          <a:p>
            <a:pPr marL="285750" indent="-285750">
              <a:buFont typeface="Arial" panose="020B0604020202020204" pitchFamily="34" charset="0"/>
              <a:buChar char="•"/>
            </a:pPr>
            <a:r>
              <a:rPr lang="en-CA" sz="1600" dirty="0"/>
              <a:t>Turn your head away from others when coughing/sneezing</a:t>
            </a:r>
          </a:p>
          <a:p>
            <a:pPr marL="285750" indent="-285750">
              <a:buFont typeface="Arial" panose="020B0604020202020204" pitchFamily="34" charset="0"/>
              <a:buChar char="•"/>
            </a:pPr>
            <a:r>
              <a:rPr lang="en-CA" sz="1600" dirty="0"/>
              <a:t>Cover your nose/mouth with a tissue-and then immediately dispose of it n the garbage/trash</a:t>
            </a:r>
          </a:p>
          <a:p>
            <a:pPr marL="285750" indent="-285750">
              <a:buFont typeface="Arial" panose="020B0604020202020204" pitchFamily="34" charset="0"/>
              <a:buChar char="•"/>
            </a:pPr>
            <a:r>
              <a:rPr lang="en-CA" sz="1600" dirty="0"/>
              <a:t>If there is no tissue available, cough into your sleeve –not your hands! </a:t>
            </a:r>
          </a:p>
          <a:p>
            <a:pPr marL="285750" indent="-285750">
              <a:buFont typeface="Arial" panose="020B0604020202020204" pitchFamily="34" charset="0"/>
              <a:buChar char="•"/>
            </a:pPr>
            <a:r>
              <a:rPr lang="en-CA" sz="1600" dirty="0"/>
              <a:t>Always clean your hands with soap and water or alcohol hand sanitizer after coughing, sneezing or blowing your nose.</a:t>
            </a:r>
          </a:p>
          <a:p>
            <a:pPr marL="285750" indent="-285750">
              <a:buFont typeface="Arial" panose="020B0604020202020204" pitchFamily="34" charset="0"/>
              <a:buChar char="•"/>
            </a:pPr>
            <a:endParaRPr lang="en-CA" sz="1600" dirty="0"/>
          </a:p>
          <a:p>
            <a:endParaRPr lang="en-CA" sz="1600" dirty="0"/>
          </a:p>
        </p:txBody>
      </p:sp>
      <p:sp>
        <p:nvSpPr>
          <p:cNvPr id="4" name="Slide Number Placeholder 3"/>
          <p:cNvSpPr>
            <a:spLocks noGrp="1"/>
          </p:cNvSpPr>
          <p:nvPr>
            <p:ph type="sldNum" sz="quarter" idx="5"/>
          </p:nvPr>
        </p:nvSpPr>
        <p:spPr/>
        <p:txBody>
          <a:bodyPr/>
          <a:lstStyle/>
          <a:p>
            <a:fld id="{907DFC79-30DA-484F-85C8-36E3971802A1}" type="slidenum">
              <a:rPr lang="en-US" smtClean="0"/>
              <a:t>20</a:t>
            </a:fld>
            <a:endParaRPr lang="en-US" dirty="0"/>
          </a:p>
        </p:txBody>
      </p:sp>
    </p:spTree>
    <p:extLst>
      <p:ext uri="{BB962C8B-B14F-4D97-AF65-F5344CB8AC3E}">
        <p14:creationId xmlns:p14="http://schemas.microsoft.com/office/powerpoint/2010/main" val="42284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some additional steps we can take in the health care setting to protect our patients and ourselves.  These include :</a:t>
            </a:r>
          </a:p>
          <a:p>
            <a:r>
              <a:rPr lang="en-US" sz="1600" dirty="0"/>
              <a:t>Encouraging our patients to clean their hands if they re coughing/sneezing</a:t>
            </a:r>
          </a:p>
          <a:p>
            <a:endParaRPr lang="en-US" sz="1600" dirty="0"/>
          </a:p>
          <a:p>
            <a:r>
              <a:rPr lang="en-US" sz="1600" dirty="0"/>
              <a:t>Provide a mask for a patients who has respiratory symptoms and  patients who have a fever and a cough or sneezing should be kept at least 1m  or more away from other patients. </a:t>
            </a:r>
          </a:p>
          <a:p>
            <a:r>
              <a:rPr lang="en-US" sz="1600" dirty="0"/>
              <a:t>Can you think if this is possible in your health care setting( are beds &gt;1m apart? What about in the waiting room of a hospital emergency room or a health clinic? Where do you put patients who have a fever and are coughing?</a:t>
            </a:r>
          </a:p>
          <a:p>
            <a:endParaRPr lang="en-US" sz="1600" dirty="0"/>
          </a:p>
          <a:p>
            <a:r>
              <a:rPr lang="en-US" sz="1600" dirty="0"/>
              <a:t> Consider having tissues and masks available for patients in patient care areas. Finally, we an post signs reminding patients  to cover their coughs and wash their hands.</a:t>
            </a:r>
          </a:p>
        </p:txBody>
      </p:sp>
      <p:sp>
        <p:nvSpPr>
          <p:cNvPr id="4" name="Slide Number Placeholder 3"/>
          <p:cNvSpPr>
            <a:spLocks noGrp="1"/>
          </p:cNvSpPr>
          <p:nvPr>
            <p:ph type="sldNum" sz="quarter" idx="10"/>
          </p:nvPr>
        </p:nvSpPr>
        <p:spPr/>
        <p:txBody>
          <a:bodyPr/>
          <a:lstStyle/>
          <a:p>
            <a:fld id="{4067B1E6-5A23-417C-8B91-C560116EA642}" type="slidenum">
              <a:rPr lang="en-US" smtClean="0"/>
              <a:t>21</a:t>
            </a:fld>
            <a:endParaRPr lang="en-US" dirty="0"/>
          </a:p>
        </p:txBody>
      </p:sp>
    </p:spTree>
    <p:extLst>
      <p:ext uri="{BB962C8B-B14F-4D97-AF65-F5344CB8AC3E}">
        <p14:creationId xmlns:p14="http://schemas.microsoft.com/office/powerpoint/2010/main" val="1648229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a:t>
            </a:r>
            <a:r>
              <a:rPr lang="en-US" dirty="0"/>
              <a:t> </a:t>
            </a:r>
            <a:r>
              <a:rPr lang="en-US" sz="1200" dirty="0"/>
              <a:t>WHO2015  Liberia Safe &amp; Quality Health Services Package</a:t>
            </a:r>
          </a:p>
          <a:p>
            <a:endParaRPr lang="en-CA" dirty="0"/>
          </a:p>
          <a:p>
            <a:r>
              <a:rPr lang="en-CA" dirty="0"/>
              <a:t>These are some examples of the different types of PPE. </a:t>
            </a:r>
          </a:p>
          <a:p>
            <a:r>
              <a:rPr lang="en-CA" dirty="0"/>
              <a:t>( review the slide)</a:t>
            </a:r>
          </a:p>
          <a:p>
            <a:endParaRPr lang="en-CA" dirty="0"/>
          </a:p>
          <a:p>
            <a:endParaRPr lang="en-CA" dirty="0"/>
          </a:p>
          <a:p>
            <a:endParaRPr lang="en-CA" dirty="0"/>
          </a:p>
          <a:p>
            <a:r>
              <a:rPr lang="en-CA" b="1" dirty="0"/>
              <a:t>*NOTE-this is an opportunity to highlight the products available in your facility- If you have some samples bring them with you </a:t>
            </a:r>
          </a:p>
          <a:p>
            <a:endParaRPr lang="en-CA" dirty="0"/>
          </a:p>
        </p:txBody>
      </p:sp>
      <p:sp>
        <p:nvSpPr>
          <p:cNvPr id="4" name="Slide Number Placeholder 3"/>
          <p:cNvSpPr>
            <a:spLocks noGrp="1"/>
          </p:cNvSpPr>
          <p:nvPr>
            <p:ph type="sldNum" sz="quarter" idx="5"/>
          </p:nvPr>
        </p:nvSpPr>
        <p:spPr/>
        <p:txBody>
          <a:bodyPr/>
          <a:lstStyle/>
          <a:p>
            <a:fld id="{907DFC79-30DA-484F-85C8-36E3971802A1}" type="slidenum">
              <a:rPr lang="en-US" smtClean="0"/>
              <a:t>22</a:t>
            </a:fld>
            <a:endParaRPr lang="en-US" dirty="0"/>
          </a:p>
        </p:txBody>
      </p:sp>
    </p:spTree>
    <p:extLst>
      <p:ext uri="{BB962C8B-B14F-4D97-AF65-F5344CB8AC3E}">
        <p14:creationId xmlns:p14="http://schemas.microsoft.com/office/powerpoint/2010/main" val="385107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There are a few important principles that need to be followed when using PPE.  </a:t>
            </a:r>
          </a:p>
          <a:p>
            <a:r>
              <a:rPr lang="en-CA" sz="1400" dirty="0"/>
              <a:t>PPE should be available where an when it is needed. If you have to go to anther place to get your PPE ,chances are you won wear it when needed. So it is very important that management and supervisors ensure PPE is always available. </a:t>
            </a:r>
          </a:p>
          <a:p>
            <a:r>
              <a:rPr lang="en-CA" sz="1400" dirty="0"/>
              <a:t>If you  cant find the PPE you need, you need to inform your supervisor or manager. </a:t>
            </a:r>
          </a:p>
          <a:p>
            <a:endParaRPr lang="en-CA" sz="1400" dirty="0"/>
          </a:p>
          <a:p>
            <a:r>
              <a:rPr lang="en-CA" sz="1400" dirty="0"/>
              <a:t> PPE should fit –it needs to be the correct size in order to provide adequate protection. For example, gloves that are too small may tear, gloves that are too big may  allow body fluids to get inside or make tasks difficult to perform.</a:t>
            </a:r>
          </a:p>
          <a:p>
            <a:r>
              <a:rPr lang="en-CA" sz="1400" dirty="0"/>
              <a:t> Always perform a risk assessment before selecting your PPE. WE will talk more about this.</a:t>
            </a:r>
          </a:p>
          <a:p>
            <a:r>
              <a:rPr lang="en-CA" sz="1400" dirty="0"/>
              <a:t> </a:t>
            </a:r>
          </a:p>
          <a:p>
            <a:r>
              <a:rPr lang="en-CA" sz="1400" dirty="0"/>
              <a:t>Always put on PPE before contact with the patient or the task you are going to do and remove it immediately after you are finished.    </a:t>
            </a:r>
          </a:p>
          <a:p>
            <a:r>
              <a:rPr lang="en-CA" sz="1400" dirty="0"/>
              <a:t>Remove PPE as soon as you are finished the care or task and before leaving the  patient area.( do not walk to another area or patient bed  in your PPE! )</a:t>
            </a:r>
          </a:p>
          <a:p>
            <a:endParaRPr lang="en-CA" sz="1400" dirty="0"/>
          </a:p>
          <a:p>
            <a:r>
              <a:rPr lang="en-CA" sz="1400" dirty="0"/>
              <a:t>Disposable PPE must never be reused. Reusable PPE must be cleaned and disinfected between each use</a:t>
            </a:r>
          </a:p>
          <a:p>
            <a:endParaRPr lang="en-CA" sz="1400" dirty="0"/>
          </a:p>
        </p:txBody>
      </p:sp>
      <p:sp>
        <p:nvSpPr>
          <p:cNvPr id="4" name="Slide Number Placeholder 3"/>
          <p:cNvSpPr>
            <a:spLocks noGrp="1"/>
          </p:cNvSpPr>
          <p:nvPr>
            <p:ph type="sldNum" sz="quarter" idx="5"/>
          </p:nvPr>
        </p:nvSpPr>
        <p:spPr/>
        <p:txBody>
          <a:bodyPr/>
          <a:lstStyle/>
          <a:p>
            <a:fld id="{907DFC79-30DA-484F-85C8-36E3971802A1}" type="slidenum">
              <a:rPr lang="en-US" smtClean="0"/>
              <a:t>24</a:t>
            </a:fld>
            <a:endParaRPr lang="en-US" dirty="0"/>
          </a:p>
        </p:txBody>
      </p:sp>
    </p:spTree>
    <p:extLst>
      <p:ext uri="{BB962C8B-B14F-4D97-AF65-F5344CB8AC3E}">
        <p14:creationId xmlns:p14="http://schemas.microsoft.com/office/powerpoint/2010/main" val="1441056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few more points to remember.  Always remove PPE carefully so  you don’t contaminate yourself. WE will practice this later. </a:t>
            </a:r>
          </a:p>
          <a:p>
            <a:endParaRPr lang="en-CA" dirty="0"/>
          </a:p>
          <a:p>
            <a:r>
              <a:rPr lang="en-CA" dirty="0"/>
              <a:t>If you PPE becomes damaged or contaminated , stop what you are doing and change it immediately</a:t>
            </a:r>
          </a:p>
          <a:p>
            <a:endParaRPr lang="en-CA" dirty="0"/>
          </a:p>
          <a:p>
            <a:r>
              <a:rPr lang="en-CA" dirty="0"/>
              <a:t> If the PPE is disposable- never reuse it. Discard it appropriately.</a:t>
            </a:r>
          </a:p>
        </p:txBody>
      </p:sp>
      <p:sp>
        <p:nvSpPr>
          <p:cNvPr id="4" name="Slide Number Placeholder 3"/>
          <p:cNvSpPr>
            <a:spLocks noGrp="1"/>
          </p:cNvSpPr>
          <p:nvPr>
            <p:ph type="sldNum" sz="quarter" idx="5"/>
          </p:nvPr>
        </p:nvSpPr>
        <p:spPr/>
        <p:txBody>
          <a:bodyPr/>
          <a:lstStyle/>
          <a:p>
            <a:fld id="{907DFC79-30DA-484F-85C8-36E3971802A1}" type="slidenum">
              <a:rPr lang="en-US" smtClean="0"/>
              <a:t>25</a:t>
            </a:fld>
            <a:endParaRPr lang="en-US" dirty="0"/>
          </a:p>
        </p:txBody>
      </p:sp>
    </p:spTree>
    <p:extLst>
      <p:ext uri="{BB962C8B-B14F-4D97-AF65-F5344CB8AC3E}">
        <p14:creationId xmlns:p14="http://schemas.microsoft.com/office/powerpoint/2010/main" val="286321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entury" panose="02040604050505020304" charset="0"/>
                <a:cs typeface="Century" panose="02040604050505020304" charset="0"/>
                <a:sym typeface="+mn-ea"/>
              </a:rPr>
              <a:t>RNA virus</a:t>
            </a:r>
            <a:r>
              <a:rPr lang="en-US" sz="1200" dirty="0">
                <a:latin typeface="Century" panose="02040604050505020304" charset="0"/>
                <a:cs typeface="Century" panose="02040604050505020304" charset="0"/>
                <a:sym typeface="+mn-ea"/>
              </a:rPr>
              <a:t>, </a:t>
            </a:r>
            <a:r>
              <a:rPr lang="en-US" sz="1200" dirty="0" err="1">
                <a:latin typeface="Century" panose="02040604050505020304" charset="0"/>
                <a:cs typeface="Century" panose="02040604050505020304" charset="0"/>
                <a:sym typeface="+mn-ea"/>
              </a:rPr>
              <a:t>approx</a:t>
            </a:r>
            <a:r>
              <a:rPr lang="en-US" sz="1200" dirty="0">
                <a:latin typeface="Century" panose="02040604050505020304" charset="0"/>
                <a:cs typeface="Century" panose="02040604050505020304" charset="0"/>
                <a:sym typeface="+mn-ea"/>
              </a:rPr>
              <a:t> 30 kilobases, </a:t>
            </a:r>
            <a:r>
              <a:rPr lang="en-US" sz="1200" b="1" dirty="0">
                <a:latin typeface="Century" panose="02040604050505020304" charset="0"/>
                <a:cs typeface="Century" panose="02040604050505020304" charset="0"/>
                <a:sym typeface="+mn-ea"/>
              </a:rPr>
              <a:t>positive sense, single stranded.</a:t>
            </a:r>
            <a:endParaRPr lang="en-IN"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cs typeface="Arial" panose="020B0604020202020204" pitchFamily="34" charset="0"/>
              </a:rPr>
              <a:t>N protein holds the RNA genome, and the S, E, and M proteins together create the viral envelope</a:t>
            </a:r>
            <a:endParaRPr lang="en-GB" noProof="0" dirty="0"/>
          </a:p>
          <a:p>
            <a:endParaRPr lang="en-IN" dirty="0"/>
          </a:p>
        </p:txBody>
      </p:sp>
      <p:sp>
        <p:nvSpPr>
          <p:cNvPr id="4" name="Slide Number Placeholder 3"/>
          <p:cNvSpPr>
            <a:spLocks noGrp="1"/>
          </p:cNvSpPr>
          <p:nvPr>
            <p:ph type="sldNum" sz="quarter" idx="5"/>
          </p:nvPr>
        </p:nvSpPr>
        <p:spPr/>
        <p:txBody>
          <a:bodyPr/>
          <a:lstStyle/>
          <a:p>
            <a:fld id="{89AF36E6-11EC-47C9-947B-1BD84A0E3C1E}" type="slidenum">
              <a:rPr lang="en-US" smtClean="0"/>
              <a:t>3</a:t>
            </a:fld>
            <a:endParaRPr lang="en-US" dirty="0"/>
          </a:p>
        </p:txBody>
      </p:sp>
    </p:spTree>
    <p:extLst>
      <p:ext uri="{BB962C8B-B14F-4D97-AF65-F5344CB8AC3E}">
        <p14:creationId xmlns:p14="http://schemas.microsoft.com/office/powerpoint/2010/main" val="171943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There are 7 steps to  giving a safe injection. It is important that anyone giving injections follow these steps, to protect your patient and yourself</a:t>
            </a:r>
          </a:p>
          <a:p>
            <a:endParaRPr lang="en-CA" dirty="0"/>
          </a:p>
        </p:txBody>
      </p:sp>
      <p:sp>
        <p:nvSpPr>
          <p:cNvPr id="4" name="Slide Number Placeholder 3"/>
          <p:cNvSpPr>
            <a:spLocks noGrp="1"/>
          </p:cNvSpPr>
          <p:nvPr>
            <p:ph type="sldNum" sz="quarter" idx="5"/>
          </p:nvPr>
        </p:nvSpPr>
        <p:spPr/>
        <p:txBody>
          <a:bodyPr/>
          <a:lstStyle/>
          <a:p>
            <a:fld id="{907DFC79-30DA-484F-85C8-36E3971802A1}" type="slidenum">
              <a:rPr lang="en-US" smtClean="0"/>
              <a:t>29</a:t>
            </a:fld>
            <a:endParaRPr lang="en-US" dirty="0"/>
          </a:p>
        </p:txBody>
      </p:sp>
    </p:spTree>
    <p:extLst>
      <p:ext uri="{BB962C8B-B14F-4D97-AF65-F5344CB8AC3E}">
        <p14:creationId xmlns:p14="http://schemas.microsoft.com/office/powerpoint/2010/main" val="518617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some additional steps we can take in the health care setting to protect our patients and ourselves.  These include :</a:t>
            </a:r>
          </a:p>
          <a:p>
            <a:r>
              <a:rPr lang="en-US" sz="1600" dirty="0"/>
              <a:t>Encouraging our patients to clean their hands if they re coughing/sneezing</a:t>
            </a:r>
          </a:p>
          <a:p>
            <a:endParaRPr lang="en-US" sz="1600" dirty="0"/>
          </a:p>
          <a:p>
            <a:r>
              <a:rPr lang="en-US" sz="1600" dirty="0"/>
              <a:t>Provide a mask for a patients who has respiratory symptoms and  patients who have a fever and a cough or sneezing should be kept at least 1m  or more away from other patients. </a:t>
            </a:r>
          </a:p>
          <a:p>
            <a:r>
              <a:rPr lang="en-US" sz="1600" dirty="0"/>
              <a:t>Can you think if this is possible in your health care setting( are beds &gt;1m apart? What about in the waiting room of a hospital emergency room or a health clinic? Where do you put patients who have a fever and are coughing?</a:t>
            </a:r>
          </a:p>
          <a:p>
            <a:endParaRPr lang="en-US" sz="1600" dirty="0"/>
          </a:p>
          <a:p>
            <a:r>
              <a:rPr lang="en-US" sz="1600" dirty="0"/>
              <a:t> Consider having tissues and masks available for patients in patient care areas. Finally, we an post signs reminding patients  to cover their coughs and wash their hands.</a:t>
            </a:r>
          </a:p>
        </p:txBody>
      </p:sp>
      <p:sp>
        <p:nvSpPr>
          <p:cNvPr id="4" name="Slide Number Placeholder 3"/>
          <p:cNvSpPr>
            <a:spLocks noGrp="1"/>
          </p:cNvSpPr>
          <p:nvPr>
            <p:ph type="sldNum" sz="quarter" idx="10"/>
          </p:nvPr>
        </p:nvSpPr>
        <p:spPr/>
        <p:txBody>
          <a:bodyPr/>
          <a:lstStyle/>
          <a:p>
            <a:fld id="{4067B1E6-5A23-417C-8B91-C560116EA642}" type="slidenum">
              <a:rPr lang="en-US" smtClean="0"/>
              <a:t>33</a:t>
            </a:fld>
            <a:endParaRPr lang="en-US" dirty="0"/>
          </a:p>
        </p:txBody>
      </p:sp>
    </p:spTree>
    <p:extLst>
      <p:ext uri="{BB962C8B-B14F-4D97-AF65-F5344CB8AC3E}">
        <p14:creationId xmlns:p14="http://schemas.microsoft.com/office/powerpoint/2010/main" val="93927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Public Health Measures for Scaling up National Preparedness Middle East Respiratory Syndrome (MERS)</a:t>
            </a:r>
          </a:p>
          <a:p>
            <a:r>
              <a:rPr lang="en-US" dirty="0"/>
              <a:t> </a:t>
            </a:r>
            <a:r>
              <a:rPr lang="en-US" dirty="0">
                <a:hlinkClick r:id="rId3"/>
              </a:rPr>
              <a:t>http://applications.emro.who.int/docs/EMROPub_2018_EN_16794.pdf?ua=1&amp;ua=1</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FF8CA-F518-EC40-BF1B-9782939603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45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https://www.cdc.gov/niosh/topics/hierarchy/default.html</a:t>
            </a:r>
          </a:p>
        </p:txBody>
      </p:sp>
      <p:sp>
        <p:nvSpPr>
          <p:cNvPr id="4" name="Slide Number Placeholder 3"/>
          <p:cNvSpPr>
            <a:spLocks noGrp="1"/>
          </p:cNvSpPr>
          <p:nvPr>
            <p:ph type="sldNum" sz="quarter" idx="5"/>
          </p:nvPr>
        </p:nvSpPr>
        <p:spPr/>
        <p:txBody>
          <a:bodyPr/>
          <a:lstStyle/>
          <a:p>
            <a:fld id="{B6BFF8CA-F518-EC40-BF1B-9782939603F9}" type="slidenum">
              <a:rPr lang="en-US" smtClean="0"/>
              <a:t>36</a:t>
            </a:fld>
            <a:endParaRPr lang="en-US" dirty="0"/>
          </a:p>
        </p:txBody>
      </p:sp>
    </p:spTree>
    <p:extLst>
      <p:ext uri="{BB962C8B-B14F-4D97-AF65-F5344CB8AC3E}">
        <p14:creationId xmlns:p14="http://schemas.microsoft.com/office/powerpoint/2010/main" val="2519289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In health care risk assessment is  also a</a:t>
            </a:r>
            <a:r>
              <a:rPr lang="en-CA" sz="1400" kern="1200" dirty="0">
                <a:solidFill>
                  <a:schemeClr val="tx1"/>
                </a:solidFill>
                <a:effectLst/>
                <a:latin typeface="+mn-lt"/>
                <a:ea typeface="+mn-ea"/>
                <a:cs typeface="+mn-cs"/>
              </a:rPr>
              <a:t>n evaluation of the interaction that is about to take place between the health care worker, the patient and the patient environment to assess and analyze the potential for exposure to to blood, body fluids ,respiratory droplets and /or open skin.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The health care worker should perform  a risk assessment for each interaction with a patient and select the required PPE.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 This needs to be  part of the patient care routine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907DFC79-30DA-484F-85C8-36E3971802A1}" type="slidenum">
              <a:rPr lang="en-US" smtClean="0"/>
              <a:t>42</a:t>
            </a:fld>
            <a:endParaRPr lang="en-US" dirty="0"/>
          </a:p>
        </p:txBody>
      </p:sp>
    </p:spTree>
    <p:extLst>
      <p:ext uri="{BB962C8B-B14F-4D97-AF65-F5344CB8AC3E}">
        <p14:creationId xmlns:p14="http://schemas.microsoft.com/office/powerpoint/2010/main" val="384645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IN" sz="2400" dirty="0">
                <a:latin typeface="Arial" panose="020B0604020202020204" pitchFamily="34" charset="0"/>
                <a:cs typeface="Arial" panose="020B0604020202020204" pitchFamily="34" charset="0"/>
              </a:rPr>
              <a:t>Droplet transmission occurs:</a:t>
            </a:r>
          </a:p>
          <a:p>
            <a:pPr lvl="3"/>
            <a:r>
              <a:rPr lang="en-IN" sz="2400" dirty="0">
                <a:latin typeface="Arial" panose="020B0604020202020204" pitchFamily="34" charset="0"/>
                <a:cs typeface="Arial" panose="020B0604020202020204" pitchFamily="34" charset="0"/>
              </a:rPr>
              <a:t>When person is in close contact (within 1.5 m) with some one who has respiratory symptoms (e.g. coughing/sneezing)</a:t>
            </a:r>
          </a:p>
          <a:p>
            <a:pPr lvl="3"/>
            <a:r>
              <a:rPr lang="en-IN" sz="2400" dirty="0">
                <a:latin typeface="Arial" panose="020B0604020202020204" pitchFamily="34" charset="0"/>
                <a:cs typeface="Arial" panose="020B0604020202020204" pitchFamily="34" charset="0"/>
              </a:rPr>
              <a:t>Risk of having his/her mucosae (mouth or nose) or conjunctiva exposed to potentially infective respiratory droplets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2" algn="just"/>
            <a:r>
              <a:rPr lang="en-IN" sz="2400" dirty="0">
                <a:latin typeface="Arial" panose="020B0604020202020204" pitchFamily="34" charset="0"/>
                <a:cs typeface="Arial" panose="020B0604020202020204" pitchFamily="34" charset="0"/>
              </a:rPr>
              <a:t>Contact transmission occurs:</a:t>
            </a:r>
          </a:p>
          <a:p>
            <a:pPr lvl="3" algn="just"/>
            <a:r>
              <a:rPr lang="en-IN" sz="2400" dirty="0">
                <a:latin typeface="Arial" panose="020B0604020202020204" pitchFamily="34" charset="0"/>
                <a:cs typeface="Arial" panose="020B0604020202020204" pitchFamily="34" charset="0"/>
              </a:rPr>
              <a:t>Direct contact with infected people</a:t>
            </a:r>
          </a:p>
          <a:p>
            <a:pPr lvl="3" algn="just"/>
            <a:r>
              <a:rPr lang="en-IN" sz="2400" dirty="0">
                <a:latin typeface="Arial" panose="020B0604020202020204" pitchFamily="34" charset="0"/>
                <a:cs typeface="Arial" panose="020B0604020202020204" pitchFamily="34" charset="0"/>
              </a:rPr>
              <a:t>Indirect contact with surfaces or fomites in the immediate environment  around the infected person or with objects used on the infected person (e.g. stethoscope, thermometer)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noProof="0" dirty="0"/>
              <a:t>WHO continues to recommend </a:t>
            </a:r>
          </a:p>
          <a:p>
            <a:pPr lvl="1"/>
            <a:r>
              <a:rPr lang="en-GB" noProof="0" dirty="0"/>
              <a:t>Droplet and contact precautions </a:t>
            </a:r>
          </a:p>
          <a:p>
            <a:pPr lvl="1"/>
            <a:r>
              <a:rPr lang="en-GB" noProof="0" dirty="0"/>
              <a:t>Airborne precautions for AGP according to risk assessment</a:t>
            </a:r>
          </a:p>
          <a:p>
            <a:pPr lvl="1"/>
            <a:r>
              <a:rPr lang="en-GB" noProof="0" dirty="0"/>
              <a:t>Importance of rational and appropriate use of PPE</a:t>
            </a:r>
          </a:p>
          <a:p>
            <a:pPr lvl="1"/>
            <a:r>
              <a:rPr lang="en-GB" noProof="0" dirty="0"/>
              <a:t>Hand hygiene, respiratory etiquette &amp; environmental cleaning/disinfection</a:t>
            </a:r>
          </a:p>
          <a:p>
            <a:pPr lvl="1"/>
            <a:r>
              <a:rPr lang="en-GB" noProof="0" dirty="0"/>
              <a:t>Physical distancing and avoidance of close, unprotected contact with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AGP – </a:t>
            </a:r>
            <a:r>
              <a:rPr lang="en-GB" dirty="0"/>
              <a:t>endotracheal intubation, bronchoscopy, open suctioning, administration of nebulized treatment, manual ventilation before intubation, turning the patient to prone position, disconnecting the patient from ventilator, non-invasive positive-pressure ventilation, tracheostomy and cardiopulmonary resuscitation </a:t>
            </a:r>
          </a:p>
          <a:p>
            <a:endParaRPr lang="en-GB" dirty="0"/>
          </a:p>
        </p:txBody>
      </p:sp>
      <p:sp>
        <p:nvSpPr>
          <p:cNvPr id="4" name="Slide Number Placeholder 3"/>
          <p:cNvSpPr>
            <a:spLocks noGrp="1"/>
          </p:cNvSpPr>
          <p:nvPr>
            <p:ph type="sldNum" sz="quarter" idx="10"/>
          </p:nvPr>
        </p:nvSpPr>
        <p:spPr/>
        <p:txBody>
          <a:bodyPr/>
          <a:lstStyle/>
          <a:p>
            <a:fld id="{99C428BF-1628-4217-B40C-1ED1962880C1}" type="slidenum">
              <a:rPr lang="en-GB" smtClean="0"/>
              <a:t>4</a:t>
            </a:fld>
            <a:endParaRPr lang="en-GB" dirty="0"/>
          </a:p>
        </p:txBody>
      </p:sp>
    </p:spTree>
    <p:extLst>
      <p:ext uri="{BB962C8B-B14F-4D97-AF65-F5344CB8AC3E}">
        <p14:creationId xmlns:p14="http://schemas.microsoft.com/office/powerpoint/2010/main" val="396457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Infection prevention and control (IPC) is a scientific approach and practical solution designed to prevent harm caused by infection to patients and health workers. It is grounded in infectious diseases, epidemiology, social science and health system strengthening. IPC occupies a unique position in the field of patient safety and quality universal health coverage since it is relevant to health workers and patients at every single health-care encounter. </a:t>
            </a:r>
            <a:br>
              <a:rPr lang="en-CA" dirty="0"/>
            </a:br>
            <a:br>
              <a:rPr lang="en-CA" dirty="0"/>
            </a:br>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a:t>
            </a:fld>
            <a:endParaRPr lang="en-US" dirty="0"/>
          </a:p>
        </p:txBody>
      </p:sp>
    </p:spTree>
    <p:extLst>
      <p:ext uri="{BB962C8B-B14F-4D97-AF65-F5344CB8AC3E}">
        <p14:creationId xmlns:p14="http://schemas.microsoft.com/office/powerpoint/2010/main" val="330149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Who is at risk of infection? </a:t>
            </a:r>
          </a:p>
          <a:p>
            <a:r>
              <a:rPr lang="en-US" baseline="0" dirty="0"/>
              <a:t> ( Give participants  about 10-15 seconds then click and the word everyone will appear)</a:t>
            </a:r>
          </a:p>
        </p:txBody>
      </p:sp>
      <p:sp>
        <p:nvSpPr>
          <p:cNvPr id="4" name="Slide Number Placeholder 3"/>
          <p:cNvSpPr>
            <a:spLocks noGrp="1"/>
          </p:cNvSpPr>
          <p:nvPr>
            <p:ph type="sldNum" sz="quarter" idx="10"/>
          </p:nvPr>
        </p:nvSpPr>
        <p:spPr/>
        <p:txBody>
          <a:bodyPr/>
          <a:lstStyle/>
          <a:p>
            <a:fld id="{EF6FE9D4-365B-4007-BE98-9B8F86688988}"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a:t>Module 2: Ebola Overview and Infection Control</a:t>
            </a:r>
          </a:p>
        </p:txBody>
      </p:sp>
    </p:spTree>
    <p:extLst>
      <p:ext uri="{BB962C8B-B14F-4D97-AF65-F5344CB8AC3E}">
        <p14:creationId xmlns:p14="http://schemas.microsoft.com/office/powerpoint/2010/main" val="40155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a:t>
            </a:r>
            <a:r>
              <a:rPr lang="en-US" dirty="0"/>
              <a:t> </a:t>
            </a:r>
            <a:r>
              <a:rPr lang="en-US" sz="1200" dirty="0"/>
              <a:t>WHO2015  Liberia Safe &amp; Quality Health Services Package</a:t>
            </a:r>
          </a:p>
          <a:p>
            <a:endParaRPr lang="en-US" dirty="0"/>
          </a:p>
          <a:p>
            <a:r>
              <a:rPr lang="en-US" dirty="0"/>
              <a:t>Proper adherence to standard  infection prevention and control practices can help to protect you, as the health care worker, your patients and ultimately, your family and  community,</a:t>
            </a:r>
          </a:p>
        </p:txBody>
      </p:sp>
      <p:sp>
        <p:nvSpPr>
          <p:cNvPr id="4" name="Slide Number Placeholder 3"/>
          <p:cNvSpPr>
            <a:spLocks noGrp="1"/>
          </p:cNvSpPr>
          <p:nvPr>
            <p:ph type="sldNum" sz="quarter" idx="5"/>
          </p:nvPr>
        </p:nvSpPr>
        <p:spPr/>
        <p:txBody>
          <a:bodyPr/>
          <a:lstStyle/>
          <a:p>
            <a:fld id="{907DFC79-30DA-484F-85C8-36E3971802A1}" type="slidenum">
              <a:rPr lang="en-US" smtClean="0"/>
              <a:t>7</a:t>
            </a:fld>
            <a:endParaRPr lang="en-US" dirty="0"/>
          </a:p>
        </p:txBody>
      </p:sp>
    </p:spTree>
    <p:extLst>
      <p:ext uri="{BB962C8B-B14F-4D97-AF65-F5344CB8AC3E}">
        <p14:creationId xmlns:p14="http://schemas.microsoft.com/office/powerpoint/2010/main" val="8537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We won’t have enough time for this part of the session but what do you think is the role of the IPC Focal Point, the IPC Team or Committee in Outbreak Preparedness. Please write just one on  a post-it.</a:t>
            </a:r>
          </a:p>
          <a:p>
            <a:endParaRPr lang="en-CA" sz="1400" dirty="0"/>
          </a:p>
          <a:p>
            <a:r>
              <a:rPr lang="en-CA" sz="1400" dirty="0"/>
              <a:t>These next few slides  should help to add some clarity to the role of The IPC focal point/team/committee in outbreak preparedness. </a:t>
            </a:r>
          </a:p>
          <a:p>
            <a:endParaRPr lang="en-CA" sz="1400" dirty="0"/>
          </a:p>
          <a:p>
            <a:r>
              <a:rPr lang="en-CA" sz="1400" dirty="0"/>
              <a:t>As the IPC focal point, your first responsibility is your knowledge. You need to have a good understanding of IPC  and the strategies  needed to reduce risks and be prepared for outbreak situations. This is acquired through face-to-face or online courses participated during your academic study, training/s you have participated, readings, experience, research and networking. IPC  requires continuous learning.</a:t>
            </a:r>
          </a:p>
        </p:txBody>
      </p:sp>
      <p:sp>
        <p:nvSpPr>
          <p:cNvPr id="4" name="Slide Number Placeholder 3"/>
          <p:cNvSpPr>
            <a:spLocks noGrp="1"/>
          </p:cNvSpPr>
          <p:nvPr>
            <p:ph type="sldNum" sz="quarter" idx="5"/>
          </p:nvPr>
        </p:nvSpPr>
        <p:spPr/>
        <p:txBody>
          <a:bodyPr/>
          <a:lstStyle/>
          <a:p>
            <a:fld id="{907DFC79-30DA-484F-85C8-36E3971802A1}" type="slidenum">
              <a:rPr lang="en-US" smtClean="0"/>
              <a:t>9</a:t>
            </a:fld>
            <a:endParaRPr lang="en-US" dirty="0"/>
          </a:p>
        </p:txBody>
      </p:sp>
    </p:spTree>
    <p:extLst>
      <p:ext uri="{BB962C8B-B14F-4D97-AF65-F5344CB8AC3E}">
        <p14:creationId xmlns:p14="http://schemas.microsoft.com/office/powerpoint/2010/main" val="166070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 precautions are the cornerstone for prevention in all health care settings. They are a set of precautions aiming to protect both HCW and patients from infectious agents. Standard precautions are recommended for care of all patients regardless of their suspected or confirmed diagnosis in any health care setting.</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Transmission-based precautions are additional precautions used for patients that are suspected or confirmed to be infected or colonized with certain pathogens for which the mode of transmission is known. They are used in addition to Standard Precautions.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Transmission-based Precautions include:</a:t>
            </a:r>
            <a:endParaRPr lang="en-CA"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Contact</a:t>
            </a:r>
            <a:endParaRPr lang="en-CA"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Droplet</a:t>
            </a:r>
            <a:endParaRPr lang="en-CA"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Airborne</a:t>
            </a:r>
            <a:endParaRPr lang="en-CA"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type of precaution assigned to a patient will depend on the mode of transmission of the suspected or confirmed pathogen. This will be discussed n a later module.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Risk assessment </a:t>
            </a:r>
            <a:r>
              <a:rPr lang="en-US" sz="1200" kern="1200" dirty="0">
                <a:solidFill>
                  <a:schemeClr val="tx1"/>
                </a:solidFill>
                <a:effectLst/>
                <a:latin typeface="+mn-lt"/>
                <a:ea typeface="+mn-ea"/>
                <a:cs typeface="+mn-cs"/>
              </a:rPr>
              <a:t> is a concept that every health care worker should be able to do; identifying sources of infection or actions that can lead to infections both for themselves or their patients. It relies on an understanding of “why” IPC is implemented, and not just memorization of “what.”.</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r health care workers should constantly assess risk related to their activities. </a:t>
            </a:r>
          </a:p>
        </p:txBody>
      </p:sp>
      <p:sp>
        <p:nvSpPr>
          <p:cNvPr id="4" name="Slide Number Placeholder 3"/>
          <p:cNvSpPr>
            <a:spLocks noGrp="1"/>
          </p:cNvSpPr>
          <p:nvPr>
            <p:ph type="sldNum" sz="quarter" idx="10"/>
          </p:nvPr>
        </p:nvSpPr>
        <p:spPr/>
        <p:txBody>
          <a:bodyPr/>
          <a:lstStyle/>
          <a:p>
            <a:fld id="{850A2475-8FFD-284D-872D-ED4914A0C7DF}" type="slidenum">
              <a:rPr lang="en-US" smtClean="0"/>
              <a:t>13</a:t>
            </a:fld>
            <a:endParaRPr lang="en-US" dirty="0"/>
          </a:p>
        </p:txBody>
      </p:sp>
    </p:spTree>
    <p:extLst>
      <p:ext uri="{BB962C8B-B14F-4D97-AF65-F5344CB8AC3E}">
        <p14:creationId xmlns:p14="http://schemas.microsoft.com/office/powerpoint/2010/main" val="295488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several core elements to Standard precautions. These include</a:t>
            </a:r>
          </a:p>
          <a:p>
            <a:r>
              <a:rPr lang="en-US" sz="1600" dirty="0"/>
              <a:t>1.  Clean your hands</a:t>
            </a:r>
          </a:p>
          <a:p>
            <a:r>
              <a:rPr lang="en-US" sz="1600" dirty="0"/>
              <a:t>2. Practice respiratory hygiene-cougher your coughs and sneezes </a:t>
            </a:r>
          </a:p>
          <a:p>
            <a:r>
              <a:rPr lang="en-US" sz="1600" dirty="0"/>
              <a:t>3. Wear protective equipment-according to your risk assessment </a:t>
            </a:r>
          </a:p>
          <a:p>
            <a:r>
              <a:rPr lang="en-US" sz="1600" dirty="0"/>
              <a:t>4.Handle sharps carefully, use aseptic technique to deliver injections</a:t>
            </a:r>
          </a:p>
          <a:p>
            <a:r>
              <a:rPr lang="en-US" sz="1600" dirty="0"/>
              <a:t>5.Properly clean and disinfect/sterilize patient care equipment</a:t>
            </a:r>
          </a:p>
          <a:p>
            <a:r>
              <a:rPr lang="en-US" sz="1600" dirty="0"/>
              <a:t>6. Maintain a clean and disinfected environment</a:t>
            </a:r>
          </a:p>
          <a:p>
            <a:r>
              <a:rPr lang="en-US" sz="1600" dirty="0"/>
              <a:t>7. Safe handling and cleaning of soiled linen</a:t>
            </a:r>
          </a:p>
          <a:p>
            <a:r>
              <a:rPr lang="en-US" sz="1600" dirty="0"/>
              <a:t>8. Properly dispose of waste</a:t>
            </a:r>
          </a:p>
          <a:p>
            <a:r>
              <a:rPr lang="en-US" sz="1600" dirty="0"/>
              <a:t> We will go through all of these in more detail later.</a:t>
            </a:r>
          </a:p>
          <a:p>
            <a:endParaRPr lang="en-US" sz="1600" dirty="0"/>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14</a:t>
            </a:fld>
            <a:endParaRPr lang="en-US" dirty="0"/>
          </a:p>
        </p:txBody>
      </p:sp>
    </p:spTree>
    <p:extLst>
      <p:ext uri="{BB962C8B-B14F-4D97-AF65-F5344CB8AC3E}">
        <p14:creationId xmlns:p14="http://schemas.microsoft.com/office/powerpoint/2010/main" val="1531272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368C-3525-42C7-B861-8EC3B29C4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8B8E2E-05B2-4E67-A03E-D3D4A8132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32AC603-DB46-476C-930C-B172A5FBBFF0}"/>
              </a:ext>
            </a:extLst>
          </p:cNvPr>
          <p:cNvSpPr>
            <a:spLocks noGrp="1"/>
          </p:cNvSpPr>
          <p:nvPr>
            <p:ph type="ftr" sz="quarter" idx="11"/>
          </p:nvPr>
        </p:nvSpPr>
        <p:spPr/>
        <p:txBody>
          <a:bodyPr/>
          <a:lstStyle/>
          <a:p>
            <a:endParaRPr lang="en-US" dirty="0"/>
          </a:p>
        </p:txBody>
      </p:sp>
      <p:grpSp>
        <p:nvGrpSpPr>
          <p:cNvPr id="7" name="Group 6">
            <a:extLst>
              <a:ext uri="{FF2B5EF4-FFF2-40B4-BE49-F238E27FC236}">
                <a16:creationId xmlns:a16="http://schemas.microsoft.com/office/drawing/2014/main" id="{5AE5CBE5-A873-4A63-93DD-611BF58DCD9D}"/>
              </a:ext>
            </a:extLst>
          </p:cNvPr>
          <p:cNvGrpSpPr/>
          <p:nvPr/>
        </p:nvGrpSpPr>
        <p:grpSpPr>
          <a:xfrm>
            <a:off x="358032" y="392480"/>
            <a:ext cx="3951536" cy="584775"/>
            <a:chOff x="358032" y="392480"/>
            <a:chExt cx="3951536" cy="584775"/>
          </a:xfrm>
        </p:grpSpPr>
        <p:pic>
          <p:nvPicPr>
            <p:cNvPr id="8" name="Picture 7">
              <a:extLst>
                <a:ext uri="{FF2B5EF4-FFF2-40B4-BE49-F238E27FC236}">
                  <a16:creationId xmlns:a16="http://schemas.microsoft.com/office/drawing/2014/main" id="{DDA9C09B-059A-4FA6-8BB5-D77EACF9734A}"/>
                </a:ext>
              </a:extLst>
            </p:cNvPr>
            <p:cNvPicPr>
              <a:picLocks noChangeAspect="1"/>
            </p:cNvPicPr>
            <p:nvPr/>
          </p:nvPicPr>
          <p:blipFill rotWithShape="1">
            <a:blip r:embed="rId2"/>
            <a:srcRect l="17962" t="42375" r="18194" b="39887"/>
            <a:stretch/>
          </p:blipFill>
          <p:spPr>
            <a:xfrm>
              <a:off x="358032" y="485439"/>
              <a:ext cx="1898089" cy="395507"/>
            </a:xfrm>
            <a:prstGeom prst="rect">
              <a:avLst/>
            </a:prstGeom>
          </p:spPr>
        </p:pic>
        <p:sp>
          <p:nvSpPr>
            <p:cNvPr id="9" name="TextBox 8">
              <a:extLst>
                <a:ext uri="{FF2B5EF4-FFF2-40B4-BE49-F238E27FC236}">
                  <a16:creationId xmlns:a16="http://schemas.microsoft.com/office/drawing/2014/main" id="{A16C3B57-28A0-45F3-930A-12508C526139}"/>
                </a:ext>
              </a:extLst>
            </p:cNvPr>
            <p:cNvSpPr txBox="1"/>
            <p:nvPr/>
          </p:nvSpPr>
          <p:spPr>
            <a:xfrm>
              <a:off x="2256121" y="392480"/>
              <a:ext cx="2053447" cy="584775"/>
            </a:xfrm>
            <a:prstGeom prst="rect">
              <a:avLst/>
            </a:prstGeom>
            <a:noFill/>
          </p:spPr>
          <p:txBody>
            <a:bodyPr wrap="none" rtlCol="0" anchor="ctr" anchorCtr="0">
              <a:spAutoFit/>
            </a:bodyPr>
            <a:lstStyle/>
            <a:p>
              <a:r>
                <a:rPr lang="en-US" sz="3200" dirty="0">
                  <a:solidFill>
                    <a:srgbClr val="FF0000"/>
                  </a:solidFill>
                </a:rPr>
                <a:t>IPC</a:t>
              </a:r>
              <a:r>
                <a:rPr lang="en-US" sz="3200" dirty="0"/>
                <a:t> </a:t>
              </a:r>
              <a:r>
                <a:rPr lang="en-US" sz="2800" dirty="0"/>
                <a:t>Webinar</a:t>
              </a:r>
              <a:endParaRPr lang="en-US" sz="3200" dirty="0"/>
            </a:p>
          </p:txBody>
        </p:sp>
      </p:grpSp>
      <p:sp>
        <p:nvSpPr>
          <p:cNvPr id="10" name="Rectangle 9">
            <a:extLst>
              <a:ext uri="{FF2B5EF4-FFF2-40B4-BE49-F238E27FC236}">
                <a16:creationId xmlns:a16="http://schemas.microsoft.com/office/drawing/2014/main" id="{29C93CCA-01F9-469F-887E-89F7098C8E1C}"/>
              </a:ext>
            </a:extLst>
          </p:cNvPr>
          <p:cNvSpPr/>
          <p:nvPr/>
        </p:nvSpPr>
        <p:spPr>
          <a:xfrm>
            <a:off x="572429" y="6265952"/>
            <a:ext cx="11047141" cy="323165"/>
          </a:xfrm>
          <a:prstGeom prst="rect">
            <a:avLst/>
          </a:prstGeom>
        </p:spPr>
        <p:txBody>
          <a:bodyPr wrap="square">
            <a:spAutoFit/>
          </a:bodyPr>
          <a:lstStyle/>
          <a:p>
            <a:pPr algn="ctr"/>
            <a:r>
              <a:rPr lang="en-GB" sz="1500" dirty="0">
                <a:solidFill>
                  <a:schemeClr val="tx1">
                    <a:lumMod val="65000"/>
                    <a:lumOff val="35000"/>
                  </a:schemeClr>
                </a:solidFill>
                <a:latin typeface="Calibri Light" panose="020F0302020204030204" pitchFamily="34" charset="0"/>
                <a:ea typeface="Calibri" panose="020F0502020204030204" pitchFamily="34" charset="0"/>
              </a:rPr>
              <a:t>Strengthening Infection Prevention &amp; Control for COVID-19 in Healthcare Facilities – focus on Private Sector | 4 May 2020</a:t>
            </a:r>
            <a:endParaRPr lang="en-US" sz="1500" dirty="0">
              <a:solidFill>
                <a:schemeClr val="tx1">
                  <a:lumMod val="65000"/>
                  <a:lumOff val="35000"/>
                </a:schemeClr>
              </a:solidFill>
            </a:endParaRPr>
          </a:p>
        </p:txBody>
      </p:sp>
    </p:spTree>
    <p:extLst>
      <p:ext uri="{BB962C8B-B14F-4D97-AF65-F5344CB8AC3E}">
        <p14:creationId xmlns:p14="http://schemas.microsoft.com/office/powerpoint/2010/main" val="410541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8B68-E9F6-4980-B1FA-C32CC8D86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48BEE4-AF49-4430-A88A-C3BC1B4D90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55B90-6A12-4F94-9254-0F0848F08B59}"/>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5" name="Footer Placeholder 4">
            <a:extLst>
              <a:ext uri="{FF2B5EF4-FFF2-40B4-BE49-F238E27FC236}">
                <a16:creationId xmlns:a16="http://schemas.microsoft.com/office/drawing/2014/main" id="{2CCD1F16-A819-45E9-840C-B3D9AD2FA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94AD92-D45A-46CE-B7DA-D6D202FF4CA1}"/>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176579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20216-FDE3-47B3-9339-66250BEC7D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C526B-E62E-41BA-9D9B-70FA51CFF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AB330-046F-40DD-9822-02F69A5200A6}"/>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5" name="Footer Placeholder 4">
            <a:extLst>
              <a:ext uri="{FF2B5EF4-FFF2-40B4-BE49-F238E27FC236}">
                <a16:creationId xmlns:a16="http://schemas.microsoft.com/office/drawing/2014/main" id="{EB270B7C-1F8A-4A17-9822-C75A3DDF1B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5D5F33-086F-4D87-B3C7-35BA6BEE3C10}"/>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210163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CGH">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1775484"/>
            <a:ext cx="11582400" cy="1155779"/>
          </a:xfrm>
          <a:prstGeom prst="rect">
            <a:avLst/>
          </a:prstGeom>
        </p:spPr>
        <p:txBody>
          <a:bodyPr/>
          <a:lstStyle>
            <a:lvl1pPr marL="0" marR="0" indent="0" algn="ctr" defTabSz="914400" rtl="0" eaLnBrk="1" fontAlgn="base" latinLnBrk="0" hangingPunct="1">
              <a:lnSpc>
                <a:spcPts val="4000"/>
              </a:lnSpc>
              <a:spcBef>
                <a:spcPct val="0"/>
              </a:spcBef>
              <a:spcAft>
                <a:spcPct val="0"/>
              </a:spcAft>
              <a:buClrTx/>
              <a:buSzTx/>
              <a:buFontTx/>
              <a:buNone/>
              <a:tabLst/>
              <a:defRPr sz="3733" b="1" baseline="0">
                <a:solidFill>
                  <a:srgbClr val="2F6B5D"/>
                </a:solidFill>
                <a:effectLst/>
                <a:latin typeface="Calibri" pitchFamily="34" charset="0"/>
              </a:defRPr>
            </a:lvl1pPr>
          </a:lstStyle>
          <a:p>
            <a:pPr marL="0" marR="0" lvl="0" indent="0" algn="ctr" defTabSz="914400" rtl="0" eaLnBrk="1" fontAlgn="base" latinLnBrk="0" hangingPunct="1">
              <a:lnSpc>
                <a:spcPts val="4000"/>
              </a:lnSpc>
              <a:spcBef>
                <a:spcPct val="0"/>
              </a:spcBef>
              <a:spcAft>
                <a:spcPct val="0"/>
              </a:spcAft>
              <a:buClrTx/>
              <a:buSzTx/>
              <a:buFontTx/>
              <a:buNone/>
              <a:tabLst/>
              <a:defRPr/>
            </a:pPr>
            <a:r>
              <a:rPr lang="en-US" dirty="0"/>
              <a:t>Webinar- 1</a:t>
            </a:r>
            <a:br>
              <a:rPr lang="en-US" dirty="0"/>
            </a:br>
            <a:r>
              <a:rPr lang="en-US" dirty="0"/>
              <a:t>Triage, Source Control and Additional Control Measures</a:t>
            </a:r>
            <a:br>
              <a:rPr lang="en-US" dirty="0"/>
            </a:br>
            <a:endParaRPr lang="en-US" dirty="0"/>
          </a:p>
        </p:txBody>
      </p:sp>
      <p:sp>
        <p:nvSpPr>
          <p:cNvPr id="8" name="Subtitle 2"/>
          <p:cNvSpPr>
            <a:spLocks noGrp="1"/>
          </p:cNvSpPr>
          <p:nvPr>
            <p:ph type="subTitle" idx="1" hasCustomPrompt="1"/>
          </p:nvPr>
        </p:nvSpPr>
        <p:spPr>
          <a:xfrm>
            <a:off x="442450" y="3429000"/>
            <a:ext cx="11867535" cy="918327"/>
          </a:xfrm>
          <a:prstGeom prst="rect">
            <a:avLst/>
          </a:prstGeom>
        </p:spPr>
        <p:txBody>
          <a:bodyPr/>
          <a:lstStyle>
            <a:lvl1pPr marL="0" indent="0" algn="l">
              <a:buNone/>
              <a:defRPr sz="2667" b="1" baseline="0">
                <a:solidFill>
                  <a:srgbClr val="2F6B5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Professor Purva Mathur</a:t>
            </a:r>
          </a:p>
          <a:p>
            <a:r>
              <a:rPr lang="en-US" dirty="0"/>
              <a:t>AIIMS, New Delhi</a:t>
            </a:r>
          </a:p>
        </p:txBody>
      </p:sp>
      <p:sp>
        <p:nvSpPr>
          <p:cNvPr id="10" name="Text Placeholder 8"/>
          <p:cNvSpPr>
            <a:spLocks noGrp="1"/>
          </p:cNvSpPr>
          <p:nvPr>
            <p:ph type="body" sz="quarter" idx="10"/>
          </p:nvPr>
        </p:nvSpPr>
        <p:spPr>
          <a:xfrm>
            <a:off x="4045974" y="6058238"/>
            <a:ext cx="4100051" cy="535858"/>
          </a:xfrm>
          <a:prstGeom prst="rect">
            <a:avLst/>
          </a:prstGeom>
        </p:spPr>
        <p:txBody>
          <a:bodyPr/>
          <a:lstStyle>
            <a:lvl1pPr marL="0" indent="0" algn="l">
              <a:lnSpc>
                <a:spcPts val="2667"/>
              </a:lnSpc>
              <a:buNone/>
              <a:defRPr sz="24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9660988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674255"/>
          </a:xfrm>
          <a:prstGeom prst="rect">
            <a:avLst/>
          </a:prstGeom>
          <a:solidFill>
            <a:srgbClr val="227870"/>
          </a:solidFill>
        </p:spPr>
        <p:txBody>
          <a:bodyPr anchor="ctr" anchorCtr="0"/>
          <a:lstStyle>
            <a:lvl1pPr algn="l">
              <a:lnSpc>
                <a:spcPts val="4000"/>
              </a:lnSpc>
              <a:defRPr sz="3733" b="1" baseline="0">
                <a:solidFill>
                  <a:schemeClr val="bg1"/>
                </a:solidFill>
                <a:effectLst/>
                <a:latin typeface="Calibri" pitchFamily="34" charset="0"/>
              </a:defRPr>
            </a:lvl1pPr>
          </a:lstStyle>
          <a:p>
            <a:r>
              <a:rPr lang="en-US" dirty="0"/>
              <a:t>Bottom band: CGH</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chemeClr val="tx1"/>
              </a:buClr>
              <a:buFont typeface="Wingdings" panose="05000000000000000000" pitchFamily="2" charset="2"/>
              <a:buChar char="§"/>
              <a:defRPr sz="2667">
                <a:solidFill>
                  <a:schemeClr val="tx1"/>
                </a:solidFill>
              </a:defRPr>
            </a:lvl1pPr>
            <a:lvl2pPr>
              <a:buClr>
                <a:schemeClr val="tx1"/>
              </a:buClr>
              <a:defRPr sz="2667">
                <a:solidFill>
                  <a:schemeClr val="tx1"/>
                </a:solidFill>
              </a:defRPr>
            </a:lvl2pPr>
            <a:lvl3pPr>
              <a:buClr>
                <a:schemeClr val="tx1"/>
              </a:buClr>
              <a:defRPr sz="2667">
                <a:solidFill>
                  <a:schemeClr val="tx1"/>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7" name="Slide Number Placeholder 1"/>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F72CE0EA-1A53-4F56-9D13-5C53F16DB4C1}" type="slidenum">
              <a:rPr lang="en-US" smtClean="0"/>
              <a:t>‹#›</a:t>
            </a:fld>
            <a:endParaRPr lang="en-US" dirty="0"/>
          </a:p>
        </p:txBody>
      </p:sp>
      <p:pic>
        <p:nvPicPr>
          <p:cNvPr id="8" name="Picture 7">
            <a:extLst>
              <a:ext uri="{FF2B5EF4-FFF2-40B4-BE49-F238E27FC236}">
                <a16:creationId xmlns:a16="http://schemas.microsoft.com/office/drawing/2014/main" id="{104D3DD0-BC70-4EDC-979A-5912A64B47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336"/>
          <a:stretch/>
        </p:blipFill>
        <p:spPr>
          <a:xfrm>
            <a:off x="0" y="6662261"/>
            <a:ext cx="12192000" cy="195739"/>
          </a:xfrm>
          <a:prstGeom prst="rect">
            <a:avLst/>
          </a:prstGeom>
        </p:spPr>
      </p:pic>
    </p:spTree>
    <p:extLst>
      <p:ext uri="{BB962C8B-B14F-4D97-AF65-F5344CB8AC3E}">
        <p14:creationId xmlns:p14="http://schemas.microsoft.com/office/powerpoint/2010/main" val="25257506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xfrm>
            <a:off x="480000" y="6588208"/>
            <a:ext cx="790001" cy="180000"/>
          </a:xfrm>
          <a:prstGeom prst="rect">
            <a:avLst/>
          </a:prstGeom>
          <a:noFill/>
        </p:spPr>
        <p:txBody>
          <a:bodyPr/>
          <a:lstStyle>
            <a:lvl1pPr>
              <a:defRPr>
                <a:solidFill>
                  <a:schemeClr val="tx1"/>
                </a:solidFill>
              </a:defRPr>
            </a:lvl1pPr>
          </a:lstStyle>
          <a:p>
            <a:fld id="{878D7757-41CF-F64F-B3BB-ED86ED604C90}" type="datetime1">
              <a:rPr lang="en-CA" noProof="0" smtClean="0"/>
              <a:t>2020-05-07</a:t>
            </a:fld>
            <a:endParaRPr lang="en-GB" noProof="0" dirty="0"/>
          </a:p>
        </p:txBody>
      </p:sp>
      <p:sp>
        <p:nvSpPr>
          <p:cNvPr id="19" name="Footer Placeholder 18"/>
          <p:cNvSpPr>
            <a:spLocks noGrp="1"/>
          </p:cNvSpPr>
          <p:nvPr>
            <p:ph type="ftr" sz="quarter" idx="15"/>
          </p:nvPr>
        </p:nvSpPr>
        <p:spPr>
          <a:xfrm>
            <a:off x="1392992" y="6588208"/>
            <a:ext cx="2264608" cy="180000"/>
          </a:xfrm>
          <a:prstGeom prst="rect">
            <a:avLst/>
          </a:prstGeom>
          <a:noFill/>
        </p:spPr>
        <p:txBody>
          <a:bodyPr/>
          <a:lstStyle/>
          <a:p>
            <a:endParaRPr lang="en-GB" noProof="0" dirty="0"/>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dirty="0"/>
          </a:p>
        </p:txBody>
      </p:sp>
      <p:sp>
        <p:nvSpPr>
          <p:cNvPr id="17" name="Text Placeholder 7"/>
          <p:cNvSpPr>
            <a:spLocks noGrp="1"/>
          </p:cNvSpPr>
          <p:nvPr>
            <p:ph type="body" sz="quarter" idx="21" hasCustomPrompt="1"/>
          </p:nvPr>
        </p:nvSpPr>
        <p:spPr>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US" noProof="0"/>
              <a:t>Click to edit Master title style</a:t>
            </a:r>
            <a:endParaRPr lang="en-GB" noProof="0" dirty="0"/>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90418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4"/>
          </p:nvPr>
        </p:nvSpPr>
        <p:spPr/>
        <p:txBody>
          <a:bodyPr/>
          <a:lstStyle/>
          <a:p>
            <a:fld id="{05F5F25C-B8D8-45F9-9C80-5699EEACB709}" type="datetime1">
              <a:rPr lang="en-GB" noProof="0" smtClean="0"/>
              <a:t>07/05/2020</a:t>
            </a:fld>
            <a:endParaRPr lang="en-GB" noProof="0" dirty="0"/>
          </a:p>
        </p:txBody>
      </p:sp>
      <p:sp>
        <p:nvSpPr>
          <p:cNvPr id="5" name="Footer Placeholder 4"/>
          <p:cNvSpPr>
            <a:spLocks noGrp="1"/>
          </p:cNvSpPr>
          <p:nvPr>
            <p:ph type="ftr" sz="quarter" idx="15"/>
          </p:nvPr>
        </p:nvSpPr>
        <p:spPr/>
        <p:txBody>
          <a:bodyPr/>
          <a:lstStyle/>
          <a:p>
            <a:r>
              <a:rPr lang="en-GB" dirty="0"/>
              <a:t>|   Title of the presentation</a:t>
            </a:r>
            <a:endParaRPr lang="en-GB" noProof="0" dirty="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dirty="0"/>
          </a:p>
        </p:txBody>
      </p:sp>
      <p:sp>
        <p:nvSpPr>
          <p:cNvPr id="2" name="Title 1"/>
          <p:cNvSpPr>
            <a:spLocks noGrp="1"/>
          </p:cNvSpPr>
          <p:nvPr>
            <p:ph type="title"/>
          </p:nvPr>
        </p:nvSpPr>
        <p:spPr>
          <a:xfrm>
            <a:off x="479999" y="365125"/>
            <a:ext cx="11232001" cy="1325563"/>
          </a:xfrm>
        </p:spPr>
        <p:txBody>
          <a:bodyPr/>
          <a:lstStyle/>
          <a:p>
            <a:r>
              <a:rPr lang="en-GB" noProof="0" dirty="0"/>
              <a:t>Click to edit Master title style</a:t>
            </a:r>
          </a:p>
        </p:txBody>
      </p:sp>
    </p:spTree>
    <p:extLst>
      <p:ext uri="{BB962C8B-B14F-4D97-AF65-F5344CB8AC3E}">
        <p14:creationId xmlns:p14="http://schemas.microsoft.com/office/powerpoint/2010/main" val="1545976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dirty="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lnSpc>
                <a:spcPct val="100000"/>
              </a:lnSpc>
              <a:spcBef>
                <a:spcPts val="0"/>
              </a:spcBef>
              <a:spcAft>
                <a:spcPts val="0"/>
              </a:spcAft>
              <a:defRPr sz="800" b="0">
                <a:solidFill>
                  <a:schemeClr val="tx1"/>
                </a:solidFill>
                <a:latin typeface="+mn-lt"/>
              </a:defRPr>
            </a:lvl1pPr>
          </a:lstStyle>
          <a:p>
            <a:pPr lvl="0"/>
            <a:r>
              <a:rPr lang="en-GB" noProof="0" dirty="0"/>
              <a:t>Source:</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286983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0" y="6588208"/>
            <a:ext cx="790001" cy="180000"/>
          </a:xfrm>
          <a:prstGeom prst="rect">
            <a:avLst/>
          </a:prstGeom>
        </p:spPr>
        <p:txBody>
          <a:bodyPr/>
          <a:lstStyle/>
          <a:p>
            <a:fld id="{543C33B5-7C1B-1B47-A85F-63049295FAE1}" type="datetime1">
              <a:rPr lang="en-CA" noProof="0" smtClean="0"/>
              <a:t>2020-05-07</a:t>
            </a:fld>
            <a:endParaRPr lang="en-GB" noProof="0" dirty="0"/>
          </a:p>
        </p:txBody>
      </p:sp>
      <p:sp>
        <p:nvSpPr>
          <p:cNvPr id="4" name="Footer Placeholder 3"/>
          <p:cNvSpPr>
            <a:spLocks noGrp="1"/>
          </p:cNvSpPr>
          <p:nvPr>
            <p:ph type="ftr" sz="quarter" idx="11"/>
          </p:nvPr>
        </p:nvSpPr>
        <p:spPr bwMode="gray">
          <a:xfrm>
            <a:off x="1392992" y="6588208"/>
            <a:ext cx="2264608" cy="180000"/>
          </a:xfrm>
          <a:prstGeom prst="rect">
            <a:avLst/>
          </a:prstGeom>
        </p:spPr>
        <p:txBody>
          <a:bodyPr/>
          <a:lstStyle/>
          <a:p>
            <a:endParaRPr lang="en-GB" noProof="0" dirty="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dirty="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056462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a:xfrm>
            <a:off x="480000" y="6588208"/>
            <a:ext cx="790001" cy="180000"/>
          </a:xfrm>
          <a:prstGeom prst="rect">
            <a:avLst/>
          </a:prstGeom>
        </p:spPr>
        <p:txBody>
          <a:bodyPr/>
          <a:lstStyle>
            <a:lvl1pPr>
              <a:defRPr>
                <a:solidFill>
                  <a:schemeClr val="tx1"/>
                </a:solidFill>
              </a:defRPr>
            </a:lvl1pPr>
          </a:lstStyle>
          <a:p>
            <a:fld id="{5CF2F4BB-B92C-E946-8328-D20DD514E27E}" type="datetime1">
              <a:rPr lang="en-CA" noProof="0" smtClean="0"/>
              <a:t>2020-05-07</a:t>
            </a:fld>
            <a:endParaRPr lang="en-GB" noProof="0" dirty="0"/>
          </a:p>
        </p:txBody>
      </p:sp>
      <p:sp>
        <p:nvSpPr>
          <p:cNvPr id="3" name="Footer Placeholder 2"/>
          <p:cNvSpPr>
            <a:spLocks noGrp="1"/>
          </p:cNvSpPr>
          <p:nvPr>
            <p:ph type="ftr" sz="quarter" idx="20"/>
          </p:nvPr>
        </p:nvSpPr>
        <p:spPr bwMode="gray">
          <a:xfrm>
            <a:off x="1392992" y="6588208"/>
            <a:ext cx="2264608" cy="180000"/>
          </a:xfrm>
          <a:prstGeom prst="rect">
            <a:avLst/>
          </a:prstGeom>
        </p:spPr>
        <p:txBody>
          <a:bodyPr/>
          <a:lstStyle>
            <a:lvl1pPr>
              <a:defRPr>
                <a:solidFill>
                  <a:schemeClr val="tx1"/>
                </a:solidFill>
              </a:defRPr>
            </a:lvl1pPr>
          </a:lstStyle>
          <a:p>
            <a:endParaRPr lang="en-GB" noProof="0" dirty="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dirty="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243569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52D5-9786-45D9-AE48-A563DDD3E8D2}"/>
              </a:ext>
            </a:extLst>
          </p:cNvPr>
          <p:cNvSpPr>
            <a:spLocks noGrp="1"/>
          </p:cNvSpPr>
          <p:nvPr>
            <p:ph type="title"/>
          </p:nvPr>
        </p:nvSpPr>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B77C6C6-DAB6-4904-B47C-7910F6C2B184}"/>
              </a:ext>
            </a:extLst>
          </p:cNvPr>
          <p:cNvSpPr>
            <a:spLocks noGrp="1"/>
          </p:cNvSpPr>
          <p:nvPr>
            <p:ph idx="1"/>
          </p:nvPr>
        </p:nvSpPr>
        <p:spPr/>
        <p:txBody>
          <a:bodyPr>
            <a:normAutofit/>
          </a:bodyPr>
          <a:lstStyle>
            <a:lvl1pPr>
              <a:lnSpc>
                <a:spcPct val="110000"/>
              </a:lnSpc>
              <a:buClr>
                <a:schemeClr val="accent1"/>
              </a:buClr>
              <a:defRPr sz="3200">
                <a:latin typeface="Arial Narrow" panose="020B0606020202030204" pitchFamily="34" charset="0"/>
              </a:defRPr>
            </a:lvl1pPr>
            <a:lvl2pPr marL="685800" indent="-228600">
              <a:lnSpc>
                <a:spcPct val="110000"/>
              </a:lnSpc>
              <a:buClr>
                <a:srgbClr val="00B050"/>
              </a:buClr>
              <a:buSzPct val="81000"/>
              <a:buFont typeface="Wingdings" panose="05000000000000000000" pitchFamily="2" charset="2"/>
              <a:buChar char="§"/>
              <a:defRPr sz="2800">
                <a:latin typeface="Arial Narrow" panose="020B0606020202030204" pitchFamily="34" charset="0"/>
              </a:defRPr>
            </a:lvl2pPr>
            <a:lvl3pPr>
              <a:lnSpc>
                <a:spcPct val="110000"/>
              </a:lnSpc>
              <a:defRPr sz="2400">
                <a:latin typeface="Arial Narrow" panose="020B0606020202030204" pitchFamily="34" charset="0"/>
              </a:defRPr>
            </a:lvl3pPr>
            <a:lvl4pPr>
              <a:lnSpc>
                <a:spcPct val="110000"/>
              </a:lnSpc>
              <a:defRPr sz="2000">
                <a:latin typeface="Arial Narrow" panose="020B0606020202030204" pitchFamily="34" charset="0"/>
              </a:defRPr>
            </a:lvl4pPr>
            <a:lvl5pPr>
              <a:lnSpc>
                <a:spcPct val="110000"/>
              </a:lnSpc>
              <a:defRPr sz="2000">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E09FB6-D2BF-4D62-9FC3-E7CF3AC66930}"/>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5" name="Footer Placeholder 4">
            <a:extLst>
              <a:ext uri="{FF2B5EF4-FFF2-40B4-BE49-F238E27FC236}">
                <a16:creationId xmlns:a16="http://schemas.microsoft.com/office/drawing/2014/main" id="{A3DD543C-E713-46FE-9235-9E79F1C6C5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9F2DB8-F030-436B-8BC3-B771208FAECA}"/>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353428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3F0F-9335-4E9A-9899-CB886A38F9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55D4A-8D9D-4897-B7CB-260AAB63D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2EB11-4648-465C-81F1-39BC6003C1C0}"/>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5" name="Footer Placeholder 4">
            <a:extLst>
              <a:ext uri="{FF2B5EF4-FFF2-40B4-BE49-F238E27FC236}">
                <a16:creationId xmlns:a16="http://schemas.microsoft.com/office/drawing/2014/main" id="{3FAE289D-6053-4B9D-B649-DCFBC5C84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29214E-EF57-46F3-8716-172CB070671D}"/>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382272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6CEA-8C29-4F9F-AAC1-B96EE637EF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06334-5E2A-485F-BD57-B4DA95AD1D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2F02B3-C92F-479B-AC30-9A0025527A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87FAD1-5A41-42C6-8069-856D4E949CA8}"/>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6" name="Footer Placeholder 5">
            <a:extLst>
              <a:ext uri="{FF2B5EF4-FFF2-40B4-BE49-F238E27FC236}">
                <a16:creationId xmlns:a16="http://schemas.microsoft.com/office/drawing/2014/main" id="{54128663-F9D1-4ABB-9052-DAED389FE3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79C1AF-5B63-4DB0-AF97-492C1FE0DE5F}"/>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75348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7B03-CC81-4982-A142-03549BEDC8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4CA7FD-E049-49B7-9EE8-D59AE0695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243A0-D856-46E7-82BD-C1E3E9EC4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81036D-A221-47C1-9D4B-05E1F87B2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8ACED-7D29-49F9-8176-6F39715CD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2DD631-EB2A-4DEF-8055-34190DC8C235}"/>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8" name="Footer Placeholder 7">
            <a:extLst>
              <a:ext uri="{FF2B5EF4-FFF2-40B4-BE49-F238E27FC236}">
                <a16:creationId xmlns:a16="http://schemas.microsoft.com/office/drawing/2014/main" id="{B25CD085-D157-4FC1-9006-760CEA8A75B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44BFE8-60CF-44A1-9581-CFCE0638A5B0}"/>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88983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7136-96A0-4C58-BA42-FD80E4D31F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4CDCD1-BC84-44F8-A3B0-CB8FBC7C256A}"/>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4" name="Footer Placeholder 3">
            <a:extLst>
              <a:ext uri="{FF2B5EF4-FFF2-40B4-BE49-F238E27FC236}">
                <a16:creationId xmlns:a16="http://schemas.microsoft.com/office/drawing/2014/main" id="{5924AEC5-C928-4267-A900-71F2206FF1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CC471E-7FD6-43E2-BC98-789B0E7B05BC}"/>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281599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1F0EB-5B69-413C-AFEB-A40D54B3C245}"/>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3" name="Footer Placeholder 2">
            <a:extLst>
              <a:ext uri="{FF2B5EF4-FFF2-40B4-BE49-F238E27FC236}">
                <a16:creationId xmlns:a16="http://schemas.microsoft.com/office/drawing/2014/main" id="{DC7D92B4-FDB3-44A7-A542-68F7895F94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9C51AB-9F6F-4B15-9679-F5F312FDA3DE}"/>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10246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6559-4112-42D4-A469-A1FC29922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3AFCD3-FA7E-4F8E-BBEF-4DA40CB5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0B734B-1785-4E11-BCDC-62A858CA6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0EB1BC-BA2B-49D1-8072-D4709FD2B88F}"/>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6" name="Footer Placeholder 5">
            <a:extLst>
              <a:ext uri="{FF2B5EF4-FFF2-40B4-BE49-F238E27FC236}">
                <a16:creationId xmlns:a16="http://schemas.microsoft.com/office/drawing/2014/main" id="{74FABF0D-385C-422E-8A31-6290BD9B1A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2CB1C2-7B1A-41E4-83BA-219869613891}"/>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165223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3082-236C-40C4-BBC4-3CDEFE833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1F0381-FE70-43C0-82D2-414B1CE82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55BB2C9-6E00-4F99-BB47-C2080F7C4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D78CF-23BC-4210-93D6-3DE79E38EFB7}"/>
              </a:ext>
            </a:extLst>
          </p:cNvPr>
          <p:cNvSpPr>
            <a:spLocks noGrp="1"/>
          </p:cNvSpPr>
          <p:nvPr>
            <p:ph type="dt" sz="half" idx="10"/>
          </p:nvPr>
        </p:nvSpPr>
        <p:spPr/>
        <p:txBody>
          <a:bodyPr/>
          <a:lstStyle/>
          <a:p>
            <a:fld id="{997B1F90-6C56-4FE8-BDC6-33C9B9856B92}" type="datetimeFigureOut">
              <a:rPr lang="en-US" smtClean="0"/>
              <a:t>5/7/2020</a:t>
            </a:fld>
            <a:endParaRPr lang="en-US" dirty="0"/>
          </a:p>
        </p:txBody>
      </p:sp>
      <p:sp>
        <p:nvSpPr>
          <p:cNvPr id="6" name="Footer Placeholder 5">
            <a:extLst>
              <a:ext uri="{FF2B5EF4-FFF2-40B4-BE49-F238E27FC236}">
                <a16:creationId xmlns:a16="http://schemas.microsoft.com/office/drawing/2014/main" id="{C845F4EE-9883-4B6A-8328-AD5E10D782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05DA20-9A6D-4689-9811-03BF77B4B3AE}"/>
              </a:ext>
            </a:extLst>
          </p:cNvPr>
          <p:cNvSpPr>
            <a:spLocks noGrp="1"/>
          </p:cNvSpPr>
          <p:nvPr>
            <p:ph type="sldNum" sz="quarter" idx="12"/>
          </p:nvPr>
        </p:nvSpPr>
        <p:spPr/>
        <p:txBody>
          <a:bodyPr/>
          <a:lstStyle/>
          <a:p>
            <a:fld id="{F72CE0EA-1A53-4F56-9D13-5C53F16DB4C1}" type="slidenum">
              <a:rPr lang="en-US" smtClean="0"/>
              <a:t>‹#›</a:t>
            </a:fld>
            <a:endParaRPr lang="en-US" dirty="0"/>
          </a:p>
        </p:txBody>
      </p:sp>
    </p:spTree>
    <p:extLst>
      <p:ext uri="{BB962C8B-B14F-4D97-AF65-F5344CB8AC3E}">
        <p14:creationId xmlns:p14="http://schemas.microsoft.com/office/powerpoint/2010/main" val="180230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3B36D02-FD08-473E-8160-A4B8EFDCA91A}"/>
              </a:ext>
            </a:extLst>
          </p:cNvPr>
          <p:cNvGrpSpPr/>
          <p:nvPr/>
        </p:nvGrpSpPr>
        <p:grpSpPr>
          <a:xfrm>
            <a:off x="839372" y="5864098"/>
            <a:ext cx="10596200" cy="993902"/>
            <a:chOff x="839372" y="5864098"/>
            <a:chExt cx="10596200" cy="993902"/>
          </a:xfrm>
        </p:grpSpPr>
        <p:pic>
          <p:nvPicPr>
            <p:cNvPr id="7" name="Picture 6">
              <a:extLst>
                <a:ext uri="{FF2B5EF4-FFF2-40B4-BE49-F238E27FC236}">
                  <a16:creationId xmlns:a16="http://schemas.microsoft.com/office/drawing/2014/main" id="{F9B6673E-CBA8-4053-8D99-3BAC0C4E5BF6}"/>
                </a:ext>
              </a:extLst>
            </p:cNvPr>
            <p:cNvPicPr>
              <a:picLocks noChangeAspect="1"/>
            </p:cNvPicPr>
            <p:nvPr userDrawn="1"/>
          </p:nvPicPr>
          <p:blipFill rotWithShape="1">
            <a:blip r:embed="rId20"/>
            <a:srcRect l="2662" t="77290" r="4281" b="712"/>
            <a:stretch/>
          </p:blipFill>
          <p:spPr>
            <a:xfrm>
              <a:off x="839372" y="5864098"/>
              <a:ext cx="5606029" cy="993902"/>
            </a:xfrm>
            <a:prstGeom prst="rect">
              <a:avLst/>
            </a:prstGeom>
          </p:spPr>
        </p:pic>
        <p:pic>
          <p:nvPicPr>
            <p:cNvPr id="9" name="Picture 8">
              <a:extLst>
                <a:ext uri="{FF2B5EF4-FFF2-40B4-BE49-F238E27FC236}">
                  <a16:creationId xmlns:a16="http://schemas.microsoft.com/office/drawing/2014/main" id="{410BB98C-9F4A-49F6-A51A-CE0CA47604A8}"/>
                </a:ext>
              </a:extLst>
            </p:cNvPr>
            <p:cNvPicPr>
              <a:picLocks noChangeAspect="1"/>
            </p:cNvPicPr>
            <p:nvPr userDrawn="1"/>
          </p:nvPicPr>
          <p:blipFill rotWithShape="1">
            <a:blip r:embed="rId20"/>
            <a:srcRect l="13964" t="77290" r="4281" b="1687"/>
            <a:stretch/>
          </p:blipFill>
          <p:spPr>
            <a:xfrm>
              <a:off x="6510450" y="5908149"/>
              <a:ext cx="4925122" cy="949851"/>
            </a:xfrm>
            <a:prstGeom prst="rect">
              <a:avLst/>
            </a:prstGeom>
          </p:spPr>
        </p:pic>
      </p:grpSp>
      <p:sp>
        <p:nvSpPr>
          <p:cNvPr id="2" name="Title Placeholder 1">
            <a:extLst>
              <a:ext uri="{FF2B5EF4-FFF2-40B4-BE49-F238E27FC236}">
                <a16:creationId xmlns:a16="http://schemas.microsoft.com/office/drawing/2014/main" id="{26AD58A9-AD6C-46B9-B1A1-3C4370813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A238F9-6D6F-484C-930C-6AD7CA8E1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a:t>Click to edit Master text styles</a:t>
            </a:r>
          </a:p>
          <a:p>
            <a:pPr lvl="1">
              <a:lnSpc>
                <a:spcPct val="110000"/>
              </a:lnSpc>
            </a:pPr>
            <a:r>
              <a:rPr lang="en-US"/>
              <a:t>Second level</a:t>
            </a:r>
          </a:p>
          <a:p>
            <a:pPr lvl="2">
              <a:lnSpc>
                <a:spcPct val="110000"/>
              </a:lnSpc>
            </a:pPr>
            <a:r>
              <a:rPr lang="en-US"/>
              <a:t>Third level</a:t>
            </a:r>
          </a:p>
          <a:p>
            <a:pPr lvl="3">
              <a:lnSpc>
                <a:spcPct val="110000"/>
              </a:lnSpc>
            </a:pPr>
            <a:r>
              <a:rPr lang="en-US"/>
              <a:t>Fourth level</a:t>
            </a:r>
          </a:p>
          <a:p>
            <a:pPr lvl="4">
              <a:lnSpc>
                <a:spcPct val="110000"/>
              </a:lnSpc>
            </a:pPr>
            <a:r>
              <a:rPr lang="en-US"/>
              <a:t>Fifth level</a:t>
            </a:r>
            <a:endParaRPr lang="en-US" dirty="0"/>
          </a:p>
        </p:txBody>
      </p:sp>
      <p:sp>
        <p:nvSpPr>
          <p:cNvPr id="4" name="Date Placeholder 3">
            <a:extLst>
              <a:ext uri="{FF2B5EF4-FFF2-40B4-BE49-F238E27FC236}">
                <a16:creationId xmlns:a16="http://schemas.microsoft.com/office/drawing/2014/main" id="{37746372-73A1-4AE4-AFF1-3E4B9845F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B1F90-6C56-4FE8-BDC6-33C9B9856B92}" type="datetimeFigureOut">
              <a:rPr lang="en-US" smtClean="0"/>
              <a:t>5/7/2020</a:t>
            </a:fld>
            <a:endParaRPr lang="en-US" dirty="0"/>
          </a:p>
        </p:txBody>
      </p:sp>
      <p:sp>
        <p:nvSpPr>
          <p:cNvPr id="5" name="Footer Placeholder 4">
            <a:extLst>
              <a:ext uri="{FF2B5EF4-FFF2-40B4-BE49-F238E27FC236}">
                <a16:creationId xmlns:a16="http://schemas.microsoft.com/office/drawing/2014/main" id="{3C14A5A5-0925-4236-8873-4F6BB4500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565222-F753-40A8-A8FF-357DCEDBA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CE0EA-1A53-4F56-9D13-5C53F16DB4C1}" type="slidenum">
              <a:rPr lang="en-US" smtClean="0"/>
              <a:t>‹#›</a:t>
            </a:fld>
            <a:endParaRPr lang="en-US" dirty="0"/>
          </a:p>
        </p:txBody>
      </p:sp>
    </p:spTree>
    <p:extLst>
      <p:ext uri="{BB962C8B-B14F-4D97-AF65-F5344CB8AC3E}">
        <p14:creationId xmlns:p14="http://schemas.microsoft.com/office/powerpoint/2010/main" val="4844243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ransition>
    <p:fade/>
  </p:transition>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3200" kern="1200" smtClean="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rgbClr val="00B050"/>
        </a:buClr>
        <a:buSzPct val="81000"/>
        <a:buFont typeface="Wingdings" panose="05000000000000000000" pitchFamily="2" charset="2"/>
        <a:buChar char="§"/>
        <a:defRPr lang="en-US" sz="2800" kern="1200" smtClean="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lachhabra@yahoo.co.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hyperlink" Target="https://www.who.int/infection-prevention/tools/hand-hygiene/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who.int/infection-prevention/tools/hand-hygiene/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who.int/emergencies/diseases/novel-coronavirus-2019/advice-for-public"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hyperlink" Target="https://www.mohfw.gov.in/pdf/AdditionalguidelinesonrationaluseofPersonalProtectiveEquipmentsettingapproachforHealthfunctionariesworkinginnonCOVIDareas.pdf" TargetMode="External"/><Relationship Id="rId2" Type="http://schemas.openxmlformats.org/officeDocument/2006/relationships/hyperlink" Target="https://www.mohfw.gov.in/pdf/GuidelinesonrationaluseofPersonalProtectiveEquipment.pdf"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who.int/infection-prevention/tools/injections/training-education/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harmaan\Downloads\WHO-2019-nCoV-Sci_Brief-Transmission_modes-2020.2-en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gpsc/ipc/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6961-25AD-9548-A94A-797F502877EF}"/>
              </a:ext>
            </a:extLst>
          </p:cNvPr>
          <p:cNvSpPr>
            <a:spLocks noGrp="1"/>
          </p:cNvSpPr>
          <p:nvPr>
            <p:ph type="ctrTitle"/>
          </p:nvPr>
        </p:nvSpPr>
        <p:spPr>
          <a:xfrm>
            <a:off x="1524000" y="1692275"/>
            <a:ext cx="9144000" cy="2387600"/>
          </a:xfrm>
        </p:spPr>
        <p:txBody>
          <a:bodyPr>
            <a:normAutofit fontScale="90000"/>
          </a:bodyPr>
          <a:lstStyle/>
          <a:p>
            <a:r>
              <a:rPr lang="en-GB" noProof="0" dirty="0"/>
              <a:t>IPC for COVID-19 – standard and transmission-based precautions, and risk assessment</a:t>
            </a:r>
          </a:p>
        </p:txBody>
      </p:sp>
      <p:sp>
        <p:nvSpPr>
          <p:cNvPr id="9" name="Subtitle 8">
            <a:extLst>
              <a:ext uri="{FF2B5EF4-FFF2-40B4-BE49-F238E27FC236}">
                <a16:creationId xmlns:a16="http://schemas.microsoft.com/office/drawing/2014/main" id="{AC99F7AB-135A-4AC1-AE4F-92605DEC9965}"/>
              </a:ext>
            </a:extLst>
          </p:cNvPr>
          <p:cNvSpPr>
            <a:spLocks noGrp="1"/>
          </p:cNvSpPr>
          <p:nvPr>
            <p:ph type="subTitle" idx="1"/>
          </p:nvPr>
        </p:nvSpPr>
        <p:spPr>
          <a:xfrm>
            <a:off x="1524000" y="4337844"/>
            <a:ext cx="9144000" cy="1655762"/>
          </a:xfrm>
        </p:spPr>
        <p:txBody>
          <a:bodyPr/>
          <a:lstStyle/>
          <a:p>
            <a:r>
              <a:rPr lang="en-GB" b="1" noProof="0" dirty="0"/>
              <a:t>Dr Mala Chhabra</a:t>
            </a:r>
          </a:p>
          <a:p>
            <a:r>
              <a:rPr lang="en-GB" noProof="0" dirty="0"/>
              <a:t>Consultant, Microbiology</a:t>
            </a:r>
            <a:br>
              <a:rPr lang="en-GB" noProof="0" dirty="0"/>
            </a:br>
            <a:r>
              <a:rPr lang="en-GB" noProof="0" dirty="0"/>
              <a:t>ABVIMS &amp; Dr RMLH, New Delhi</a:t>
            </a:r>
            <a:br>
              <a:rPr lang="en-GB" noProof="0" dirty="0"/>
            </a:br>
            <a:r>
              <a:rPr lang="en-GB" noProof="0" dirty="0">
                <a:hlinkClick r:id="rId2"/>
              </a:rPr>
              <a:t>malachhabra@yahoo.co.in</a:t>
            </a:r>
            <a:endParaRPr lang="en-GB" noProof="0" dirty="0"/>
          </a:p>
        </p:txBody>
      </p:sp>
    </p:spTree>
    <p:extLst>
      <p:ext uri="{BB962C8B-B14F-4D97-AF65-F5344CB8AC3E}">
        <p14:creationId xmlns:p14="http://schemas.microsoft.com/office/powerpoint/2010/main" val="170427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830997"/>
          </a:xfrm>
          <a:prstGeom prst="rect">
            <a:avLst/>
          </a:prstGeom>
          <a:noFill/>
        </p:spPr>
        <p:txBody>
          <a:bodyPr wrap="square" rtlCol="0">
            <a:spAutoFit/>
          </a:bodyPr>
          <a:lstStyle/>
          <a:p>
            <a:r>
              <a:rPr lang="en-US" sz="4800" b="1" dirty="0">
                <a:solidFill>
                  <a:schemeClr val="bg1"/>
                </a:solidFill>
                <a:latin typeface="+mj-lt"/>
                <a:cs typeface="Arial" panose="020B0604020202020204" pitchFamily="34" charset="0"/>
              </a:rPr>
              <a:t>IPC strategies</a:t>
            </a:r>
            <a:endParaRPr lang="en-US" sz="4800" b="1" dirty="0">
              <a:solidFill>
                <a:schemeClr val="bg1"/>
              </a:solidFill>
              <a:latin typeface="+mj-lt"/>
            </a:endParaRPr>
          </a:p>
        </p:txBody>
      </p:sp>
    </p:spTree>
    <p:extLst>
      <p:ext uri="{BB962C8B-B14F-4D97-AF65-F5344CB8AC3E}">
        <p14:creationId xmlns:p14="http://schemas.microsoft.com/office/powerpoint/2010/main" val="9057750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128A9E-B72B-4EBD-A0ED-325BF4348350}"/>
              </a:ext>
            </a:extLst>
          </p:cNvPr>
          <p:cNvSpPr>
            <a:spLocks noGrp="1"/>
          </p:cNvSpPr>
          <p:nvPr>
            <p:ph idx="1"/>
          </p:nvPr>
        </p:nvSpPr>
        <p:spPr/>
        <p:txBody>
          <a:bodyPr>
            <a:normAutofit/>
          </a:bodyPr>
          <a:lstStyle/>
          <a:p>
            <a:pPr>
              <a:lnSpc>
                <a:spcPct val="110000"/>
              </a:lnSpc>
              <a:spcBef>
                <a:spcPts val="600"/>
              </a:spcBef>
              <a:spcAft>
                <a:spcPts val="600"/>
              </a:spcAft>
            </a:pPr>
            <a:r>
              <a:rPr lang="en-GB" noProof="0" dirty="0"/>
              <a:t>Applying standard precautions for all patients</a:t>
            </a:r>
          </a:p>
          <a:p>
            <a:pPr>
              <a:lnSpc>
                <a:spcPct val="110000"/>
              </a:lnSpc>
              <a:spcBef>
                <a:spcPts val="600"/>
              </a:spcBef>
              <a:spcAft>
                <a:spcPts val="600"/>
              </a:spcAft>
            </a:pPr>
            <a:r>
              <a:rPr lang="en-GB" noProof="0" dirty="0"/>
              <a:t>Ensuring triage, early recognition, and source control </a:t>
            </a:r>
          </a:p>
          <a:p>
            <a:pPr>
              <a:lnSpc>
                <a:spcPct val="110000"/>
              </a:lnSpc>
              <a:spcBef>
                <a:spcPts val="600"/>
              </a:spcBef>
              <a:spcAft>
                <a:spcPts val="600"/>
              </a:spcAft>
            </a:pPr>
            <a:r>
              <a:rPr lang="en-GB" noProof="0" dirty="0"/>
              <a:t>Implementing empiric additional precautions for suspected cases of COVID-19 infection</a:t>
            </a:r>
          </a:p>
          <a:p>
            <a:pPr>
              <a:lnSpc>
                <a:spcPct val="110000"/>
              </a:lnSpc>
              <a:spcBef>
                <a:spcPts val="600"/>
              </a:spcBef>
              <a:spcAft>
                <a:spcPts val="600"/>
              </a:spcAft>
            </a:pPr>
            <a:r>
              <a:rPr lang="en-GB" noProof="0" dirty="0"/>
              <a:t>Implementing administrative controls</a:t>
            </a:r>
          </a:p>
          <a:p>
            <a:pPr>
              <a:lnSpc>
                <a:spcPct val="110000"/>
              </a:lnSpc>
              <a:spcBef>
                <a:spcPts val="600"/>
              </a:spcBef>
              <a:spcAft>
                <a:spcPts val="600"/>
              </a:spcAft>
            </a:pPr>
            <a:r>
              <a:rPr lang="en-GB" noProof="0" dirty="0"/>
              <a:t>Using environmental and engineering controls</a:t>
            </a:r>
          </a:p>
        </p:txBody>
      </p:sp>
      <p:sp>
        <p:nvSpPr>
          <p:cNvPr id="4" name="Title 3">
            <a:extLst>
              <a:ext uri="{FF2B5EF4-FFF2-40B4-BE49-F238E27FC236}">
                <a16:creationId xmlns:a16="http://schemas.microsoft.com/office/drawing/2014/main" id="{404EDE4C-5EFE-4B36-AABA-BF795F18AE91}"/>
              </a:ext>
            </a:extLst>
          </p:cNvPr>
          <p:cNvSpPr>
            <a:spLocks noGrp="1"/>
          </p:cNvSpPr>
          <p:nvPr>
            <p:ph type="title"/>
          </p:nvPr>
        </p:nvSpPr>
        <p:spPr/>
        <p:txBody>
          <a:bodyPr/>
          <a:lstStyle/>
          <a:p>
            <a:r>
              <a:rPr lang="en-GB" noProof="0" dirty="0"/>
              <a:t>IPC strategies for preventing/limiting the spread of COVID-19</a:t>
            </a:r>
          </a:p>
        </p:txBody>
      </p:sp>
    </p:spTree>
    <p:extLst>
      <p:ext uri="{BB962C8B-B14F-4D97-AF65-F5344CB8AC3E}">
        <p14:creationId xmlns:p14="http://schemas.microsoft.com/office/powerpoint/2010/main" val="388455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830997"/>
          </a:xfrm>
          <a:prstGeom prst="rect">
            <a:avLst/>
          </a:prstGeom>
          <a:noFill/>
        </p:spPr>
        <p:txBody>
          <a:bodyPr wrap="square" rtlCol="0">
            <a:spAutoFit/>
          </a:bodyPr>
          <a:lstStyle/>
          <a:p>
            <a:r>
              <a:rPr lang="en-US" sz="4800" b="1" dirty="0">
                <a:solidFill>
                  <a:schemeClr val="bg1"/>
                </a:solidFill>
                <a:latin typeface="+mj-lt"/>
                <a:cs typeface="Arial" panose="020B0604020202020204" pitchFamily="34" charset="0"/>
              </a:rPr>
              <a:t>Standard Precautions</a:t>
            </a:r>
            <a:endParaRPr lang="en-US" sz="4800" b="1" dirty="0">
              <a:solidFill>
                <a:schemeClr val="bg1"/>
              </a:solidFill>
              <a:latin typeface="+mj-lt"/>
            </a:endParaRPr>
          </a:p>
        </p:txBody>
      </p:sp>
    </p:spTree>
    <p:extLst>
      <p:ext uri="{BB962C8B-B14F-4D97-AF65-F5344CB8AC3E}">
        <p14:creationId xmlns:p14="http://schemas.microsoft.com/office/powerpoint/2010/main" val="36620666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Standard precautions</a:t>
            </a:r>
          </a:p>
        </p:txBody>
      </p:sp>
      <p:sp>
        <p:nvSpPr>
          <p:cNvPr id="3" name="Content Placeholder 2"/>
          <p:cNvSpPr>
            <a:spLocks noGrp="1"/>
          </p:cNvSpPr>
          <p:nvPr>
            <p:ph idx="1"/>
          </p:nvPr>
        </p:nvSpPr>
        <p:spPr/>
        <p:txBody>
          <a:bodyPr/>
          <a:lstStyle/>
          <a:p>
            <a:endParaRPr lang="en-GB" noProof="0" dirty="0"/>
          </a:p>
          <a:p>
            <a:endParaRPr lang="en-GB" dirty="0"/>
          </a:p>
          <a:p>
            <a:r>
              <a:rPr lang="en-GB" noProof="0" dirty="0"/>
              <a:t>The basic level of IPC precautions, to be used for </a:t>
            </a:r>
            <a:r>
              <a:rPr lang="en-GB" b="1" u="sng" noProof="0" dirty="0"/>
              <a:t>ALL </a:t>
            </a:r>
            <a:r>
              <a:rPr lang="en-GB" noProof="0" dirty="0"/>
              <a:t>patients at </a:t>
            </a:r>
            <a:r>
              <a:rPr lang="en-GB" b="1" u="sng" noProof="0" dirty="0"/>
              <a:t>ALL </a:t>
            </a:r>
            <a:r>
              <a:rPr lang="en-GB" noProof="0" dirty="0"/>
              <a:t>times</a:t>
            </a:r>
            <a:r>
              <a:rPr lang="en-GB" altLang="en-US" noProof="0" dirty="0"/>
              <a:t> regardless of suspected or confirmed status of the patient</a:t>
            </a:r>
            <a:endParaRPr lang="en-GB" noProof="0" dirty="0"/>
          </a:p>
        </p:txBody>
      </p:sp>
    </p:spTree>
    <p:extLst>
      <p:ext uri="{BB962C8B-B14F-4D97-AF65-F5344CB8AC3E}">
        <p14:creationId xmlns:p14="http://schemas.microsoft.com/office/powerpoint/2010/main" val="380674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C460EB9-4A46-1144-8B06-BCDF98862633}"/>
              </a:ext>
            </a:extLst>
          </p:cNvPr>
          <p:cNvSpPr>
            <a:spLocks noGrp="1"/>
          </p:cNvSpPr>
          <p:nvPr>
            <p:ph type="title"/>
          </p:nvPr>
        </p:nvSpPr>
        <p:spPr/>
        <p:txBody>
          <a:bodyPr/>
          <a:lstStyle/>
          <a:p>
            <a:r>
              <a:rPr lang="en-GB" altLang="en-US" noProof="0" dirty="0"/>
              <a:t>Elements of Standard Precautions</a:t>
            </a:r>
          </a:p>
        </p:txBody>
      </p:sp>
      <p:sp>
        <p:nvSpPr>
          <p:cNvPr id="28675" name="Content Placeholder 2">
            <a:extLst>
              <a:ext uri="{FF2B5EF4-FFF2-40B4-BE49-F238E27FC236}">
                <a16:creationId xmlns:a16="http://schemas.microsoft.com/office/drawing/2014/main" id="{87B2EFDF-FD75-D345-A6A7-8D98A5AB855E}"/>
              </a:ext>
            </a:extLst>
          </p:cNvPr>
          <p:cNvSpPr>
            <a:spLocks noGrp="1"/>
          </p:cNvSpPr>
          <p:nvPr>
            <p:ph idx="1"/>
          </p:nvPr>
        </p:nvSpPr>
        <p:spPr/>
        <p:txBody>
          <a:bodyPr>
            <a:normAutofit fontScale="92500" lnSpcReduction="20000"/>
          </a:bodyPr>
          <a:lstStyle/>
          <a:p>
            <a:r>
              <a:rPr lang="en-GB" noProof="0" dirty="0"/>
              <a:t>Hand hygiene</a:t>
            </a:r>
          </a:p>
          <a:p>
            <a:r>
              <a:rPr lang="en-GB" noProof="0" dirty="0"/>
              <a:t>Respiratory hygiene (etiquette)</a:t>
            </a:r>
          </a:p>
          <a:p>
            <a:r>
              <a:rPr lang="en-GB" noProof="0" dirty="0"/>
              <a:t>PPE according to the risk </a:t>
            </a:r>
          </a:p>
          <a:p>
            <a:r>
              <a:rPr lang="en-GB" noProof="0" dirty="0"/>
              <a:t>Safe injection practices, sharps management and injury prevention</a:t>
            </a:r>
          </a:p>
          <a:p>
            <a:r>
              <a:rPr lang="en-GB" noProof="0" dirty="0">
                <a:solidFill>
                  <a:schemeClr val="tx1">
                    <a:lumMod val="50000"/>
                    <a:lumOff val="50000"/>
                  </a:schemeClr>
                </a:solidFill>
              </a:rPr>
              <a:t>Safe handling, cleaning and disinfection of patient care equipment</a:t>
            </a:r>
          </a:p>
          <a:p>
            <a:r>
              <a:rPr lang="en-GB" noProof="0" dirty="0">
                <a:solidFill>
                  <a:schemeClr val="tx1">
                    <a:lumMod val="50000"/>
                    <a:lumOff val="50000"/>
                  </a:schemeClr>
                </a:solidFill>
              </a:rPr>
              <a:t>Environmental cleaning </a:t>
            </a:r>
          </a:p>
          <a:p>
            <a:r>
              <a:rPr lang="en-GB" noProof="0" dirty="0">
                <a:solidFill>
                  <a:schemeClr val="tx1">
                    <a:lumMod val="50000"/>
                    <a:lumOff val="50000"/>
                  </a:schemeClr>
                </a:solidFill>
              </a:rPr>
              <a:t>Safe handling and cleaning of soiled linen</a:t>
            </a:r>
          </a:p>
          <a:p>
            <a:r>
              <a:rPr lang="en-GB" noProof="0" dirty="0">
                <a:solidFill>
                  <a:schemeClr val="tx1">
                    <a:lumMod val="50000"/>
                    <a:lumOff val="50000"/>
                  </a:schemeClr>
                </a:solidFill>
              </a:rPr>
              <a:t>Waste management </a:t>
            </a:r>
          </a:p>
        </p:txBody>
      </p:sp>
    </p:spTree>
    <p:extLst>
      <p:ext uri="{BB962C8B-B14F-4D97-AF65-F5344CB8AC3E}">
        <p14:creationId xmlns:p14="http://schemas.microsoft.com/office/powerpoint/2010/main" val="107779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Chain of Transmission</a:t>
            </a:r>
          </a:p>
        </p:txBody>
      </p:sp>
      <p:pic>
        <p:nvPicPr>
          <p:cNvPr id="18" name="image6.jpg">
            <a:extLst>
              <a:ext uri="{FF2B5EF4-FFF2-40B4-BE49-F238E27FC236}">
                <a16:creationId xmlns:a16="http://schemas.microsoft.com/office/drawing/2014/main" id="{4410B8F2-9D45-5D42-B602-3A53D0266AD9}"/>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5082171" y="1690688"/>
            <a:ext cx="6019800" cy="4118610"/>
          </a:xfrm>
          <a:prstGeom prst="rect">
            <a:avLst/>
          </a:prstGeom>
          <a:ln/>
        </p:spPr>
      </p:pic>
      <p:sp>
        <p:nvSpPr>
          <p:cNvPr id="19" name="Content Placeholder 2">
            <a:extLst>
              <a:ext uri="{FF2B5EF4-FFF2-40B4-BE49-F238E27FC236}">
                <a16:creationId xmlns:a16="http://schemas.microsoft.com/office/drawing/2014/main" id="{1285FAEE-2EBF-2448-9D08-E352B888ADF3}"/>
              </a:ext>
            </a:extLst>
          </p:cNvPr>
          <p:cNvSpPr txBox="1">
            <a:spLocks/>
          </p:cNvSpPr>
          <p:nvPr/>
        </p:nvSpPr>
        <p:spPr>
          <a:xfrm>
            <a:off x="838199" y="1834406"/>
            <a:ext cx="4243971" cy="386071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40000"/>
              </a:lnSpc>
              <a:spcAft>
                <a:spcPts val="600"/>
              </a:spcAft>
            </a:pPr>
            <a:r>
              <a:rPr lang="en-US" sz="6200" dirty="0">
                <a:latin typeface="Arial Narrow" panose="020B0606020202030204" pitchFamily="34" charset="0"/>
              </a:rPr>
              <a:t>For an infection to spread, </a:t>
            </a:r>
            <a:r>
              <a:rPr lang="en-US" sz="6200" u="sng" dirty="0">
                <a:latin typeface="Arial Narrow" panose="020B0606020202030204" pitchFamily="34" charset="0"/>
              </a:rPr>
              <a:t>all links must be connected</a:t>
            </a:r>
          </a:p>
          <a:p>
            <a:pPr marL="261938" indent="-261938">
              <a:lnSpc>
                <a:spcPct val="140000"/>
              </a:lnSpc>
              <a:spcAft>
                <a:spcPts val="600"/>
              </a:spcAft>
            </a:pPr>
            <a:r>
              <a:rPr lang="en-US" sz="6200" u="sng" dirty="0">
                <a:latin typeface="Arial Narrow" panose="020B0606020202030204" pitchFamily="34" charset="0"/>
              </a:rPr>
              <a:t>Breaking any one link</a:t>
            </a:r>
            <a:r>
              <a:rPr lang="en-US" sz="6200" dirty="0">
                <a:latin typeface="Arial Narrow" panose="020B0606020202030204" pitchFamily="34" charset="0"/>
              </a:rPr>
              <a:t> will stop disease transmission!</a:t>
            </a:r>
          </a:p>
        </p:txBody>
      </p:sp>
    </p:spTree>
    <p:extLst>
      <p:ext uri="{BB962C8B-B14F-4D97-AF65-F5344CB8AC3E}">
        <p14:creationId xmlns:p14="http://schemas.microsoft.com/office/powerpoint/2010/main" val="108929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1" y="1800000"/>
            <a:ext cx="4745454" cy="4233052"/>
          </a:xfrm>
        </p:spPr>
        <p:txBody>
          <a:bodyPr>
            <a:normAutofit/>
          </a:bodyPr>
          <a:lstStyle/>
          <a:p>
            <a:pPr>
              <a:lnSpc>
                <a:spcPct val="100000"/>
              </a:lnSpc>
            </a:pPr>
            <a:r>
              <a:rPr lang="en-GB" noProof="0" dirty="0"/>
              <a:t>Best way to prevent the spread of germs in the health care setting and community</a:t>
            </a:r>
          </a:p>
          <a:p>
            <a:pPr>
              <a:lnSpc>
                <a:spcPct val="100000"/>
              </a:lnSpc>
            </a:pPr>
            <a:r>
              <a:rPr lang="en-GB" noProof="0" dirty="0"/>
              <a:t>Our hands are our main tool for work as health care workers- and they are the key link in the chain of transmission</a:t>
            </a:r>
          </a:p>
          <a:p>
            <a:pPr>
              <a:lnSpc>
                <a:spcPct val="100000"/>
              </a:lnSpc>
            </a:pPr>
            <a:endParaRPr lang="en-GB" noProof="0" dirty="0"/>
          </a:p>
        </p:txBody>
      </p:sp>
      <p:sp>
        <p:nvSpPr>
          <p:cNvPr id="2" name="Title 1"/>
          <p:cNvSpPr>
            <a:spLocks noGrp="1"/>
          </p:cNvSpPr>
          <p:nvPr>
            <p:ph type="title"/>
          </p:nvPr>
        </p:nvSpPr>
        <p:spPr/>
        <p:txBody>
          <a:bodyPr/>
          <a:lstStyle/>
          <a:p>
            <a:r>
              <a:rPr lang="en-GB" noProof="0" dirty="0"/>
              <a:t>Hand Hygiene</a:t>
            </a:r>
          </a:p>
        </p:txBody>
      </p:sp>
      <p:grpSp>
        <p:nvGrpSpPr>
          <p:cNvPr id="15" name="Group 14">
            <a:extLst>
              <a:ext uri="{FF2B5EF4-FFF2-40B4-BE49-F238E27FC236}">
                <a16:creationId xmlns:a16="http://schemas.microsoft.com/office/drawing/2014/main" id="{2CB3EF6B-A5BC-4066-9961-229302F4E93D}"/>
              </a:ext>
            </a:extLst>
          </p:cNvPr>
          <p:cNvGrpSpPr/>
          <p:nvPr/>
        </p:nvGrpSpPr>
        <p:grpSpPr>
          <a:xfrm>
            <a:off x="5269699" y="1800000"/>
            <a:ext cx="6623380" cy="3638938"/>
            <a:chOff x="2621402" y="2974554"/>
            <a:chExt cx="6623380" cy="3638938"/>
          </a:xfrm>
        </p:grpSpPr>
        <p:pic>
          <p:nvPicPr>
            <p:cNvPr id="6" name="Picture 1">
              <a:extLst>
                <a:ext uri="{FF2B5EF4-FFF2-40B4-BE49-F238E27FC236}">
                  <a16:creationId xmlns:a16="http://schemas.microsoft.com/office/drawing/2014/main" id="{375A1B1C-B152-5D4F-895E-7A2F09C707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901"/>
            <a:stretch/>
          </p:blipFill>
          <p:spPr bwMode="auto">
            <a:xfrm>
              <a:off x="2621402" y="2974554"/>
              <a:ext cx="6435396" cy="36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F789247-7684-4C71-86CD-C90FB6047CA8}"/>
                </a:ext>
              </a:extLst>
            </p:cNvPr>
            <p:cNvSpPr txBox="1"/>
            <p:nvPr/>
          </p:nvSpPr>
          <p:spPr>
            <a:xfrm>
              <a:off x="6833419" y="6305715"/>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Caregivers</a:t>
              </a:r>
            </a:p>
          </p:txBody>
        </p:sp>
        <p:sp>
          <p:nvSpPr>
            <p:cNvPr id="8" name="TextBox 7">
              <a:extLst>
                <a:ext uri="{FF2B5EF4-FFF2-40B4-BE49-F238E27FC236}">
                  <a16:creationId xmlns:a16="http://schemas.microsoft.com/office/drawing/2014/main" id="{5E88E7BF-0ABA-43E8-AE06-0327378E06CB}"/>
                </a:ext>
              </a:extLst>
            </p:cNvPr>
            <p:cNvSpPr txBox="1"/>
            <p:nvPr/>
          </p:nvSpPr>
          <p:spPr>
            <a:xfrm>
              <a:off x="7315201" y="4088797"/>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Instruments</a:t>
              </a:r>
            </a:p>
          </p:txBody>
        </p:sp>
        <p:sp>
          <p:nvSpPr>
            <p:cNvPr id="9" name="TextBox 8">
              <a:extLst>
                <a:ext uri="{FF2B5EF4-FFF2-40B4-BE49-F238E27FC236}">
                  <a16:creationId xmlns:a16="http://schemas.microsoft.com/office/drawing/2014/main" id="{1616AA73-8FCE-4ED2-88DA-7BFDC556999B}"/>
                </a:ext>
              </a:extLst>
            </p:cNvPr>
            <p:cNvSpPr txBox="1"/>
            <p:nvPr/>
          </p:nvSpPr>
          <p:spPr>
            <a:xfrm>
              <a:off x="2723536" y="6244160"/>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Cellphones</a:t>
              </a:r>
            </a:p>
          </p:txBody>
        </p:sp>
        <p:sp>
          <p:nvSpPr>
            <p:cNvPr id="10" name="TextBox 9">
              <a:extLst>
                <a:ext uri="{FF2B5EF4-FFF2-40B4-BE49-F238E27FC236}">
                  <a16:creationId xmlns:a16="http://schemas.microsoft.com/office/drawing/2014/main" id="{B946B889-CA9C-48F2-A9D0-F8305A8618B7}"/>
                </a:ext>
              </a:extLst>
            </p:cNvPr>
            <p:cNvSpPr txBox="1"/>
            <p:nvPr/>
          </p:nvSpPr>
          <p:spPr>
            <a:xfrm>
              <a:off x="2745444" y="4991714"/>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Medication</a:t>
              </a:r>
            </a:p>
          </p:txBody>
        </p:sp>
        <p:sp>
          <p:nvSpPr>
            <p:cNvPr id="11" name="TextBox 10">
              <a:extLst>
                <a:ext uri="{FF2B5EF4-FFF2-40B4-BE49-F238E27FC236}">
                  <a16:creationId xmlns:a16="http://schemas.microsoft.com/office/drawing/2014/main" id="{9B66069A-EBE9-4513-8B6F-9A31912489FE}"/>
                </a:ext>
              </a:extLst>
            </p:cNvPr>
            <p:cNvSpPr txBox="1"/>
            <p:nvPr/>
          </p:nvSpPr>
          <p:spPr>
            <a:xfrm>
              <a:off x="2730910" y="4016880"/>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Door handles</a:t>
              </a:r>
            </a:p>
          </p:txBody>
        </p:sp>
        <p:sp>
          <p:nvSpPr>
            <p:cNvPr id="4" name="TextBox 3">
              <a:extLst>
                <a:ext uri="{FF2B5EF4-FFF2-40B4-BE49-F238E27FC236}">
                  <a16:creationId xmlns:a16="http://schemas.microsoft.com/office/drawing/2014/main" id="{AF925668-4780-43C4-A203-C50FAA059EF4}"/>
                </a:ext>
              </a:extLst>
            </p:cNvPr>
            <p:cNvSpPr txBox="1"/>
            <p:nvPr/>
          </p:nvSpPr>
          <p:spPr>
            <a:xfrm>
              <a:off x="7467600" y="4889324"/>
              <a:ext cx="1295400" cy="369332"/>
            </a:xfrm>
            <a:prstGeom prst="rect">
              <a:avLst/>
            </a:prstGeom>
            <a:solidFill>
              <a:schemeClr val="bg1"/>
            </a:solidFill>
          </p:spPr>
          <p:txBody>
            <a:bodyPr wrap="square" rtlCol="0">
              <a:spAutoFit/>
            </a:bodyPr>
            <a:lstStyle/>
            <a:p>
              <a:pPr>
                <a:defRPr/>
              </a:pPr>
              <a:endParaRPr lang="en-US" dirty="0">
                <a:latin typeface="Arial"/>
              </a:endParaRPr>
            </a:p>
          </p:txBody>
        </p:sp>
      </p:grpSp>
    </p:spTree>
    <p:extLst>
      <p:ext uri="{BB962C8B-B14F-4D97-AF65-F5344CB8AC3E}">
        <p14:creationId xmlns:p14="http://schemas.microsoft.com/office/powerpoint/2010/main" val="136466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D9FBBD-4D50-554B-956E-207DE2A8C685}"/>
              </a:ext>
            </a:extLst>
          </p:cNvPr>
          <p:cNvSpPr>
            <a:spLocks noGrp="1"/>
          </p:cNvSpPr>
          <p:nvPr>
            <p:ph type="title"/>
          </p:nvPr>
        </p:nvSpPr>
        <p:spPr/>
        <p:txBody>
          <a:bodyPr/>
          <a:lstStyle/>
          <a:p>
            <a:r>
              <a:rPr lang="en-GB" noProof="0" dirty="0"/>
              <a:t>Hand hygiene: WHO 5 moments</a:t>
            </a:r>
          </a:p>
        </p:txBody>
      </p:sp>
      <p:pic>
        <p:nvPicPr>
          <p:cNvPr id="2" name="Picture 1">
            <a:extLst>
              <a:ext uri="{FF2B5EF4-FFF2-40B4-BE49-F238E27FC236}">
                <a16:creationId xmlns:a16="http://schemas.microsoft.com/office/drawing/2014/main" id="{B827B358-AB15-46D7-A55D-AA1B384E75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941" y="1480300"/>
            <a:ext cx="7201387" cy="5347251"/>
          </a:xfrm>
          <a:prstGeom prst="rect">
            <a:avLst/>
          </a:prstGeom>
        </p:spPr>
      </p:pic>
      <p:pic>
        <p:nvPicPr>
          <p:cNvPr id="3" name="Picture 2">
            <a:extLst>
              <a:ext uri="{FF2B5EF4-FFF2-40B4-BE49-F238E27FC236}">
                <a16:creationId xmlns:a16="http://schemas.microsoft.com/office/drawing/2014/main" id="{70DDFCD0-6298-441C-A86B-665E23BD78CD}"/>
              </a:ext>
            </a:extLst>
          </p:cNvPr>
          <p:cNvPicPr>
            <a:picLocks noChangeAspect="1"/>
          </p:cNvPicPr>
          <p:nvPr/>
        </p:nvPicPr>
        <p:blipFill>
          <a:blip r:embed="rId4"/>
          <a:stretch>
            <a:fillRect/>
          </a:stretch>
        </p:blipFill>
        <p:spPr>
          <a:xfrm>
            <a:off x="4" y="6534888"/>
            <a:ext cx="5415547" cy="290804"/>
          </a:xfrm>
          <a:prstGeom prst="rect">
            <a:avLst/>
          </a:prstGeom>
        </p:spPr>
      </p:pic>
    </p:spTree>
    <p:extLst>
      <p:ext uri="{BB962C8B-B14F-4D97-AF65-F5344CB8AC3E}">
        <p14:creationId xmlns:p14="http://schemas.microsoft.com/office/powerpoint/2010/main" val="193665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A7EC79-DD38-4B4D-A7E2-987C0E6CDE60}"/>
              </a:ext>
            </a:extLst>
          </p:cNvPr>
          <p:cNvSpPr>
            <a:spLocks noGrp="1"/>
          </p:cNvSpPr>
          <p:nvPr>
            <p:ph idx="1"/>
          </p:nvPr>
        </p:nvSpPr>
        <p:spPr>
          <a:xfrm>
            <a:off x="4552122" y="1690688"/>
            <a:ext cx="7159879" cy="4346512"/>
          </a:xfrm>
        </p:spPr>
        <p:txBody>
          <a:bodyPr/>
          <a:lstStyle/>
          <a:p>
            <a:r>
              <a:rPr lang="en-GB" noProof="0" dirty="0"/>
              <a:t>Use appropriate product and technique</a:t>
            </a:r>
          </a:p>
          <a:p>
            <a:r>
              <a:rPr lang="en-GB" noProof="0" dirty="0"/>
              <a:t>Alcohol-based hand rub product is preferable, if hands are not visibly soiled</a:t>
            </a:r>
          </a:p>
          <a:p>
            <a:pPr lvl="1"/>
            <a:r>
              <a:rPr lang="en-GB" noProof="0" dirty="0"/>
              <a:t>Rub hands for </a:t>
            </a:r>
            <a:r>
              <a:rPr lang="en-GB" b="1" noProof="0" dirty="0">
                <a:solidFill>
                  <a:schemeClr val="accent2"/>
                </a:solidFill>
              </a:rPr>
              <a:t>20–30</a:t>
            </a:r>
            <a:r>
              <a:rPr lang="en-GB" noProof="0" dirty="0"/>
              <a:t> seconds!</a:t>
            </a:r>
          </a:p>
          <a:p>
            <a:r>
              <a:rPr lang="en-GB" noProof="0" dirty="0"/>
              <a:t>Soap, running water and single use towel, when visibly dirty or contaminated with proteinaceous material</a:t>
            </a:r>
          </a:p>
          <a:p>
            <a:pPr lvl="1"/>
            <a:r>
              <a:rPr lang="en-GB" noProof="0" dirty="0"/>
              <a:t>Wash hands for </a:t>
            </a:r>
            <a:r>
              <a:rPr lang="en-GB" b="1" noProof="0" dirty="0">
                <a:solidFill>
                  <a:schemeClr val="accent1"/>
                </a:solidFill>
              </a:rPr>
              <a:t>40–60 </a:t>
            </a:r>
            <a:r>
              <a:rPr lang="en-GB" noProof="0" dirty="0"/>
              <a:t>seconds!</a:t>
            </a:r>
          </a:p>
        </p:txBody>
      </p:sp>
      <p:sp>
        <p:nvSpPr>
          <p:cNvPr id="5" name="Title 4">
            <a:extLst>
              <a:ext uri="{FF2B5EF4-FFF2-40B4-BE49-F238E27FC236}">
                <a16:creationId xmlns:a16="http://schemas.microsoft.com/office/drawing/2014/main" id="{7E6745C6-99A3-1E4A-96D5-4515BC3B6175}"/>
              </a:ext>
            </a:extLst>
          </p:cNvPr>
          <p:cNvSpPr>
            <a:spLocks noGrp="1"/>
          </p:cNvSpPr>
          <p:nvPr>
            <p:ph type="title"/>
          </p:nvPr>
        </p:nvSpPr>
        <p:spPr/>
        <p:txBody>
          <a:bodyPr/>
          <a:lstStyle/>
          <a:p>
            <a:r>
              <a:rPr lang="en-GB" noProof="0" dirty="0"/>
              <a:t>Hand hygiene: HOW</a:t>
            </a:r>
          </a:p>
        </p:txBody>
      </p:sp>
      <p:pic>
        <p:nvPicPr>
          <p:cNvPr id="3" name="Picture 2">
            <a:extLst>
              <a:ext uri="{FF2B5EF4-FFF2-40B4-BE49-F238E27FC236}">
                <a16:creationId xmlns:a16="http://schemas.microsoft.com/office/drawing/2014/main" id="{2095CA99-DFF9-4928-A23A-4F1B047E68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1" y="1690688"/>
            <a:ext cx="3493992" cy="4645281"/>
          </a:xfrm>
          <a:prstGeom prst="rect">
            <a:avLst/>
          </a:prstGeom>
        </p:spPr>
      </p:pic>
      <p:sp>
        <p:nvSpPr>
          <p:cNvPr id="6" name="Text Placeholder 6">
            <a:extLst>
              <a:ext uri="{FF2B5EF4-FFF2-40B4-BE49-F238E27FC236}">
                <a16:creationId xmlns:a16="http://schemas.microsoft.com/office/drawing/2014/main" id="{BE4F881A-90D5-49C9-9BF7-6F392725AAEF}"/>
              </a:ext>
            </a:extLst>
          </p:cNvPr>
          <p:cNvSpPr txBox="1">
            <a:spLocks/>
          </p:cNvSpPr>
          <p:nvPr/>
        </p:nvSpPr>
        <p:spPr bwMode="gray">
          <a:xfrm>
            <a:off x="838200" y="6445281"/>
            <a:ext cx="8419774" cy="208579"/>
          </a:xfrm>
          <a:prstGeom prst="rect">
            <a:avLst/>
          </a:prstGeom>
        </p:spPr>
        <p:txBody>
          <a:bodyPr vert="horz" lIns="18000" tIns="0" rIns="18000" bIns="0" rtlCol="0" anchor="t">
            <a:normAutofit/>
          </a:bodyPr>
          <a:lstStyle>
            <a:lvl1pPr marL="0" indent="0" algn="l" defTabSz="914400" rtl="0" eaLnBrk="1" latinLnBrk="0" hangingPunct="1">
              <a:lnSpc>
                <a:spcPct val="100000"/>
              </a:lnSpc>
              <a:spcBef>
                <a:spcPts val="0"/>
              </a:spcBef>
              <a:spcAft>
                <a:spcPts val="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latin typeface="Arial Narrow" panose="020B0606020202030204" pitchFamily="34" charset="0"/>
                <a:hlinkClick r:id="rId4"/>
              </a:rPr>
              <a:t>https://www.who.int/infection-prevention/tools/hand-hygiene/en/</a:t>
            </a:r>
            <a:r>
              <a:rPr lang="en-US" sz="1000" dirty="0">
                <a:latin typeface="Arial Narrow" panose="020B0606020202030204" pitchFamily="34" charset="0"/>
              </a:rPr>
              <a:t> </a:t>
            </a:r>
          </a:p>
        </p:txBody>
      </p:sp>
    </p:spTree>
    <p:extLst>
      <p:ext uri="{BB962C8B-B14F-4D97-AF65-F5344CB8AC3E}">
        <p14:creationId xmlns:p14="http://schemas.microsoft.com/office/powerpoint/2010/main" val="2964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5B2072-B771-48EE-9C71-1F415C2F2968}"/>
              </a:ext>
            </a:extLst>
          </p:cNvPr>
          <p:cNvPicPr>
            <a:picLocks noChangeAspect="1"/>
          </p:cNvPicPr>
          <p:nvPr/>
        </p:nvPicPr>
        <p:blipFill rotWithShape="1">
          <a:blip r:embed="rId3"/>
          <a:srcRect t="1229" r="794" b="2362"/>
          <a:stretch/>
        </p:blipFill>
        <p:spPr>
          <a:xfrm>
            <a:off x="1676399" y="228742"/>
            <a:ext cx="9236765" cy="6373976"/>
          </a:xfrm>
          <a:prstGeom prst="rect">
            <a:avLst/>
          </a:prstGeom>
        </p:spPr>
      </p:pic>
      <p:sp>
        <p:nvSpPr>
          <p:cNvPr id="3" name="Text Placeholder 6">
            <a:extLst>
              <a:ext uri="{FF2B5EF4-FFF2-40B4-BE49-F238E27FC236}">
                <a16:creationId xmlns:a16="http://schemas.microsoft.com/office/drawing/2014/main" id="{793E9839-3036-499C-A2EE-7C0978C9911D}"/>
              </a:ext>
            </a:extLst>
          </p:cNvPr>
          <p:cNvSpPr txBox="1">
            <a:spLocks/>
          </p:cNvSpPr>
          <p:nvPr/>
        </p:nvSpPr>
        <p:spPr>
          <a:xfrm>
            <a:off x="1676400" y="6553201"/>
            <a:ext cx="8419774" cy="208579"/>
          </a:xfrm>
          <a:prstGeom prst="rect">
            <a:avLst/>
          </a:prstGeom>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Arial Narrow" panose="020B0606020202030204" pitchFamily="34" charset="0"/>
                <a:hlinkClick r:id="rId4"/>
              </a:rPr>
              <a:t>https://www.who.int/infection-prevention/tools/hand-hygiene/en/</a:t>
            </a:r>
            <a:r>
              <a:rPr lang="en-US" sz="1200" dirty="0">
                <a:latin typeface="Arial Narrow" panose="020B0606020202030204" pitchFamily="34" charset="0"/>
              </a:rPr>
              <a:t> </a:t>
            </a:r>
          </a:p>
        </p:txBody>
      </p:sp>
    </p:spTree>
    <p:extLst>
      <p:ext uri="{BB962C8B-B14F-4D97-AF65-F5344CB8AC3E}">
        <p14:creationId xmlns:p14="http://schemas.microsoft.com/office/powerpoint/2010/main" val="18647519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7DEFB0C-02DF-4760-A586-633FBE363FD0}"/>
              </a:ext>
            </a:extLst>
          </p:cNvPr>
          <p:cNvSpPr>
            <a:spLocks noGrp="1"/>
          </p:cNvSpPr>
          <p:nvPr>
            <p:ph type="title"/>
          </p:nvPr>
        </p:nvSpPr>
        <p:spPr/>
        <p:txBody>
          <a:bodyPr/>
          <a:lstStyle/>
          <a:p>
            <a:r>
              <a:rPr lang="en-US" altLang="en-US" dirty="0">
                <a:sym typeface="+mn-ea"/>
              </a:rPr>
              <a:t>Human  Coronaviruses</a:t>
            </a:r>
          </a:p>
        </p:txBody>
      </p:sp>
      <p:sp>
        <p:nvSpPr>
          <p:cNvPr id="6147" name="Content Placeholder 2">
            <a:extLst>
              <a:ext uri="{FF2B5EF4-FFF2-40B4-BE49-F238E27FC236}">
                <a16:creationId xmlns:a16="http://schemas.microsoft.com/office/drawing/2014/main" id="{A2D72E39-5348-490C-BB62-D6852C9407EE}"/>
              </a:ext>
            </a:extLst>
          </p:cNvPr>
          <p:cNvSpPr>
            <a:spLocks noGrp="1"/>
          </p:cNvSpPr>
          <p:nvPr>
            <p:ph idx="1"/>
          </p:nvPr>
        </p:nvSpPr>
        <p:spPr/>
        <p:txBody>
          <a:bodyPr>
            <a:normAutofit fontScale="77500" lnSpcReduction="20000"/>
          </a:bodyPr>
          <a:lstStyle/>
          <a:p>
            <a:r>
              <a:rPr lang="en-US" altLang="en-US" b="1" dirty="0">
                <a:sym typeface="+mn-ea"/>
              </a:rPr>
              <a:t>Community-acquired </a:t>
            </a:r>
            <a:r>
              <a:rPr lang="en-US" altLang="en-US" b="1" dirty="0" err="1">
                <a:sym typeface="+mn-ea"/>
              </a:rPr>
              <a:t>HCoVs</a:t>
            </a:r>
            <a:endParaRPr lang="en-US" altLang="en-US" b="1" dirty="0">
              <a:sym typeface="+mn-ea"/>
            </a:endParaRPr>
          </a:p>
          <a:p>
            <a:endParaRPr lang="en-US" altLang="en-US" dirty="0">
              <a:sym typeface="+mn-ea"/>
            </a:endParaRPr>
          </a:p>
          <a:p>
            <a:r>
              <a:rPr lang="en-US" altLang="en-US" dirty="0">
                <a:sym typeface="+mn-ea"/>
              </a:rPr>
              <a:t>1.HCoVs 229E</a:t>
            </a:r>
            <a:endParaRPr lang="en-US" altLang="en-US" dirty="0"/>
          </a:p>
          <a:p>
            <a:r>
              <a:rPr lang="en-US" altLang="en-US" dirty="0">
                <a:sym typeface="+mn-ea"/>
              </a:rPr>
              <a:t>2.OC43( Organ culture)</a:t>
            </a:r>
            <a:endParaRPr lang="en-US" altLang="en-US" dirty="0"/>
          </a:p>
          <a:p>
            <a:r>
              <a:rPr lang="en-US" altLang="en-US" dirty="0">
                <a:sym typeface="+mn-ea"/>
              </a:rPr>
              <a:t>3.NL63 (New Heaven Coronaviruses )</a:t>
            </a:r>
            <a:endParaRPr lang="en-US" altLang="en-US" dirty="0"/>
          </a:p>
          <a:p>
            <a:r>
              <a:rPr lang="en-US" altLang="en-US" dirty="0">
                <a:sym typeface="+mn-ea"/>
              </a:rPr>
              <a:t>4.HKU-1 </a:t>
            </a:r>
          </a:p>
          <a:p>
            <a:endParaRPr lang="en-US" altLang="en-US" dirty="0"/>
          </a:p>
          <a:p>
            <a:r>
              <a:rPr lang="en-US" altLang="en-US" b="1" dirty="0">
                <a:sym typeface="+mn-ea"/>
              </a:rPr>
              <a:t>SARS </a:t>
            </a:r>
            <a:r>
              <a:rPr lang="en-US" altLang="en-US" dirty="0">
                <a:sym typeface="+mn-ea"/>
              </a:rPr>
              <a:t>(Severe Acute Respiratory Syndrome) </a:t>
            </a:r>
            <a:r>
              <a:rPr lang="en-US" altLang="en-US" dirty="0" err="1">
                <a:sym typeface="+mn-ea"/>
              </a:rPr>
              <a:t>CoV</a:t>
            </a:r>
            <a:r>
              <a:rPr lang="en-US" altLang="en-US" dirty="0">
                <a:sym typeface="+mn-ea"/>
              </a:rPr>
              <a:t> – 2003 -2004</a:t>
            </a:r>
          </a:p>
          <a:p>
            <a:r>
              <a:rPr lang="en-US" altLang="en-US" b="1" dirty="0">
                <a:sym typeface="+mn-ea"/>
              </a:rPr>
              <a:t>Middle East respiratory syndrome coronavirus</a:t>
            </a:r>
            <a:r>
              <a:rPr lang="en-US" altLang="en-US" dirty="0">
                <a:sym typeface="+mn-ea"/>
              </a:rPr>
              <a:t>, or MERS‐</a:t>
            </a:r>
            <a:r>
              <a:rPr lang="en-US" altLang="en-US" dirty="0" err="1">
                <a:sym typeface="+mn-ea"/>
              </a:rPr>
              <a:t>CoV</a:t>
            </a:r>
            <a:r>
              <a:rPr lang="en-US" altLang="en-US" dirty="0">
                <a:sym typeface="+mn-ea"/>
              </a:rPr>
              <a:t> - 2012</a:t>
            </a:r>
            <a:endParaRPr lang="en-US" altLang="en-US" dirty="0"/>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5646-4270-8845-89CF-190B448C349D}"/>
              </a:ext>
            </a:extLst>
          </p:cNvPr>
          <p:cNvSpPr>
            <a:spLocks noGrp="1"/>
          </p:cNvSpPr>
          <p:nvPr>
            <p:ph type="title"/>
          </p:nvPr>
        </p:nvSpPr>
        <p:spPr/>
        <p:txBody>
          <a:bodyPr/>
          <a:lstStyle/>
          <a:p>
            <a:r>
              <a:rPr lang="en-GB" noProof="0" dirty="0"/>
              <a:t>Respiratory hygiene/etiquette  </a:t>
            </a:r>
          </a:p>
        </p:txBody>
      </p:sp>
      <p:sp>
        <p:nvSpPr>
          <p:cNvPr id="3" name="Content Placeholder 2">
            <a:extLst>
              <a:ext uri="{FF2B5EF4-FFF2-40B4-BE49-F238E27FC236}">
                <a16:creationId xmlns:a16="http://schemas.microsoft.com/office/drawing/2014/main" id="{2189992B-1B70-3043-B434-3F93EA02B52A}"/>
              </a:ext>
            </a:extLst>
          </p:cNvPr>
          <p:cNvSpPr>
            <a:spLocks noGrp="1"/>
          </p:cNvSpPr>
          <p:nvPr>
            <p:ph idx="1"/>
          </p:nvPr>
        </p:nvSpPr>
        <p:spPr>
          <a:xfrm>
            <a:off x="838200" y="1825625"/>
            <a:ext cx="8039910" cy="4351338"/>
          </a:xfrm>
        </p:spPr>
        <p:txBody>
          <a:bodyPr>
            <a:normAutofit fontScale="92500" lnSpcReduction="10000"/>
          </a:bodyPr>
          <a:lstStyle/>
          <a:p>
            <a:r>
              <a:rPr lang="en-GB" noProof="0" dirty="0"/>
              <a:t>Reduces the  spread of microorganisms (germs) that cause respiratory infections (colds, flu)</a:t>
            </a:r>
          </a:p>
          <a:p>
            <a:pPr lvl="1"/>
            <a:r>
              <a:rPr lang="en-GB" noProof="0" dirty="0"/>
              <a:t>Turn head away from others when coughing/sneezing</a:t>
            </a:r>
          </a:p>
          <a:p>
            <a:pPr lvl="1"/>
            <a:r>
              <a:rPr lang="en-GB" noProof="0" dirty="0"/>
              <a:t>Cover the nose and mouth with a tissue. </a:t>
            </a:r>
          </a:p>
          <a:p>
            <a:pPr lvl="1"/>
            <a:r>
              <a:rPr lang="en-GB" noProof="0" dirty="0"/>
              <a:t>If tissues are used, discard immediately into the trash</a:t>
            </a:r>
          </a:p>
          <a:p>
            <a:pPr lvl="1"/>
            <a:r>
              <a:rPr lang="en-GB" noProof="0" dirty="0"/>
              <a:t>Cough/sneeze into your sleeve if no tissue is available</a:t>
            </a:r>
          </a:p>
          <a:p>
            <a:pPr lvl="1"/>
            <a:r>
              <a:rPr lang="en-GB" noProof="0" dirty="0"/>
              <a:t>Clean your hands with soap and water or alcohol based products </a:t>
            </a:r>
          </a:p>
          <a:p>
            <a:r>
              <a:rPr lang="en-GB" noProof="0" dirty="0"/>
              <a:t>Do not spit here and there!</a:t>
            </a:r>
          </a:p>
          <a:p>
            <a:endParaRPr lang="en-GB" noProof="0" dirty="0"/>
          </a:p>
          <a:p>
            <a:endParaRPr lang="en-GB" noProof="0" dirty="0"/>
          </a:p>
        </p:txBody>
      </p:sp>
      <p:pic>
        <p:nvPicPr>
          <p:cNvPr id="7" name="Picture 6" descr="A close up of a sign&#10;&#10;Description generated with high confidence">
            <a:extLst>
              <a:ext uri="{FF2B5EF4-FFF2-40B4-BE49-F238E27FC236}">
                <a16:creationId xmlns:a16="http://schemas.microsoft.com/office/drawing/2014/main" id="{F30F2107-C283-F544-AC9A-3025B6B129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3087" y="4289669"/>
            <a:ext cx="2200713" cy="2200713"/>
          </a:xfrm>
          <a:prstGeom prst="rect">
            <a:avLst/>
          </a:prstGeom>
        </p:spPr>
      </p:pic>
      <p:pic>
        <p:nvPicPr>
          <p:cNvPr id="5" name="Picture 4">
            <a:extLst>
              <a:ext uri="{FF2B5EF4-FFF2-40B4-BE49-F238E27FC236}">
                <a16:creationId xmlns:a16="http://schemas.microsoft.com/office/drawing/2014/main" id="{FBABF6B1-1867-4193-A7EF-42DE3B771BF9}"/>
              </a:ext>
            </a:extLst>
          </p:cNvPr>
          <p:cNvPicPr>
            <a:picLocks noChangeAspect="1"/>
          </p:cNvPicPr>
          <p:nvPr/>
        </p:nvPicPr>
        <p:blipFill>
          <a:blip r:embed="rId4"/>
          <a:stretch>
            <a:fillRect/>
          </a:stretch>
        </p:blipFill>
        <p:spPr>
          <a:xfrm>
            <a:off x="9153087" y="1939638"/>
            <a:ext cx="2200713" cy="1989106"/>
          </a:xfrm>
          <a:prstGeom prst="rect">
            <a:avLst/>
          </a:prstGeom>
        </p:spPr>
      </p:pic>
      <p:sp>
        <p:nvSpPr>
          <p:cNvPr id="6" name="Rectangle 5">
            <a:extLst>
              <a:ext uri="{FF2B5EF4-FFF2-40B4-BE49-F238E27FC236}">
                <a16:creationId xmlns:a16="http://schemas.microsoft.com/office/drawing/2014/main" id="{AA254CD0-D96B-4429-A676-D1AA5448F722}"/>
              </a:ext>
            </a:extLst>
          </p:cNvPr>
          <p:cNvSpPr/>
          <p:nvPr/>
        </p:nvSpPr>
        <p:spPr>
          <a:xfrm>
            <a:off x="838200" y="6367271"/>
            <a:ext cx="7196948" cy="246221"/>
          </a:xfrm>
          <a:prstGeom prst="rect">
            <a:avLst/>
          </a:prstGeom>
        </p:spPr>
        <p:txBody>
          <a:bodyPr wrap="square">
            <a:spAutoFit/>
          </a:bodyPr>
          <a:lstStyle/>
          <a:p>
            <a:pPr>
              <a:spcBef>
                <a:spcPct val="0"/>
              </a:spcBef>
            </a:pPr>
            <a:r>
              <a:rPr lang="fr-CA" altLang="fr-FR" sz="1000" dirty="0">
                <a:latin typeface="Arial Narrow" panose="020B0606020202030204" pitchFamily="34" charset="0"/>
              </a:rPr>
              <a:t>Image source: </a:t>
            </a:r>
            <a:r>
              <a:rPr lang="en-US" sz="1000" dirty="0">
                <a:latin typeface="Arial Narrow" panose="020B0606020202030204" pitchFamily="34" charset="0"/>
                <a:hlinkClick r:id="rId5"/>
              </a:rPr>
              <a:t>https://www.who.int/emergencies/diseases/novel-coronavirus-2019/advice-for-public</a:t>
            </a:r>
            <a:endParaRPr lang="fr-CA" altLang="fr-FR" sz="1000" dirty="0">
              <a:latin typeface="Arial Narrow" panose="020B0606020202030204" pitchFamily="34" charset="0"/>
            </a:endParaRPr>
          </a:p>
        </p:txBody>
      </p:sp>
    </p:spTree>
    <p:extLst>
      <p:ext uri="{BB962C8B-B14F-4D97-AF65-F5344CB8AC3E}">
        <p14:creationId xmlns:p14="http://schemas.microsoft.com/office/powerpoint/2010/main" val="2997061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Promoting respiratory hygiene</a:t>
            </a:r>
          </a:p>
        </p:txBody>
      </p:sp>
      <p:sp>
        <p:nvSpPr>
          <p:cNvPr id="3" name="Content Placeholder 2"/>
          <p:cNvSpPr>
            <a:spLocks noGrp="1"/>
          </p:cNvSpPr>
          <p:nvPr>
            <p:ph idx="1"/>
          </p:nvPr>
        </p:nvSpPr>
        <p:spPr>
          <a:xfrm>
            <a:off x="838200" y="1825625"/>
            <a:ext cx="8812696" cy="4351338"/>
          </a:xfrm>
        </p:spPr>
        <p:txBody>
          <a:bodyPr/>
          <a:lstStyle/>
          <a:p>
            <a:r>
              <a:rPr lang="en-GB" noProof="0" dirty="0"/>
              <a:t>Encourage handwashing for patients with respiratory symptoms</a:t>
            </a:r>
          </a:p>
          <a:p>
            <a:r>
              <a:rPr lang="en-GB" noProof="0" dirty="0"/>
              <a:t>Provide masks for patients with respiratory symptoms </a:t>
            </a:r>
          </a:p>
          <a:p>
            <a:r>
              <a:rPr lang="en-GB" noProof="0" dirty="0"/>
              <a:t>Patients with fever + cough or sneezing should be kept at least 1m away from other patients</a:t>
            </a:r>
          </a:p>
          <a:p>
            <a:r>
              <a:rPr lang="en-GB" noProof="0" dirty="0"/>
              <a:t>Post visual aids reminding patients and visitors with respiratory symptoms to cover their cough</a:t>
            </a:r>
          </a:p>
          <a:p>
            <a:endParaRPr lang="en-GB" noProof="0" dirty="0"/>
          </a:p>
          <a:p>
            <a:endParaRPr lang="en-GB" noProof="0" dirty="0"/>
          </a:p>
          <a:p>
            <a:endParaRPr lang="en-GB" noProof="0" dirty="0"/>
          </a:p>
          <a:p>
            <a:endParaRPr lang="en-GB" noProof="0" dirty="0"/>
          </a:p>
        </p:txBody>
      </p:sp>
      <p:pic>
        <p:nvPicPr>
          <p:cNvPr id="5" name="Picture 4" descr="A close up of a sign&#10;&#10;Description generated with very high confidence">
            <a:extLst>
              <a:ext uri="{FF2B5EF4-FFF2-40B4-BE49-F238E27FC236}">
                <a16:creationId xmlns:a16="http://schemas.microsoft.com/office/drawing/2014/main" id="{5F5E53E8-33C0-6343-AB29-28084A3DC6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0896" y="1825625"/>
            <a:ext cx="2066303" cy="2066303"/>
          </a:xfrm>
          <a:prstGeom prst="rect">
            <a:avLst/>
          </a:prstGeom>
        </p:spPr>
      </p:pic>
    </p:spTree>
    <p:extLst>
      <p:ext uri="{BB962C8B-B14F-4D97-AF65-F5344CB8AC3E}">
        <p14:creationId xmlns:p14="http://schemas.microsoft.com/office/powerpoint/2010/main" val="126280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41866F-BC91-374A-AA65-9C628392A073}"/>
              </a:ext>
            </a:extLst>
          </p:cNvPr>
          <p:cNvSpPr>
            <a:spLocks noGrp="1"/>
          </p:cNvSpPr>
          <p:nvPr>
            <p:ph type="title"/>
          </p:nvPr>
        </p:nvSpPr>
        <p:spPr/>
        <p:txBody>
          <a:bodyPr/>
          <a:lstStyle/>
          <a:p>
            <a:r>
              <a:rPr lang="en-GB" noProof="0" dirty="0"/>
              <a:t>PPE for use in health care for COVID-19</a:t>
            </a:r>
          </a:p>
        </p:txBody>
      </p:sp>
      <p:pic>
        <p:nvPicPr>
          <p:cNvPr id="7" name="Picture 14">
            <a:extLst>
              <a:ext uri="{FF2B5EF4-FFF2-40B4-BE49-F238E27FC236}">
                <a16:creationId xmlns:a16="http://schemas.microsoft.com/office/drawing/2014/main" id="{74A0587E-09E6-8043-8ABF-5EB43126F2A2}"/>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8336261" y="4394954"/>
            <a:ext cx="2212401" cy="146304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24">
            <a:extLst>
              <a:ext uri="{FF2B5EF4-FFF2-40B4-BE49-F238E27FC236}">
                <a16:creationId xmlns:a16="http://schemas.microsoft.com/office/drawing/2014/main" id="{0BD7916E-27FE-A04D-BD60-8669DABFEBAD}"/>
              </a:ext>
            </a:extLst>
          </p:cNvPr>
          <p:cNvSpPr txBox="1">
            <a:spLocks noChangeArrowheads="1"/>
          </p:cNvSpPr>
          <p:nvPr/>
        </p:nvSpPr>
        <p:spPr bwMode="auto">
          <a:xfrm>
            <a:off x="8336260" y="3994373"/>
            <a:ext cx="1777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latin typeface="Arial Narrow" panose="020B0606020202030204" pitchFamily="34" charset="0"/>
              </a:rPr>
              <a:t>Head cover</a:t>
            </a:r>
          </a:p>
        </p:txBody>
      </p:sp>
      <p:sp>
        <p:nvSpPr>
          <p:cNvPr id="11" name="TextBox 19">
            <a:extLst>
              <a:ext uri="{FF2B5EF4-FFF2-40B4-BE49-F238E27FC236}">
                <a16:creationId xmlns:a16="http://schemas.microsoft.com/office/drawing/2014/main" id="{57282461-F1F0-4048-99DE-A5B6EEA518D7}"/>
              </a:ext>
            </a:extLst>
          </p:cNvPr>
          <p:cNvSpPr txBox="1">
            <a:spLocks noChangeArrowheads="1"/>
          </p:cNvSpPr>
          <p:nvPr/>
        </p:nvSpPr>
        <p:spPr bwMode="auto">
          <a:xfrm>
            <a:off x="8376016" y="5889942"/>
            <a:ext cx="1631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dirty="0">
                <a:solidFill>
                  <a:schemeClr val="tx1">
                    <a:lumMod val="50000"/>
                    <a:lumOff val="50000"/>
                  </a:schemeClr>
                </a:solidFill>
                <a:latin typeface="Arial Narrow" panose="020B0606020202030204" pitchFamily="34" charset="0"/>
              </a:rPr>
              <a:t>Head + hair</a:t>
            </a:r>
          </a:p>
        </p:txBody>
      </p:sp>
      <p:pic>
        <p:nvPicPr>
          <p:cNvPr id="12" name="Picture 7">
            <a:extLst>
              <a:ext uri="{FF2B5EF4-FFF2-40B4-BE49-F238E27FC236}">
                <a16:creationId xmlns:a16="http://schemas.microsoft.com/office/drawing/2014/main" id="{59C3E7A3-976A-9A4B-A972-0008CF5334E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16654" y="2202077"/>
            <a:ext cx="1473578" cy="114667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25">
            <a:extLst>
              <a:ext uri="{FF2B5EF4-FFF2-40B4-BE49-F238E27FC236}">
                <a16:creationId xmlns:a16="http://schemas.microsoft.com/office/drawing/2014/main" id="{D1AA4C23-8407-D249-AFBF-88E74A327EB9}"/>
              </a:ext>
            </a:extLst>
          </p:cNvPr>
          <p:cNvSpPr txBox="1">
            <a:spLocks noChangeArrowheads="1"/>
          </p:cNvSpPr>
          <p:nvPr/>
        </p:nvSpPr>
        <p:spPr bwMode="auto">
          <a:xfrm>
            <a:off x="8200790" y="1670151"/>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latin typeface="Arial Narrow" panose="020B0606020202030204" pitchFamily="34" charset="0"/>
              </a:rPr>
              <a:t>Goggle</a:t>
            </a:r>
          </a:p>
        </p:txBody>
      </p:sp>
      <p:sp>
        <p:nvSpPr>
          <p:cNvPr id="14" name="TextBox 18">
            <a:extLst>
              <a:ext uri="{FF2B5EF4-FFF2-40B4-BE49-F238E27FC236}">
                <a16:creationId xmlns:a16="http://schemas.microsoft.com/office/drawing/2014/main" id="{43BF8DCD-6D52-B64A-8D70-EFCA136A0D16}"/>
              </a:ext>
            </a:extLst>
          </p:cNvPr>
          <p:cNvSpPr txBox="1">
            <a:spLocks noChangeArrowheads="1"/>
          </p:cNvSpPr>
          <p:nvPr/>
        </p:nvSpPr>
        <p:spPr bwMode="auto">
          <a:xfrm>
            <a:off x="8317672" y="3413332"/>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dirty="0">
                <a:solidFill>
                  <a:schemeClr val="tx1">
                    <a:lumMod val="50000"/>
                    <a:lumOff val="50000"/>
                  </a:schemeClr>
                </a:solidFill>
                <a:latin typeface="Arial Narrow" panose="020B0606020202030204" pitchFamily="34" charset="0"/>
              </a:rPr>
              <a:t>Eyes</a:t>
            </a:r>
          </a:p>
        </p:txBody>
      </p:sp>
      <p:pic>
        <p:nvPicPr>
          <p:cNvPr id="15" name="Picture 13">
            <a:extLst>
              <a:ext uri="{FF2B5EF4-FFF2-40B4-BE49-F238E27FC236}">
                <a16:creationId xmlns:a16="http://schemas.microsoft.com/office/drawing/2014/main" id="{467D6C7D-8514-0647-9EDF-E638B4A9BFB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8176" y="2210710"/>
            <a:ext cx="1401354" cy="114667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08BF9D90-5100-4540-B3D1-78766BBA7CC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4898" y="2206903"/>
            <a:ext cx="1241256" cy="1143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B8860757-18F4-CD42-A5A9-1A0DBE0E62B8}"/>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68176" y="4394954"/>
            <a:ext cx="902400" cy="146304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A5154A37-7628-0E40-BDA1-3DF4719EB09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31246" y="4394954"/>
            <a:ext cx="1463040" cy="146304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5">
            <a:extLst>
              <a:ext uri="{FF2B5EF4-FFF2-40B4-BE49-F238E27FC236}">
                <a16:creationId xmlns:a16="http://schemas.microsoft.com/office/drawing/2014/main" id="{3483C6AE-D8E1-4C46-AC3E-7B5FD10F3247}"/>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78153" y="4394954"/>
            <a:ext cx="1484788" cy="146304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17">
            <a:extLst>
              <a:ext uri="{FF2B5EF4-FFF2-40B4-BE49-F238E27FC236}">
                <a16:creationId xmlns:a16="http://schemas.microsoft.com/office/drawing/2014/main" id="{B649BB1C-24BA-744E-BE8D-5C455EA0E58C}"/>
              </a:ext>
            </a:extLst>
          </p:cNvPr>
          <p:cNvSpPr txBox="1">
            <a:spLocks noChangeArrowheads="1"/>
          </p:cNvSpPr>
          <p:nvPr/>
        </p:nvSpPr>
        <p:spPr bwMode="auto">
          <a:xfrm>
            <a:off x="2090189" y="3413332"/>
            <a:ext cx="1871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dirty="0">
                <a:solidFill>
                  <a:schemeClr val="tx1">
                    <a:lumMod val="50000"/>
                    <a:lumOff val="50000"/>
                  </a:schemeClr>
                </a:solidFill>
                <a:latin typeface="Arial Narrow" panose="020B0606020202030204" pitchFamily="34" charset="0"/>
              </a:rPr>
              <a:t>Nose + mouth</a:t>
            </a:r>
          </a:p>
        </p:txBody>
      </p:sp>
      <p:sp>
        <p:nvSpPr>
          <p:cNvPr id="22" name="TextBox 8">
            <a:extLst>
              <a:ext uri="{FF2B5EF4-FFF2-40B4-BE49-F238E27FC236}">
                <a16:creationId xmlns:a16="http://schemas.microsoft.com/office/drawing/2014/main" id="{F8A523AF-F2C4-A742-9B7D-C4E9630B3565}"/>
              </a:ext>
            </a:extLst>
          </p:cNvPr>
          <p:cNvSpPr txBox="1">
            <a:spLocks noChangeArrowheads="1"/>
          </p:cNvSpPr>
          <p:nvPr/>
        </p:nvSpPr>
        <p:spPr bwMode="auto">
          <a:xfrm>
            <a:off x="2163418" y="1670151"/>
            <a:ext cx="1781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latin typeface="Arial Narrow" panose="020B0606020202030204" pitchFamily="34" charset="0"/>
              </a:rPr>
              <a:t>Face Mask</a:t>
            </a:r>
          </a:p>
        </p:txBody>
      </p:sp>
      <p:sp>
        <p:nvSpPr>
          <p:cNvPr id="23" name="Rectangle 11">
            <a:extLst>
              <a:ext uri="{FF2B5EF4-FFF2-40B4-BE49-F238E27FC236}">
                <a16:creationId xmlns:a16="http://schemas.microsoft.com/office/drawing/2014/main" id="{5233D9C6-976B-BC47-A9F1-ACA8E9E65FE0}"/>
              </a:ext>
            </a:extLst>
          </p:cNvPr>
          <p:cNvSpPr>
            <a:spLocks noChangeArrowheads="1"/>
          </p:cNvSpPr>
          <p:nvPr/>
        </p:nvSpPr>
        <p:spPr bwMode="auto">
          <a:xfrm>
            <a:off x="6531459" y="1670151"/>
            <a:ext cx="1218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latin typeface="Arial Narrow" panose="020B0606020202030204" pitchFamily="34" charset="0"/>
              </a:rPr>
              <a:t>Face shield</a:t>
            </a:r>
          </a:p>
        </p:txBody>
      </p:sp>
      <p:sp>
        <p:nvSpPr>
          <p:cNvPr id="24" name="TextBox 16">
            <a:extLst>
              <a:ext uri="{FF2B5EF4-FFF2-40B4-BE49-F238E27FC236}">
                <a16:creationId xmlns:a16="http://schemas.microsoft.com/office/drawing/2014/main" id="{0B50A51A-D92E-FD4A-BEC4-798F44A409FB}"/>
              </a:ext>
            </a:extLst>
          </p:cNvPr>
          <p:cNvSpPr txBox="1">
            <a:spLocks noChangeArrowheads="1"/>
          </p:cNvSpPr>
          <p:nvPr/>
        </p:nvSpPr>
        <p:spPr bwMode="auto">
          <a:xfrm>
            <a:off x="5987705" y="3413332"/>
            <a:ext cx="2576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dirty="0">
                <a:solidFill>
                  <a:schemeClr val="tx1">
                    <a:lumMod val="50000"/>
                    <a:lumOff val="50000"/>
                  </a:schemeClr>
                </a:solidFill>
                <a:latin typeface="Arial Narrow" panose="020B0606020202030204" pitchFamily="34" charset="0"/>
              </a:rPr>
              <a:t>Eyes + nose + mouth</a:t>
            </a:r>
          </a:p>
        </p:txBody>
      </p:sp>
      <p:sp>
        <p:nvSpPr>
          <p:cNvPr id="26" name="TextBox 9">
            <a:extLst>
              <a:ext uri="{FF2B5EF4-FFF2-40B4-BE49-F238E27FC236}">
                <a16:creationId xmlns:a16="http://schemas.microsoft.com/office/drawing/2014/main" id="{E34E1BFC-DE6A-234B-9AC4-0E1C10D84080}"/>
              </a:ext>
            </a:extLst>
          </p:cNvPr>
          <p:cNvSpPr txBox="1">
            <a:spLocks noChangeArrowheads="1"/>
          </p:cNvSpPr>
          <p:nvPr/>
        </p:nvSpPr>
        <p:spPr bwMode="auto">
          <a:xfrm>
            <a:off x="6020493" y="3994373"/>
            <a:ext cx="167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latin typeface="Arial Narrow" panose="020B0606020202030204" pitchFamily="34" charset="0"/>
              </a:rPr>
              <a:t>Gloves</a:t>
            </a:r>
          </a:p>
        </p:txBody>
      </p:sp>
      <p:sp>
        <p:nvSpPr>
          <p:cNvPr id="28" name="TextBox 20">
            <a:extLst>
              <a:ext uri="{FF2B5EF4-FFF2-40B4-BE49-F238E27FC236}">
                <a16:creationId xmlns:a16="http://schemas.microsoft.com/office/drawing/2014/main" id="{7FEB66AA-5569-2245-8DC8-9BCFC426FDA3}"/>
              </a:ext>
            </a:extLst>
          </p:cNvPr>
          <p:cNvSpPr txBox="1">
            <a:spLocks noChangeArrowheads="1"/>
          </p:cNvSpPr>
          <p:nvPr/>
        </p:nvSpPr>
        <p:spPr bwMode="auto">
          <a:xfrm>
            <a:off x="6018789" y="5889942"/>
            <a:ext cx="167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dirty="0">
                <a:solidFill>
                  <a:schemeClr val="tx1">
                    <a:lumMod val="50000"/>
                    <a:lumOff val="50000"/>
                  </a:schemeClr>
                </a:solidFill>
                <a:latin typeface="Arial Narrow" panose="020B0606020202030204" pitchFamily="34" charset="0"/>
              </a:rPr>
              <a:t>Hands</a:t>
            </a:r>
          </a:p>
        </p:txBody>
      </p:sp>
      <p:sp>
        <p:nvSpPr>
          <p:cNvPr id="31" name="TextBox 26">
            <a:extLst>
              <a:ext uri="{FF2B5EF4-FFF2-40B4-BE49-F238E27FC236}">
                <a16:creationId xmlns:a16="http://schemas.microsoft.com/office/drawing/2014/main" id="{F70CAE42-811D-6941-B133-55EED25EEA1F}"/>
              </a:ext>
            </a:extLst>
          </p:cNvPr>
          <p:cNvSpPr txBox="1">
            <a:spLocks noChangeArrowheads="1"/>
          </p:cNvSpPr>
          <p:nvPr/>
        </p:nvSpPr>
        <p:spPr bwMode="auto">
          <a:xfrm>
            <a:off x="3871601" y="3994373"/>
            <a:ext cx="155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latin typeface="Arial Narrow" panose="020B0606020202030204" pitchFamily="34" charset="0"/>
              </a:rPr>
              <a:t>Apron</a:t>
            </a:r>
          </a:p>
        </p:txBody>
      </p:sp>
      <p:sp>
        <p:nvSpPr>
          <p:cNvPr id="32" name="TextBox 23">
            <a:extLst>
              <a:ext uri="{FF2B5EF4-FFF2-40B4-BE49-F238E27FC236}">
                <a16:creationId xmlns:a16="http://schemas.microsoft.com/office/drawing/2014/main" id="{51887633-0853-2E43-93D4-2ABA3E4AA1AB}"/>
              </a:ext>
            </a:extLst>
          </p:cNvPr>
          <p:cNvSpPr txBox="1">
            <a:spLocks noChangeArrowheads="1"/>
          </p:cNvSpPr>
          <p:nvPr/>
        </p:nvSpPr>
        <p:spPr bwMode="auto">
          <a:xfrm>
            <a:off x="3832672" y="5889942"/>
            <a:ext cx="1597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dirty="0">
                <a:solidFill>
                  <a:schemeClr val="tx1">
                    <a:lumMod val="50000"/>
                    <a:lumOff val="50000"/>
                  </a:schemeClr>
                </a:solidFill>
                <a:latin typeface="Arial Narrow" panose="020B0606020202030204" pitchFamily="34" charset="0"/>
              </a:rPr>
              <a:t>Body</a:t>
            </a:r>
          </a:p>
        </p:txBody>
      </p:sp>
      <p:sp>
        <p:nvSpPr>
          <p:cNvPr id="34" name="TextBox 28">
            <a:extLst>
              <a:ext uri="{FF2B5EF4-FFF2-40B4-BE49-F238E27FC236}">
                <a16:creationId xmlns:a16="http://schemas.microsoft.com/office/drawing/2014/main" id="{4104D478-32FB-2D41-9465-C84669E6B4AA}"/>
              </a:ext>
            </a:extLst>
          </p:cNvPr>
          <p:cNvSpPr txBox="1">
            <a:spLocks noChangeArrowheads="1"/>
          </p:cNvSpPr>
          <p:nvPr/>
        </p:nvSpPr>
        <p:spPr bwMode="auto">
          <a:xfrm>
            <a:off x="2225389" y="3994373"/>
            <a:ext cx="1214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latin typeface="Arial Narrow" panose="020B0606020202030204" pitchFamily="34" charset="0"/>
              </a:rPr>
              <a:t>Gown</a:t>
            </a:r>
          </a:p>
        </p:txBody>
      </p:sp>
      <p:sp>
        <p:nvSpPr>
          <p:cNvPr id="35" name="TextBox 21">
            <a:extLst>
              <a:ext uri="{FF2B5EF4-FFF2-40B4-BE49-F238E27FC236}">
                <a16:creationId xmlns:a16="http://schemas.microsoft.com/office/drawing/2014/main" id="{AD059CB3-A3BC-AB4D-8F31-0E61F90F5A99}"/>
              </a:ext>
            </a:extLst>
          </p:cNvPr>
          <p:cNvSpPr txBox="1">
            <a:spLocks noChangeArrowheads="1"/>
          </p:cNvSpPr>
          <p:nvPr/>
        </p:nvSpPr>
        <p:spPr bwMode="auto">
          <a:xfrm>
            <a:off x="2218212" y="5889942"/>
            <a:ext cx="118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dirty="0">
                <a:solidFill>
                  <a:schemeClr val="tx1">
                    <a:lumMod val="50000"/>
                    <a:lumOff val="50000"/>
                  </a:schemeClr>
                </a:solidFill>
                <a:latin typeface="Arial Narrow" panose="020B0606020202030204" pitchFamily="34" charset="0"/>
              </a:rPr>
              <a:t>Body</a:t>
            </a:r>
          </a:p>
        </p:txBody>
      </p:sp>
      <p:pic>
        <p:nvPicPr>
          <p:cNvPr id="1026" name="Picture 2" descr="Image result for n95 mask">
            <a:extLst>
              <a:ext uri="{FF2B5EF4-FFF2-40B4-BE49-F238E27FC236}">
                <a16:creationId xmlns:a16="http://schemas.microsoft.com/office/drawing/2014/main" id="{A599B228-14B6-4348-BB0B-A04A90032AA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89226" y="2164061"/>
            <a:ext cx="1251743" cy="12399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11">
            <a:extLst>
              <a:ext uri="{FF2B5EF4-FFF2-40B4-BE49-F238E27FC236}">
                <a16:creationId xmlns:a16="http://schemas.microsoft.com/office/drawing/2014/main" id="{3256618B-E443-4271-A11B-F68A01CD00DC}"/>
              </a:ext>
            </a:extLst>
          </p:cNvPr>
          <p:cNvSpPr>
            <a:spLocks noChangeArrowheads="1"/>
          </p:cNvSpPr>
          <p:nvPr/>
        </p:nvSpPr>
        <p:spPr bwMode="auto">
          <a:xfrm>
            <a:off x="4677102" y="1670151"/>
            <a:ext cx="1059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latin typeface="Arial Narrow" panose="020B0606020202030204" pitchFamily="34" charset="0"/>
              </a:rPr>
              <a:t>N95 Mask</a:t>
            </a:r>
          </a:p>
        </p:txBody>
      </p:sp>
      <p:sp>
        <p:nvSpPr>
          <p:cNvPr id="33" name="TextBox 17">
            <a:extLst>
              <a:ext uri="{FF2B5EF4-FFF2-40B4-BE49-F238E27FC236}">
                <a16:creationId xmlns:a16="http://schemas.microsoft.com/office/drawing/2014/main" id="{4AD4AA95-3515-4264-AA1E-63921716A55F}"/>
              </a:ext>
            </a:extLst>
          </p:cNvPr>
          <p:cNvSpPr txBox="1">
            <a:spLocks noChangeArrowheads="1"/>
          </p:cNvSpPr>
          <p:nvPr/>
        </p:nvSpPr>
        <p:spPr bwMode="auto">
          <a:xfrm>
            <a:off x="4222146" y="3413332"/>
            <a:ext cx="1871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dirty="0">
                <a:solidFill>
                  <a:schemeClr val="tx1">
                    <a:lumMod val="50000"/>
                    <a:lumOff val="50000"/>
                  </a:schemeClr>
                </a:solidFill>
                <a:latin typeface="Arial Narrow" panose="020B0606020202030204" pitchFamily="34" charset="0"/>
              </a:rPr>
              <a:t>Nose + mouth</a:t>
            </a:r>
          </a:p>
        </p:txBody>
      </p:sp>
      <p:pic>
        <p:nvPicPr>
          <p:cNvPr id="30" name="Picture 13">
            <a:extLst>
              <a:ext uri="{FF2B5EF4-FFF2-40B4-BE49-F238E27FC236}">
                <a16:creationId xmlns:a16="http://schemas.microsoft.com/office/drawing/2014/main" id="{813EDF19-1A93-4331-A8B5-F7DA5456234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96852" y="2202077"/>
            <a:ext cx="1401354" cy="114667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 name="Picture 12">
            <a:extLst>
              <a:ext uri="{FF2B5EF4-FFF2-40B4-BE49-F238E27FC236}">
                <a16:creationId xmlns:a16="http://schemas.microsoft.com/office/drawing/2014/main" id="{AE7F881B-6DB0-46F1-A618-7AA4CACA222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63574" y="2203916"/>
            <a:ext cx="1241256" cy="1143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 name="Picture 2" descr="Image result for n95 mask">
            <a:extLst>
              <a:ext uri="{FF2B5EF4-FFF2-40B4-BE49-F238E27FC236}">
                <a16:creationId xmlns:a16="http://schemas.microsoft.com/office/drawing/2014/main" id="{1011CD00-81DC-44F0-8B73-E4A828D63F9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17902" y="2155429"/>
            <a:ext cx="1251743" cy="123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87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3"/>
          <p:cNvSpPr txBox="1"/>
          <p:nvPr/>
        </p:nvSpPr>
        <p:spPr>
          <a:xfrm>
            <a:off x="2909475" y="1978867"/>
            <a:ext cx="6546275" cy="334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45990">
              <a:defRPr sz="2900">
                <a:solidFill>
                  <a:srgbClr val="222268"/>
                </a:solidFill>
                <a:latin typeface="Arial"/>
                <a:ea typeface="Arial"/>
                <a:cs typeface="Arial"/>
                <a:sym typeface="Arial"/>
              </a:defRPr>
            </a:lvl1pPr>
          </a:lstStyle>
          <a:p>
            <a:endParaRPr sz="2175" dirty="0"/>
          </a:p>
        </p:txBody>
      </p:sp>
      <p:sp>
        <p:nvSpPr>
          <p:cNvPr id="177" name="Rectangle 2"/>
          <p:cNvSpPr txBox="1"/>
          <p:nvPr/>
        </p:nvSpPr>
        <p:spPr>
          <a:xfrm>
            <a:off x="2155313" y="870022"/>
            <a:ext cx="648040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defTabSz="709493">
              <a:defRPr sz="3600">
                <a:solidFill>
                  <a:srgbClr val="FFFFFF"/>
                </a:solidFill>
                <a:latin typeface="Arial"/>
                <a:ea typeface="Arial"/>
                <a:cs typeface="Arial"/>
                <a:sym typeface="Arial"/>
              </a:defRPr>
            </a:pPr>
            <a:r>
              <a:rPr sz="2700" dirty="0"/>
              <a:t>Risk assessment for </a:t>
            </a:r>
          </a:p>
          <a:p>
            <a:pPr defTabSz="709493">
              <a:defRPr sz="3600">
                <a:solidFill>
                  <a:srgbClr val="FFFFFF"/>
                </a:solidFill>
                <a:latin typeface="Arial"/>
                <a:ea typeface="Arial"/>
                <a:cs typeface="Arial"/>
                <a:sym typeface="Arial"/>
              </a:defRPr>
            </a:pPr>
            <a:r>
              <a:rPr sz="2700" dirty="0"/>
              <a:t>appropriate use of PPE</a:t>
            </a:r>
          </a:p>
        </p:txBody>
      </p:sp>
      <p:graphicFrame>
        <p:nvGraphicFramePr>
          <p:cNvPr id="178" name="Group 392"/>
          <p:cNvGraphicFramePr/>
          <p:nvPr>
            <p:extLst>
              <p:ext uri="{D42A27DB-BD31-4B8C-83A1-F6EECF244321}">
                <p14:modId xmlns:p14="http://schemas.microsoft.com/office/powerpoint/2010/main" val="3109130119"/>
              </p:ext>
            </p:extLst>
          </p:nvPr>
        </p:nvGraphicFramePr>
        <p:xfrm>
          <a:off x="1013333" y="1701019"/>
          <a:ext cx="9859619" cy="4004419"/>
        </p:xfrm>
        <a:graphic>
          <a:graphicData uri="http://schemas.openxmlformats.org/drawingml/2006/table">
            <a:tbl>
              <a:tblPr rtl="1"/>
              <a:tblGrid>
                <a:gridCol w="1122665">
                  <a:extLst>
                    <a:ext uri="{9D8B030D-6E8A-4147-A177-3AD203B41FA5}">
                      <a16:colId xmlns:a16="http://schemas.microsoft.com/office/drawing/2014/main" val="20000"/>
                    </a:ext>
                  </a:extLst>
                </a:gridCol>
                <a:gridCol w="1317429">
                  <a:extLst>
                    <a:ext uri="{9D8B030D-6E8A-4147-A177-3AD203B41FA5}">
                      <a16:colId xmlns:a16="http://schemas.microsoft.com/office/drawing/2014/main" val="20001"/>
                    </a:ext>
                  </a:extLst>
                </a:gridCol>
                <a:gridCol w="1256806">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510748">
                  <a:extLst>
                    <a:ext uri="{9D8B030D-6E8A-4147-A177-3AD203B41FA5}">
                      <a16:colId xmlns:a16="http://schemas.microsoft.com/office/drawing/2014/main" val="20004"/>
                    </a:ext>
                  </a:extLst>
                </a:gridCol>
                <a:gridCol w="3280371">
                  <a:extLst>
                    <a:ext uri="{9D8B030D-6E8A-4147-A177-3AD203B41FA5}">
                      <a16:colId xmlns:a16="http://schemas.microsoft.com/office/drawing/2014/main" val="20005"/>
                    </a:ext>
                  </a:extLst>
                </a:gridCol>
              </a:tblGrid>
              <a:tr h="790871">
                <a:tc>
                  <a:txBody>
                    <a:bodyPr/>
                    <a:lstStyle/>
                    <a:p>
                      <a:pPr algn="ctr" defTabSz="1189037">
                        <a:defRPr sz="1800"/>
                      </a:pPr>
                      <a:r>
                        <a:rPr sz="2000" b="1" dirty="0">
                          <a:solidFill>
                            <a:srgbClr val="000066"/>
                          </a:solidFill>
                          <a:latin typeface="Arial Narrow" panose="020B0606020202030204" pitchFamily="34" charset="0"/>
                          <a:ea typeface="Arial"/>
                          <a:cs typeface="Arial"/>
                          <a:sym typeface="Arial"/>
                        </a:rPr>
                        <a:t>EYE-WEAR</a:t>
                      </a:r>
                    </a:p>
                  </a:txBody>
                  <a:tcPr marL="24489" marR="24489" marT="24489" marB="24489" anchor="ctr" horzOverflow="overflow">
                    <a:lnL w="6350" cap="flat" cmpd="sng" algn="ctr">
                      <a:solidFill>
                        <a:schemeClr val="accent1"/>
                      </a:solidFill>
                      <a:prstDash val="solid"/>
                      <a:round/>
                      <a:headEnd type="none" w="med" len="med"/>
                      <a:tailEnd type="none" w="med" len="med"/>
                    </a:lnL>
                    <a:lnR w="12700">
                      <a:solidFill>
                        <a:srgbClr val="1E7FB8"/>
                      </a:solidFill>
                    </a:lnR>
                    <a:lnT w="6350" cap="flat" cmpd="sng" algn="ctr">
                      <a:solidFill>
                        <a:schemeClr val="accent1"/>
                      </a:solidFill>
                      <a:prstDash val="solid"/>
                      <a:round/>
                      <a:headEnd type="none" w="med" len="med"/>
                      <a:tailEnd type="none" w="med" len="med"/>
                    </a:lnT>
                    <a:lnB w="38100">
                      <a:solidFill>
                        <a:srgbClr val="1E7FB8"/>
                      </a:solidFill>
                    </a:lnB>
                    <a:solidFill>
                      <a:srgbClr val="C4DAF4"/>
                    </a:solidFill>
                  </a:tcPr>
                </a:tc>
                <a:tc>
                  <a:txBody>
                    <a:bodyPr/>
                    <a:lstStyle/>
                    <a:p>
                      <a:pPr algn="ctr" defTabSz="1189037">
                        <a:defRPr sz="1800"/>
                      </a:pPr>
                      <a:r>
                        <a:rPr sz="2000" b="1" dirty="0">
                          <a:solidFill>
                            <a:srgbClr val="000066"/>
                          </a:solidFill>
                          <a:latin typeface="Arial Narrow" panose="020B0606020202030204" pitchFamily="34" charset="0"/>
                          <a:ea typeface="Arial"/>
                          <a:cs typeface="Arial"/>
                          <a:sym typeface="Arial"/>
                        </a:rPr>
                        <a:t>MEDICAL MASK</a:t>
                      </a:r>
                    </a:p>
                  </a:txBody>
                  <a:tcPr marL="24489" marR="24489" marT="24489" marB="24489" anchor="ctr" horzOverflow="overflow">
                    <a:lnL w="12700">
                      <a:solidFill>
                        <a:srgbClr val="1E7FB8"/>
                      </a:solidFill>
                    </a:lnL>
                    <a:lnR w="12700">
                      <a:solidFill>
                        <a:srgbClr val="1E7FB8"/>
                      </a:solidFill>
                    </a:lnR>
                    <a:lnT w="6350" cap="flat" cmpd="sng" algn="ctr">
                      <a:solidFill>
                        <a:schemeClr val="accent1"/>
                      </a:solidFill>
                      <a:prstDash val="solid"/>
                      <a:round/>
                      <a:headEnd type="none" w="med" len="med"/>
                      <a:tailEnd type="none" w="med" len="med"/>
                    </a:lnT>
                    <a:lnB w="38100">
                      <a:solidFill>
                        <a:srgbClr val="1E7FB8"/>
                      </a:solidFill>
                    </a:lnB>
                    <a:solidFill>
                      <a:srgbClr val="C4DAF4"/>
                    </a:solidFill>
                  </a:tcPr>
                </a:tc>
                <a:tc>
                  <a:txBody>
                    <a:bodyPr/>
                    <a:lstStyle/>
                    <a:p>
                      <a:pPr algn="ctr" defTabSz="1189037">
                        <a:defRPr sz="1800"/>
                      </a:pPr>
                      <a:r>
                        <a:rPr sz="2000" b="1" dirty="0">
                          <a:solidFill>
                            <a:srgbClr val="000066"/>
                          </a:solidFill>
                          <a:latin typeface="Arial Narrow" panose="020B0606020202030204" pitchFamily="34" charset="0"/>
                          <a:ea typeface="Arial"/>
                          <a:cs typeface="Arial"/>
                          <a:sym typeface="Arial"/>
                        </a:rPr>
                        <a:t>GOWN</a:t>
                      </a:r>
                    </a:p>
                  </a:txBody>
                  <a:tcPr marL="24489" marR="24489" marT="24489" marB="24489" anchor="ctr" horzOverflow="overflow">
                    <a:lnL w="12700">
                      <a:solidFill>
                        <a:srgbClr val="1E7FB8"/>
                      </a:solidFill>
                    </a:lnL>
                    <a:lnR w="12700">
                      <a:solidFill>
                        <a:srgbClr val="1E7FB8"/>
                      </a:solidFill>
                    </a:lnR>
                    <a:lnT w="6350" cap="flat" cmpd="sng" algn="ctr">
                      <a:solidFill>
                        <a:schemeClr val="accent1"/>
                      </a:solidFill>
                      <a:prstDash val="solid"/>
                      <a:round/>
                      <a:headEnd type="none" w="med" len="med"/>
                      <a:tailEnd type="none" w="med" len="med"/>
                    </a:lnT>
                    <a:lnB w="38100">
                      <a:solidFill>
                        <a:srgbClr val="1E7FB8"/>
                      </a:solidFill>
                    </a:lnB>
                    <a:solidFill>
                      <a:srgbClr val="C4DAF4"/>
                    </a:solidFill>
                  </a:tcPr>
                </a:tc>
                <a:tc>
                  <a:txBody>
                    <a:bodyPr/>
                    <a:lstStyle/>
                    <a:p>
                      <a:pPr algn="ctr" defTabSz="1189037">
                        <a:defRPr sz="1800"/>
                      </a:pPr>
                      <a:r>
                        <a:rPr sz="2000" b="1" dirty="0">
                          <a:solidFill>
                            <a:srgbClr val="000066"/>
                          </a:solidFill>
                          <a:latin typeface="Arial Narrow" panose="020B0606020202030204" pitchFamily="34" charset="0"/>
                          <a:ea typeface="Arial"/>
                          <a:cs typeface="Arial"/>
                          <a:sym typeface="Arial"/>
                        </a:rPr>
                        <a:t>GLOVES</a:t>
                      </a:r>
                    </a:p>
                  </a:txBody>
                  <a:tcPr marL="24489" marR="24489" marT="24489" marB="24489" anchor="ctr" horzOverflow="overflow">
                    <a:lnL w="12700">
                      <a:solidFill>
                        <a:srgbClr val="1E7FB8"/>
                      </a:solidFill>
                    </a:lnL>
                    <a:lnR w="12700">
                      <a:solidFill>
                        <a:srgbClr val="1E7FB8"/>
                      </a:solidFill>
                    </a:lnR>
                    <a:lnT w="6350" cap="flat" cmpd="sng" algn="ctr">
                      <a:solidFill>
                        <a:schemeClr val="accent1"/>
                      </a:solidFill>
                      <a:prstDash val="solid"/>
                      <a:round/>
                      <a:headEnd type="none" w="med" len="med"/>
                      <a:tailEnd type="none" w="med" len="med"/>
                    </a:lnT>
                    <a:lnB w="38100">
                      <a:solidFill>
                        <a:srgbClr val="1E7FB8"/>
                      </a:solidFill>
                    </a:lnB>
                    <a:solidFill>
                      <a:srgbClr val="C4DAF4"/>
                    </a:solidFill>
                  </a:tcPr>
                </a:tc>
                <a:tc>
                  <a:txBody>
                    <a:bodyPr/>
                    <a:lstStyle/>
                    <a:p>
                      <a:pPr algn="ctr" defTabSz="1189037">
                        <a:defRPr sz="1800"/>
                      </a:pPr>
                      <a:r>
                        <a:rPr sz="2000" b="1" dirty="0">
                          <a:solidFill>
                            <a:srgbClr val="000066"/>
                          </a:solidFill>
                          <a:latin typeface="Arial Narrow" panose="020B0606020202030204" pitchFamily="34" charset="0"/>
                          <a:ea typeface="Arial"/>
                          <a:cs typeface="Arial"/>
                          <a:sym typeface="Arial"/>
                        </a:rPr>
                        <a:t>HAND HYGIENE</a:t>
                      </a:r>
                    </a:p>
                  </a:txBody>
                  <a:tcPr marL="24489" marR="24489" marT="24489" marB="24489" anchor="ctr" horzOverflow="overflow">
                    <a:lnL w="12700">
                      <a:solidFill>
                        <a:srgbClr val="1E7FB8"/>
                      </a:solidFill>
                    </a:lnL>
                    <a:lnR w="12700">
                      <a:solidFill>
                        <a:srgbClr val="1E7FB8"/>
                      </a:solidFill>
                    </a:lnR>
                    <a:lnT w="6350" cap="flat" cmpd="sng" algn="ctr">
                      <a:solidFill>
                        <a:schemeClr val="accent1"/>
                      </a:solidFill>
                      <a:prstDash val="solid"/>
                      <a:round/>
                      <a:headEnd type="none" w="med" len="med"/>
                      <a:tailEnd type="none" w="med" len="med"/>
                    </a:lnT>
                    <a:lnB w="38100">
                      <a:solidFill>
                        <a:srgbClr val="1E7FB8"/>
                      </a:solidFill>
                    </a:lnB>
                    <a:solidFill>
                      <a:srgbClr val="C4DAF4"/>
                    </a:solidFill>
                  </a:tcPr>
                </a:tc>
                <a:tc>
                  <a:txBody>
                    <a:bodyPr/>
                    <a:lstStyle/>
                    <a:p>
                      <a:pPr algn="ctr" defTabSz="1189037">
                        <a:defRPr sz="1800"/>
                      </a:pPr>
                      <a:r>
                        <a:rPr sz="2000" b="1" dirty="0">
                          <a:solidFill>
                            <a:srgbClr val="000066"/>
                          </a:solidFill>
                          <a:latin typeface="Arial Narrow" panose="020B0606020202030204" pitchFamily="34" charset="0"/>
                          <a:ea typeface="Arial"/>
                          <a:cs typeface="Arial"/>
                          <a:sym typeface="Arial"/>
                        </a:rPr>
                        <a:t>SCENARIO</a:t>
                      </a:r>
                    </a:p>
                  </a:txBody>
                  <a:tcPr marL="24489" marR="24489" marT="24489" marB="24489" anchor="ctr" horzOverflow="overflow">
                    <a:lnL w="12700">
                      <a:solidFill>
                        <a:srgbClr val="1E7FB8"/>
                      </a:solid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a:solidFill>
                        <a:srgbClr val="1E7FB8"/>
                      </a:solidFill>
                    </a:lnB>
                    <a:solidFill>
                      <a:srgbClr val="C4DAF4"/>
                    </a:solidFill>
                  </a:tcPr>
                </a:tc>
                <a:extLst>
                  <a:ext uri="{0D108BD9-81ED-4DB2-BD59-A6C34878D82A}">
                    <a16:rowId xmlns:a16="http://schemas.microsoft.com/office/drawing/2014/main" val="10000"/>
                  </a:ext>
                </a:extLst>
              </a:tr>
              <a:tr h="898274">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6350" cap="flat" cmpd="sng" algn="ctr">
                      <a:solidFill>
                        <a:schemeClr val="accent1"/>
                      </a:solidFill>
                      <a:prstDash val="solid"/>
                      <a:round/>
                      <a:headEnd type="none" w="med" len="med"/>
                      <a:tailEnd type="none" w="med" len="med"/>
                    </a:lnL>
                    <a:lnR w="12700">
                      <a:solidFill>
                        <a:srgbClr val="1E7FB8"/>
                      </a:solidFill>
                    </a:lnR>
                    <a:lnT w="381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12700">
                      <a:solidFill>
                        <a:srgbClr val="1E7FB8"/>
                      </a:solidFill>
                    </a:lnL>
                    <a:lnR w="12700">
                      <a:solidFill>
                        <a:srgbClr val="1E7FB8"/>
                      </a:solidFill>
                    </a:lnR>
                    <a:lnT w="381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12700">
                      <a:solidFill>
                        <a:srgbClr val="1E7FB8"/>
                      </a:solidFill>
                    </a:lnL>
                    <a:lnR w="12700">
                      <a:solidFill>
                        <a:srgbClr val="1E7FB8"/>
                      </a:solidFill>
                    </a:lnR>
                    <a:lnT w="381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12700">
                      <a:solidFill>
                        <a:srgbClr val="1E7FB8"/>
                      </a:solidFill>
                    </a:lnL>
                    <a:lnR w="12700">
                      <a:solidFill>
                        <a:srgbClr val="1E7FB8"/>
                      </a:solidFill>
                    </a:lnR>
                    <a:lnT w="38100">
                      <a:solidFill>
                        <a:srgbClr val="1E7FB8"/>
                      </a:solidFill>
                    </a:lnT>
                    <a:lnB w="12700">
                      <a:solidFill>
                        <a:srgbClr val="1E7FB8"/>
                      </a:solidFill>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38100">
                      <a:solidFill>
                        <a:srgbClr val="1E7FB8"/>
                      </a:solidFill>
                    </a:lnT>
                    <a:lnB w="12700">
                      <a:solidFill>
                        <a:srgbClr val="1E7FB8"/>
                      </a:solidFill>
                    </a:lnB>
                    <a:noFill/>
                  </a:tcPr>
                </a:tc>
                <a:tc>
                  <a:txBody>
                    <a:bodyPr/>
                    <a:lstStyle/>
                    <a:p>
                      <a:pPr algn="l" defTabSz="1189037">
                        <a:defRPr sz="1800"/>
                      </a:pPr>
                      <a:r>
                        <a:rPr sz="1800" dirty="0">
                          <a:solidFill>
                            <a:srgbClr val="000066"/>
                          </a:solidFill>
                          <a:latin typeface="Arial Narrow" panose="020B0606020202030204" pitchFamily="34" charset="0"/>
                          <a:ea typeface="Arial"/>
                          <a:cs typeface="Arial"/>
                          <a:sym typeface="Arial"/>
                        </a:rPr>
                        <a:t>Always before and after patient contact, and after contaminated environment</a:t>
                      </a:r>
                    </a:p>
                  </a:txBody>
                  <a:tcPr marL="24489" marR="24489" marT="24489" marB="24489" horzOverflow="overflow">
                    <a:lnL w="12700">
                      <a:solidFill>
                        <a:srgbClr val="1E7FB8"/>
                      </a:solidFill>
                    </a:lnL>
                    <a:lnR w="6350" cap="flat" cmpd="sng" algn="ctr">
                      <a:solidFill>
                        <a:schemeClr val="accent1"/>
                      </a:solidFill>
                      <a:prstDash val="solid"/>
                      <a:round/>
                      <a:headEnd type="none" w="med" len="med"/>
                      <a:tailEnd type="none" w="med" len="med"/>
                    </a:lnR>
                    <a:lnT w="38100">
                      <a:solidFill>
                        <a:srgbClr val="1E7FB8"/>
                      </a:solidFill>
                    </a:lnT>
                    <a:lnB w="12700">
                      <a:solidFill>
                        <a:srgbClr val="1E7FB8"/>
                      </a:solidFill>
                    </a:lnB>
                    <a:noFill/>
                  </a:tcPr>
                </a:tc>
                <a:extLst>
                  <a:ext uri="{0D108BD9-81ED-4DB2-BD59-A6C34878D82A}">
                    <a16:rowId xmlns:a16="http://schemas.microsoft.com/office/drawing/2014/main" val="10001"/>
                  </a:ext>
                </a:extLst>
              </a:tr>
              <a:tr h="883662">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6350" cap="flat" cmpd="sng" algn="ctr">
                      <a:solidFill>
                        <a:schemeClr val="accent1"/>
                      </a:solidFill>
                      <a:prstDash val="solid"/>
                      <a:round/>
                      <a:headEnd type="none" w="med" len="med"/>
                      <a:tailEnd type="none" w="med" len="med"/>
                    </a:lnL>
                    <a:lnR w="12700">
                      <a:solidFill>
                        <a:srgbClr val="1E7FB8"/>
                      </a:solidFill>
                    </a:lnR>
                    <a:lnT w="127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l" defTabSz="1189037">
                        <a:defRPr sz="1800"/>
                      </a:pPr>
                      <a:r>
                        <a:rPr sz="1800" dirty="0">
                          <a:solidFill>
                            <a:srgbClr val="000066"/>
                          </a:solidFill>
                          <a:latin typeface="Arial Narrow" panose="020B0606020202030204" pitchFamily="34" charset="0"/>
                          <a:ea typeface="Arial"/>
                          <a:cs typeface="Arial"/>
                          <a:sym typeface="Arial"/>
                        </a:rPr>
                        <a:t>If direct contact with blood and body fluids, secretions, excretions, mucous membranes, non-intact skin</a:t>
                      </a:r>
                    </a:p>
                  </a:txBody>
                  <a:tcPr marL="24489" marR="24489" marT="24489" marB="24489" horzOverflow="overflow">
                    <a:lnL w="12700">
                      <a:solidFill>
                        <a:srgbClr val="1E7FB8"/>
                      </a:solidFill>
                    </a:lnL>
                    <a:lnR w="6350" cap="flat" cmpd="sng" algn="ctr">
                      <a:solidFill>
                        <a:schemeClr val="accent1"/>
                      </a:solidFill>
                      <a:prstDash val="solid"/>
                      <a:round/>
                      <a:headEnd type="none" w="med" len="med"/>
                      <a:tailEnd type="none" w="med" len="med"/>
                    </a:lnR>
                    <a:lnT w="12700">
                      <a:solidFill>
                        <a:srgbClr val="1E7FB8"/>
                      </a:solidFill>
                    </a:lnT>
                    <a:lnB w="12700">
                      <a:solidFill>
                        <a:srgbClr val="1E7FB8"/>
                      </a:solidFill>
                    </a:lnB>
                    <a:noFill/>
                  </a:tcPr>
                </a:tc>
                <a:extLst>
                  <a:ext uri="{0D108BD9-81ED-4DB2-BD59-A6C34878D82A}">
                    <a16:rowId xmlns:a16="http://schemas.microsoft.com/office/drawing/2014/main" val="10002"/>
                  </a:ext>
                </a:extLst>
              </a:tr>
              <a:tr h="715806">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6350" cap="flat" cmpd="sng" algn="ctr">
                      <a:solidFill>
                        <a:schemeClr val="accent1"/>
                      </a:solidFill>
                      <a:prstDash val="solid"/>
                      <a:round/>
                      <a:headEnd type="none" w="med" len="med"/>
                      <a:tailEnd type="none" w="med" len="med"/>
                    </a:lnL>
                    <a:lnR w="12700">
                      <a:solidFill>
                        <a:srgbClr val="1E7FB8"/>
                      </a:solidFill>
                    </a:lnR>
                    <a:lnT w="127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dirty="0">
                        <a:latin typeface="Arial Narrow" panose="020B0606020202030204" pitchFamily="34" charset="0"/>
                      </a:endParaRP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l" defTabSz="1189037">
                        <a:defRPr sz="1800"/>
                      </a:pPr>
                      <a:r>
                        <a:rPr sz="1800" dirty="0">
                          <a:solidFill>
                            <a:srgbClr val="000066"/>
                          </a:solidFill>
                          <a:latin typeface="Arial Narrow" panose="020B0606020202030204" pitchFamily="34" charset="0"/>
                          <a:ea typeface="Arial"/>
                          <a:cs typeface="Arial"/>
                          <a:sym typeface="Arial"/>
                        </a:rPr>
                        <a:t>If there is risk of splashes onto the health care worker’s body</a:t>
                      </a:r>
                    </a:p>
                  </a:txBody>
                  <a:tcPr marL="24489" marR="24489" marT="24489" marB="24489" horzOverflow="overflow">
                    <a:lnL w="12700">
                      <a:solidFill>
                        <a:srgbClr val="1E7FB8"/>
                      </a:solidFill>
                    </a:lnL>
                    <a:lnR w="6350" cap="flat" cmpd="sng" algn="ctr">
                      <a:solidFill>
                        <a:schemeClr val="accent1"/>
                      </a:solidFill>
                      <a:prstDash val="solid"/>
                      <a:round/>
                      <a:headEnd type="none" w="med" len="med"/>
                      <a:tailEnd type="none" w="med" len="med"/>
                    </a:lnR>
                    <a:lnT w="12700">
                      <a:solidFill>
                        <a:srgbClr val="1E7FB8"/>
                      </a:solidFill>
                    </a:lnT>
                    <a:lnB w="12700">
                      <a:solidFill>
                        <a:srgbClr val="1E7FB8"/>
                      </a:solidFill>
                    </a:lnB>
                    <a:noFill/>
                  </a:tcPr>
                </a:tc>
                <a:extLst>
                  <a:ext uri="{0D108BD9-81ED-4DB2-BD59-A6C34878D82A}">
                    <a16:rowId xmlns:a16="http://schemas.microsoft.com/office/drawing/2014/main" val="10003"/>
                  </a:ext>
                </a:extLst>
              </a:tr>
              <a:tr h="715806">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6350" cap="flat" cmpd="sng" algn="ctr">
                      <a:solidFill>
                        <a:schemeClr val="accent1"/>
                      </a:solidFill>
                      <a:prstDash val="solid"/>
                      <a:round/>
                      <a:headEnd type="none" w="med" len="med"/>
                      <a:tailEnd type="none" w="med" len="med"/>
                    </a:lnL>
                    <a:lnR w="12700">
                      <a:solidFill>
                        <a:srgbClr val="1E7FB8"/>
                      </a:solidFill>
                    </a:lnR>
                    <a:lnT w="12700">
                      <a:solidFill>
                        <a:srgbClr val="1E7FB8"/>
                      </a:solidFill>
                    </a:lnT>
                    <a:lnB w="6350" cap="flat" cmpd="sng" algn="ctr">
                      <a:solidFill>
                        <a:schemeClr val="accent1"/>
                      </a:solidFill>
                      <a:prstDash val="solid"/>
                      <a:round/>
                      <a:headEnd type="none" w="med" len="med"/>
                      <a:tailEnd type="none" w="med" len="med"/>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6350" cap="flat" cmpd="sng" algn="ctr">
                      <a:solidFill>
                        <a:schemeClr val="accent1"/>
                      </a:solidFill>
                      <a:prstDash val="solid"/>
                      <a:round/>
                      <a:headEnd type="none" w="med" len="med"/>
                      <a:tailEnd type="none" w="med" len="med"/>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6350" cap="flat" cmpd="sng" algn="ctr">
                      <a:solidFill>
                        <a:schemeClr val="accent1"/>
                      </a:solidFill>
                      <a:prstDash val="solid"/>
                      <a:round/>
                      <a:headEnd type="none" w="med" len="med"/>
                      <a:tailEnd type="none" w="med" len="med"/>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6350" cap="flat" cmpd="sng" algn="ctr">
                      <a:solidFill>
                        <a:schemeClr val="accent1"/>
                      </a:solidFill>
                      <a:prstDash val="solid"/>
                      <a:round/>
                      <a:headEnd type="none" w="med" len="med"/>
                      <a:tailEnd type="none" w="med" len="med"/>
                    </a:lnB>
                    <a:noFill/>
                  </a:tcPr>
                </a:tc>
                <a:tc>
                  <a:txBody>
                    <a:bodyPr/>
                    <a:lstStyle/>
                    <a:p>
                      <a:pPr algn="ctr" defTabSz="1189037">
                        <a:defRPr sz="1800"/>
                      </a:pPr>
                      <a:r>
                        <a:rPr sz="1700" b="1" dirty="0">
                          <a:solidFill>
                            <a:srgbClr val="000066"/>
                          </a:solidFill>
                          <a:latin typeface="Arial Narrow" panose="020B0606020202030204" pitchFamily="34" charset="0"/>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6350" cap="flat" cmpd="sng" algn="ctr">
                      <a:solidFill>
                        <a:schemeClr val="accent1"/>
                      </a:solidFill>
                      <a:prstDash val="solid"/>
                      <a:round/>
                      <a:headEnd type="none" w="med" len="med"/>
                      <a:tailEnd type="none" w="med" len="med"/>
                    </a:lnB>
                    <a:noFill/>
                  </a:tcPr>
                </a:tc>
                <a:tc>
                  <a:txBody>
                    <a:bodyPr/>
                    <a:lstStyle/>
                    <a:p>
                      <a:pPr algn="l" defTabSz="1189037">
                        <a:defRPr sz="1800"/>
                      </a:pPr>
                      <a:r>
                        <a:rPr sz="1800" dirty="0">
                          <a:solidFill>
                            <a:srgbClr val="000066"/>
                          </a:solidFill>
                          <a:latin typeface="Arial Narrow" panose="020B0606020202030204" pitchFamily="34" charset="0"/>
                          <a:ea typeface="Arial"/>
                          <a:cs typeface="Arial"/>
                          <a:sym typeface="Arial"/>
                        </a:rPr>
                        <a:t>If there is a risk of splashes onto the body and face</a:t>
                      </a:r>
                    </a:p>
                  </a:txBody>
                  <a:tcPr marL="24489" marR="24489" marT="24489" marB="24489" horzOverflow="overflow">
                    <a:lnL w="12700">
                      <a:solidFill>
                        <a:srgbClr val="1E7FB8"/>
                      </a:solidFill>
                    </a:lnL>
                    <a:lnR w="6350" cap="flat" cmpd="sng" algn="ctr">
                      <a:solidFill>
                        <a:schemeClr val="accent1"/>
                      </a:solidFill>
                      <a:prstDash val="solid"/>
                      <a:round/>
                      <a:headEnd type="none" w="med" len="med"/>
                      <a:tailEnd type="none" w="med" len="med"/>
                    </a:lnR>
                    <a:lnT w="12700">
                      <a:solidFill>
                        <a:srgbClr val="1E7FB8"/>
                      </a:solidFill>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AD0A1208-CF92-3946-967B-FE4E01B1F378}"/>
              </a:ext>
            </a:extLst>
          </p:cNvPr>
          <p:cNvSpPr>
            <a:spLocks noGrp="1"/>
          </p:cNvSpPr>
          <p:nvPr>
            <p:ph type="title"/>
          </p:nvPr>
        </p:nvSpPr>
        <p:spPr/>
        <p:txBody>
          <a:bodyPr/>
          <a:lstStyle/>
          <a:p>
            <a:r>
              <a:rPr lang="en-GB" noProof="0" dirty="0"/>
              <a:t>Minimize direct unprotected exposure to blood and body fluids</a:t>
            </a:r>
          </a:p>
        </p:txBody>
      </p:sp>
      <p:sp>
        <p:nvSpPr>
          <p:cNvPr id="3" name="Rectangle 2">
            <a:extLst>
              <a:ext uri="{FF2B5EF4-FFF2-40B4-BE49-F238E27FC236}">
                <a16:creationId xmlns:a16="http://schemas.microsoft.com/office/drawing/2014/main" id="{17A73205-9137-4425-B8BB-8835AC0B2931}"/>
              </a:ext>
            </a:extLst>
          </p:cNvPr>
          <p:cNvSpPr/>
          <p:nvPr/>
        </p:nvSpPr>
        <p:spPr>
          <a:xfrm>
            <a:off x="278166" y="6031210"/>
            <a:ext cx="11813219" cy="523220"/>
          </a:xfrm>
          <a:prstGeom prst="rect">
            <a:avLst/>
          </a:prstGeom>
        </p:spPr>
        <p:txBody>
          <a:bodyPr wrap="square">
            <a:spAutoFit/>
          </a:bodyPr>
          <a:lstStyle/>
          <a:p>
            <a:r>
              <a:rPr lang="en-IN" sz="1400" dirty="0">
                <a:latin typeface="Arial Narrow" panose="020B0606020202030204" pitchFamily="34" charset="0"/>
                <a:hlinkClick r:id="rId2"/>
              </a:rPr>
              <a:t>Rational use of PPE : https://www.mohfw.gov.in/pdf/GuidelinesonrationaluseofPersonalProtectiveEquipment.pdf</a:t>
            </a:r>
            <a:endParaRPr lang="en-IN" sz="1400" dirty="0">
              <a:latin typeface="Arial Narrow" panose="020B0606020202030204" pitchFamily="34" charset="0"/>
            </a:endParaRPr>
          </a:p>
          <a:p>
            <a:r>
              <a:rPr lang="en-IN" sz="1400" dirty="0">
                <a:latin typeface="Arial Narrow" panose="020B0606020202030204" pitchFamily="34" charset="0"/>
                <a:hlinkClick r:id="rId3"/>
              </a:rPr>
              <a:t>https://www.mohfw.gov.in/pdf/AdditionalguidelinesonrationaluseofPersonalProtectiveEquipmentsettingapproachforHealthfunctionariesworkinginnonCOVIDareas.pdf</a:t>
            </a:r>
            <a:r>
              <a:rPr lang="en-IN" sz="1400" dirty="0">
                <a:latin typeface="Arial Narrow" panose="020B0606020202030204" pitchFamily="34" charset="0"/>
              </a:rPr>
              <a:t> </a:t>
            </a:r>
          </a:p>
        </p:txBody>
      </p:sp>
    </p:spTree>
    <p:extLst>
      <p:ext uri="{BB962C8B-B14F-4D97-AF65-F5344CB8AC3E}">
        <p14:creationId xmlns:p14="http://schemas.microsoft.com/office/powerpoint/2010/main" val="3790234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0B7806-7F46-6740-8A78-BD9BE8623146}"/>
              </a:ext>
            </a:extLst>
          </p:cNvPr>
          <p:cNvSpPr>
            <a:spLocks noGrp="1"/>
          </p:cNvSpPr>
          <p:nvPr>
            <p:ph type="title"/>
          </p:nvPr>
        </p:nvSpPr>
        <p:spPr/>
        <p:txBody>
          <a:bodyPr/>
          <a:lstStyle/>
          <a:p>
            <a:r>
              <a:rPr lang="en-GB" noProof="0" dirty="0"/>
              <a:t>Principles for using  PPE (1)</a:t>
            </a:r>
          </a:p>
        </p:txBody>
      </p:sp>
      <p:sp>
        <p:nvSpPr>
          <p:cNvPr id="2" name="Content Placeholder 1">
            <a:extLst>
              <a:ext uri="{FF2B5EF4-FFF2-40B4-BE49-F238E27FC236}">
                <a16:creationId xmlns:a16="http://schemas.microsoft.com/office/drawing/2014/main" id="{AE4F143C-9E2F-D048-8702-57FA4ACF8C80}"/>
              </a:ext>
            </a:extLst>
          </p:cNvPr>
          <p:cNvSpPr>
            <a:spLocks noGrp="1"/>
          </p:cNvSpPr>
          <p:nvPr>
            <p:ph idx="1"/>
          </p:nvPr>
        </p:nvSpPr>
        <p:spPr/>
        <p:txBody>
          <a:bodyPr>
            <a:normAutofit/>
          </a:bodyPr>
          <a:lstStyle/>
          <a:p>
            <a:r>
              <a:rPr lang="en-GB" noProof="0" dirty="0"/>
              <a:t>Always clean your hands before and after wearing PPE</a:t>
            </a:r>
          </a:p>
          <a:p>
            <a:r>
              <a:rPr lang="en-GB" noProof="0" dirty="0"/>
              <a:t>PPE should be available where and when it is indicated </a:t>
            </a:r>
          </a:p>
          <a:p>
            <a:pPr lvl="1"/>
            <a:r>
              <a:rPr lang="en-GB" noProof="0" dirty="0"/>
              <a:t>in the correct size</a:t>
            </a:r>
          </a:p>
          <a:p>
            <a:pPr lvl="1"/>
            <a:r>
              <a:rPr lang="en-GB" noProof="0" dirty="0"/>
              <a:t>select according to risk or per transmission based precautions</a:t>
            </a:r>
          </a:p>
          <a:p>
            <a:r>
              <a:rPr lang="en-GB" altLang="en-US" noProof="0" dirty="0"/>
              <a:t>Always put on before contact with the patient</a:t>
            </a:r>
          </a:p>
          <a:p>
            <a:r>
              <a:rPr lang="en-GB" altLang="en-US" noProof="0" dirty="0"/>
              <a:t>Always remove immediately after completing the task and/or leaving the patient care area</a:t>
            </a:r>
          </a:p>
          <a:p>
            <a:endParaRPr lang="en-GB" altLang="en-US" noProof="0" dirty="0"/>
          </a:p>
          <a:p>
            <a:endParaRPr lang="en-GB" noProof="0" dirty="0"/>
          </a:p>
        </p:txBody>
      </p:sp>
    </p:spTree>
    <p:extLst>
      <p:ext uri="{BB962C8B-B14F-4D97-AF65-F5344CB8AC3E}">
        <p14:creationId xmlns:p14="http://schemas.microsoft.com/office/powerpoint/2010/main" val="54544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D7C74B-00FE-4342-8A2D-4E16A46E9FFF}"/>
              </a:ext>
            </a:extLst>
          </p:cNvPr>
          <p:cNvSpPr>
            <a:spLocks noGrp="1"/>
          </p:cNvSpPr>
          <p:nvPr>
            <p:ph type="title"/>
          </p:nvPr>
        </p:nvSpPr>
        <p:spPr/>
        <p:txBody>
          <a:bodyPr/>
          <a:lstStyle/>
          <a:p>
            <a:r>
              <a:rPr lang="en-GB" noProof="0" dirty="0"/>
              <a:t>Principles for using PPE (2)</a:t>
            </a:r>
          </a:p>
        </p:txBody>
      </p:sp>
      <p:sp>
        <p:nvSpPr>
          <p:cNvPr id="2" name="Content Placeholder 1">
            <a:extLst>
              <a:ext uri="{FF2B5EF4-FFF2-40B4-BE49-F238E27FC236}">
                <a16:creationId xmlns:a16="http://schemas.microsoft.com/office/drawing/2014/main" id="{F4BC955A-A8B4-2D45-AE9A-CA083BF41261}"/>
              </a:ext>
            </a:extLst>
          </p:cNvPr>
          <p:cNvSpPr>
            <a:spLocks noGrp="1"/>
          </p:cNvSpPr>
          <p:nvPr>
            <p:ph idx="1"/>
          </p:nvPr>
        </p:nvSpPr>
        <p:spPr/>
        <p:txBody>
          <a:bodyPr>
            <a:normAutofit lnSpcReduction="10000"/>
          </a:bodyPr>
          <a:lstStyle/>
          <a:p>
            <a:r>
              <a:rPr lang="en-GB" altLang="en-US" noProof="0" dirty="0"/>
              <a:t>Change PPE immediately if it becomes contaminated or damaged</a:t>
            </a:r>
          </a:p>
          <a:p>
            <a:r>
              <a:rPr lang="en-GB" noProof="0" dirty="0"/>
              <a:t>PPE should not be adjusted or touched during patient care</a:t>
            </a:r>
          </a:p>
          <a:p>
            <a:r>
              <a:rPr lang="en-GB" noProof="0" dirty="0"/>
              <a:t>Specifically</a:t>
            </a:r>
          </a:p>
          <a:p>
            <a:pPr lvl="1"/>
            <a:r>
              <a:rPr lang="en-GB" noProof="0" dirty="0"/>
              <a:t>Never touch your face while wearing PPE</a:t>
            </a:r>
          </a:p>
          <a:p>
            <a:pPr lvl="1"/>
            <a:r>
              <a:rPr lang="en-GB" noProof="0" dirty="0"/>
              <a:t>If there is concern and/or breach of these practices, leave the patient care area when safe to do so and properly remove and change the PPE</a:t>
            </a:r>
          </a:p>
          <a:p>
            <a:pPr lvl="1"/>
            <a:r>
              <a:rPr lang="en-GB" altLang="en-US" noProof="0" dirty="0"/>
              <a:t>Always remove carefully to avoid self-contamination (from dirtiest to cleanest areas)</a:t>
            </a:r>
          </a:p>
        </p:txBody>
      </p:sp>
    </p:spTree>
    <p:extLst>
      <p:ext uri="{BB962C8B-B14F-4D97-AF65-F5344CB8AC3E}">
        <p14:creationId xmlns:p14="http://schemas.microsoft.com/office/powerpoint/2010/main" val="4019736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http://dhs.kerala.gov.in/docs/transfer/addlph/adph_26052018.jpg">
            <a:extLst>
              <a:ext uri="{FF2B5EF4-FFF2-40B4-BE49-F238E27FC236}">
                <a16:creationId xmlns:a16="http://schemas.microsoft.com/office/drawing/2014/main" id="{299CEC4B-C741-4869-9E4C-0B0E15625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0"/>
            <a:ext cx="5857876"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7553346B-77A4-4BDC-B146-298D412D486E}"/>
              </a:ext>
            </a:extLst>
          </p:cNvPr>
          <p:cNvSpPr txBox="1">
            <a:spLocks/>
          </p:cNvSpPr>
          <p:nvPr/>
        </p:nvSpPr>
        <p:spPr>
          <a:xfrm>
            <a:off x="1524001" y="285751"/>
            <a:ext cx="1471613" cy="5940425"/>
          </a:xfrm>
          <a:prstGeom prst="rect">
            <a:avLst/>
          </a:prstGeom>
        </p:spPr>
        <p:txBody>
          <a:bodyPr anchor="ctr">
            <a:normAutofit/>
          </a:bodyPr>
          <a:lstStyle/>
          <a:p>
            <a:pPr algn="ctr" eaLnBrk="1" fontAlgn="auto" hangingPunct="1">
              <a:spcBef>
                <a:spcPts val="0"/>
              </a:spcBef>
              <a:spcAft>
                <a:spcPts val="0"/>
              </a:spcAft>
              <a:defRPr/>
            </a:pPr>
            <a:r>
              <a:rPr lang="en-IN" sz="2400" b="1" dirty="0">
                <a:solidFill>
                  <a:srgbClr val="FF0000"/>
                </a:solidFill>
                <a:latin typeface="+mj-lt"/>
                <a:ea typeface="+mj-ea"/>
                <a:cs typeface="+mj-cs"/>
              </a:rPr>
              <a:t>Train Yourself</a:t>
            </a:r>
            <a:br>
              <a:rPr lang="en-IN" sz="2400" b="1" dirty="0">
                <a:latin typeface="+mj-lt"/>
                <a:ea typeface="+mj-ea"/>
                <a:cs typeface="+mj-cs"/>
              </a:rPr>
            </a:br>
            <a:br>
              <a:rPr lang="en-IN" sz="2400" b="1" dirty="0">
                <a:latin typeface="+mj-lt"/>
                <a:ea typeface="+mj-ea"/>
                <a:cs typeface="+mj-cs"/>
              </a:rPr>
            </a:br>
            <a:br>
              <a:rPr lang="en-IN" sz="2400" b="1" dirty="0">
                <a:latin typeface="+mj-lt"/>
                <a:ea typeface="+mj-ea"/>
                <a:cs typeface="+mj-cs"/>
              </a:rPr>
            </a:br>
            <a:br>
              <a:rPr lang="en-IN" sz="2400" b="1" dirty="0">
                <a:latin typeface="+mj-lt"/>
                <a:ea typeface="+mj-ea"/>
                <a:cs typeface="+mj-cs"/>
              </a:rPr>
            </a:br>
            <a:br>
              <a:rPr lang="en-IN" sz="2400" b="1" dirty="0">
                <a:solidFill>
                  <a:srgbClr val="002060"/>
                </a:solidFill>
                <a:latin typeface="+mj-lt"/>
                <a:ea typeface="+mj-ea"/>
                <a:cs typeface="+mj-cs"/>
              </a:rPr>
            </a:br>
            <a:r>
              <a:rPr lang="en-IN" sz="2400" b="1" dirty="0">
                <a:solidFill>
                  <a:srgbClr val="002060"/>
                </a:solidFill>
                <a:latin typeface="+mj-lt"/>
                <a:ea typeface="+mj-ea"/>
                <a:cs typeface="+mj-cs"/>
              </a:rPr>
              <a:t>When in doubt- </a:t>
            </a:r>
            <a:r>
              <a:rPr lang="en-IN" sz="2400" b="1" dirty="0">
                <a:solidFill>
                  <a:srgbClr val="FF0000"/>
                </a:solidFill>
                <a:latin typeface="+mj-lt"/>
                <a:ea typeface="+mj-ea"/>
                <a:cs typeface="+mj-cs"/>
              </a:rPr>
              <a:t>ASK</a:t>
            </a:r>
          </a:p>
        </p:txBody>
      </p:sp>
      <p:sp>
        <p:nvSpPr>
          <p:cNvPr id="5" name="Title 1">
            <a:extLst>
              <a:ext uri="{FF2B5EF4-FFF2-40B4-BE49-F238E27FC236}">
                <a16:creationId xmlns:a16="http://schemas.microsoft.com/office/drawing/2014/main" id="{4525A889-92FF-4639-96B6-F7E2974A6257}"/>
              </a:ext>
            </a:extLst>
          </p:cNvPr>
          <p:cNvSpPr txBox="1">
            <a:spLocks/>
          </p:cNvSpPr>
          <p:nvPr/>
        </p:nvSpPr>
        <p:spPr>
          <a:xfrm>
            <a:off x="9024938" y="428626"/>
            <a:ext cx="1643062" cy="5940425"/>
          </a:xfrm>
          <a:prstGeom prst="rect">
            <a:avLst/>
          </a:prstGeom>
        </p:spPr>
        <p:txBody>
          <a:bodyPr anchor="ctr">
            <a:normAutofit/>
          </a:bodyPr>
          <a:lstStyle/>
          <a:p>
            <a:pPr algn="ctr" eaLnBrk="1" fontAlgn="auto" hangingPunct="1">
              <a:spcBef>
                <a:spcPts val="0"/>
              </a:spcBef>
              <a:spcAft>
                <a:spcPts val="0"/>
              </a:spcAft>
              <a:defRPr/>
            </a:pPr>
            <a:r>
              <a:rPr lang="en-IN" sz="2000" b="1" dirty="0">
                <a:solidFill>
                  <a:srgbClr val="FF0000"/>
                </a:solidFill>
                <a:latin typeface="+mj-lt"/>
                <a:ea typeface="+mj-ea"/>
                <a:cs typeface="+mj-cs"/>
              </a:rPr>
              <a:t>Contact </a:t>
            </a:r>
          </a:p>
          <a:p>
            <a:pPr algn="ctr" eaLnBrk="1" fontAlgn="auto" hangingPunct="1">
              <a:spcBef>
                <a:spcPts val="0"/>
              </a:spcBef>
              <a:spcAft>
                <a:spcPts val="0"/>
              </a:spcAft>
              <a:defRPr/>
            </a:pPr>
            <a:r>
              <a:rPr lang="en-IN" sz="2000" b="1" dirty="0">
                <a:solidFill>
                  <a:srgbClr val="FF0000"/>
                </a:solidFill>
                <a:latin typeface="+mj-lt"/>
                <a:ea typeface="+mj-ea"/>
                <a:cs typeface="+mj-cs"/>
              </a:rPr>
              <a:t>IPC Personnel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6F18933-DFD3-4498-A1CB-69F80C838898}"/>
              </a:ext>
            </a:extLst>
          </p:cNvPr>
          <p:cNvSpPr>
            <a:spLocks noGrp="1"/>
          </p:cNvSpPr>
          <p:nvPr>
            <p:ph type="title"/>
          </p:nvPr>
        </p:nvSpPr>
        <p:spPr/>
        <p:txBody>
          <a:bodyPr/>
          <a:lstStyle/>
          <a:p>
            <a:pPr eaLnBrk="1" hangingPunct="1"/>
            <a:r>
              <a:rPr lang="en-US" altLang="en-US" dirty="0">
                <a:solidFill>
                  <a:srgbClr val="FF0000"/>
                </a:solidFill>
              </a:rPr>
              <a:t>PPE</a:t>
            </a:r>
          </a:p>
        </p:txBody>
      </p:sp>
      <p:pic>
        <p:nvPicPr>
          <p:cNvPr id="31747" name="Picture 2">
            <a:extLst>
              <a:ext uri="{FF2B5EF4-FFF2-40B4-BE49-F238E27FC236}">
                <a16:creationId xmlns:a16="http://schemas.microsoft.com/office/drawing/2014/main" id="{C0FA4F88-E8D6-4FAC-AB64-3E2C87A2A1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02093" y="22302"/>
            <a:ext cx="7389907" cy="685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2C8EF74-2705-4D31-8E2F-EB364CF4D30E}"/>
              </a:ext>
            </a:extLst>
          </p:cNvPr>
          <p:cNvSpPr txBox="1"/>
          <p:nvPr/>
        </p:nvSpPr>
        <p:spPr>
          <a:xfrm>
            <a:off x="665437" y="1903101"/>
            <a:ext cx="3647256"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Narrow" panose="020B0606020202030204" pitchFamily="34" charset="0"/>
              </a:rPr>
              <a:t>Separate areas</a:t>
            </a:r>
          </a:p>
          <a:p>
            <a:pPr marL="285750" indent="-285750">
              <a:buFont typeface="Arial" panose="020B0604020202020204" pitchFamily="34" charset="0"/>
              <a:buChar char="•"/>
            </a:pPr>
            <a:r>
              <a:rPr lang="en-US" sz="2800" dirty="0">
                <a:latin typeface="Arial Narrow" panose="020B0606020202030204" pitchFamily="34" charset="0"/>
              </a:rPr>
              <a:t>Buddy </a:t>
            </a:r>
          </a:p>
          <a:p>
            <a:pPr marL="285750" indent="-285750">
              <a:buFont typeface="Arial" panose="020B0604020202020204" pitchFamily="34" charset="0"/>
              <a:buChar char="•"/>
            </a:pPr>
            <a:r>
              <a:rPr lang="en-US" sz="2800" dirty="0">
                <a:latin typeface="Arial Narrow" panose="020B0606020202030204" pitchFamily="34" charset="0"/>
              </a:rPr>
              <a:t>Mirror</a:t>
            </a:r>
          </a:p>
          <a:p>
            <a:pPr marL="285750" indent="-285750">
              <a:buFont typeface="Arial" panose="020B0604020202020204" pitchFamily="34" charset="0"/>
              <a:buChar char="•"/>
            </a:pPr>
            <a:r>
              <a:rPr lang="en-US" sz="2800" dirty="0">
                <a:latin typeface="Arial Narrow" panose="020B0606020202030204" pitchFamily="34" charset="0"/>
              </a:rPr>
              <a:t>Chair in donning &amp;</a:t>
            </a:r>
          </a:p>
          <a:p>
            <a:r>
              <a:rPr lang="en-US" sz="2800" dirty="0">
                <a:latin typeface="Arial Narrow" panose="020B0606020202030204" pitchFamily="34" charset="0"/>
              </a:rPr>
              <a:t>	 doffing area 	(cleanable)</a:t>
            </a:r>
            <a:endParaRPr lang="en-IN" sz="2800" dirty="0">
              <a:latin typeface="Arial Narrow" panose="020B0606020202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5152346-338D-4175-A548-C14B4F47D594}"/>
              </a:ext>
            </a:extLst>
          </p:cNvPr>
          <p:cNvSpPr>
            <a:spLocks noGrp="1"/>
          </p:cNvSpPr>
          <p:nvPr>
            <p:ph type="title"/>
          </p:nvPr>
        </p:nvSpPr>
        <p:spPr>
          <a:xfrm>
            <a:off x="1738313" y="274639"/>
            <a:ext cx="1428750" cy="5940425"/>
          </a:xfrm>
        </p:spPr>
        <p:txBody>
          <a:bodyPr/>
          <a:lstStyle/>
          <a:p>
            <a:pPr eaLnBrk="1" hangingPunct="1"/>
            <a:r>
              <a:rPr lang="en-IN" altLang="en-US" sz="2400">
                <a:solidFill>
                  <a:srgbClr val="FF0000"/>
                </a:solidFill>
              </a:rPr>
              <a:t>Train Yourself</a:t>
            </a:r>
            <a:br>
              <a:rPr lang="en-IN" altLang="en-US" sz="2400"/>
            </a:br>
            <a:br>
              <a:rPr lang="en-IN" altLang="en-US" sz="2400"/>
            </a:br>
            <a:br>
              <a:rPr lang="en-IN" altLang="en-US" sz="2400"/>
            </a:br>
            <a:br>
              <a:rPr lang="en-IN" altLang="en-US" sz="2400"/>
            </a:br>
            <a:br>
              <a:rPr lang="en-IN" altLang="en-US" sz="2400">
                <a:solidFill>
                  <a:srgbClr val="0070C0"/>
                </a:solidFill>
              </a:rPr>
            </a:br>
            <a:r>
              <a:rPr lang="en-IN" altLang="en-US" sz="2400">
                <a:solidFill>
                  <a:srgbClr val="0070C0"/>
                </a:solidFill>
              </a:rPr>
              <a:t>When in doubt- </a:t>
            </a:r>
            <a:r>
              <a:rPr lang="en-IN" altLang="en-US" sz="3200">
                <a:solidFill>
                  <a:srgbClr val="FF0000"/>
                </a:solidFill>
              </a:rPr>
              <a:t>ASK</a:t>
            </a:r>
          </a:p>
        </p:txBody>
      </p:sp>
      <p:pic>
        <p:nvPicPr>
          <p:cNvPr id="32771" name="Picture 2" descr="http://dhs.kerala.gov.in/docs/transfer/addlph/adph_26052018a.jpg">
            <a:extLst>
              <a:ext uri="{FF2B5EF4-FFF2-40B4-BE49-F238E27FC236}">
                <a16:creationId xmlns:a16="http://schemas.microsoft.com/office/drawing/2014/main" id="{ED9DCB0C-B160-4E96-8FB8-FAC4D9D4F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500" y="0"/>
            <a:ext cx="5613000" cy="68786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8C135A37-1315-4773-8F10-7B775849F1FE}"/>
              </a:ext>
            </a:extLst>
          </p:cNvPr>
          <p:cNvSpPr txBox="1">
            <a:spLocks/>
          </p:cNvSpPr>
          <p:nvPr/>
        </p:nvSpPr>
        <p:spPr>
          <a:xfrm>
            <a:off x="9239250" y="428626"/>
            <a:ext cx="1428750" cy="5940425"/>
          </a:xfrm>
          <a:prstGeom prst="rect">
            <a:avLst/>
          </a:prstGeom>
        </p:spPr>
        <p:txBody>
          <a:bodyPr anchor="ctr">
            <a:normAutofit/>
          </a:bodyPr>
          <a:lstStyle/>
          <a:p>
            <a:pPr algn="ctr" eaLnBrk="1" fontAlgn="auto" hangingPunct="1">
              <a:spcBef>
                <a:spcPts val="0"/>
              </a:spcBef>
              <a:spcAft>
                <a:spcPts val="0"/>
              </a:spcAft>
              <a:defRPr/>
            </a:pPr>
            <a:r>
              <a:rPr lang="en-IN" sz="2000" b="1" dirty="0">
                <a:solidFill>
                  <a:srgbClr val="FF0000"/>
                </a:solidFill>
                <a:latin typeface="+mj-lt"/>
                <a:ea typeface="+mj-ea"/>
                <a:cs typeface="+mj-cs"/>
              </a:rPr>
              <a:t>Carefully Remove PPE for self protection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The seven steps to safe injections</a:t>
            </a:r>
          </a:p>
        </p:txBody>
      </p:sp>
      <p:sp>
        <p:nvSpPr>
          <p:cNvPr id="6" name="Content Placeholder 5">
            <a:extLst>
              <a:ext uri="{FF2B5EF4-FFF2-40B4-BE49-F238E27FC236}">
                <a16:creationId xmlns:a16="http://schemas.microsoft.com/office/drawing/2014/main" id="{E9653600-5FCC-47C0-B059-8F1D5FDD0E7B}"/>
              </a:ext>
            </a:extLst>
          </p:cNvPr>
          <p:cNvSpPr>
            <a:spLocks noGrp="1"/>
          </p:cNvSpPr>
          <p:nvPr>
            <p:ph idx="1"/>
          </p:nvPr>
        </p:nvSpPr>
        <p:spPr/>
        <p:txBody>
          <a:bodyPr>
            <a:normAutofit lnSpcReduction="10000"/>
          </a:bodyPr>
          <a:lstStyle/>
          <a:p>
            <a:pPr marL="514350" indent="-514350">
              <a:buFont typeface="+mj-lt"/>
              <a:buAutoNum type="arabicPeriod"/>
            </a:pPr>
            <a:r>
              <a:rPr lang="en-GB" noProof="0" dirty="0"/>
              <a:t>Clean work space</a:t>
            </a:r>
          </a:p>
          <a:p>
            <a:pPr marL="514350" indent="-514350">
              <a:buFont typeface="+mj-lt"/>
              <a:buAutoNum type="arabicPeriod"/>
            </a:pPr>
            <a:r>
              <a:rPr lang="en-GB" noProof="0" dirty="0"/>
              <a:t>Hand hygiene</a:t>
            </a:r>
          </a:p>
          <a:p>
            <a:pPr marL="514350" indent="-514350">
              <a:buFont typeface="+mj-lt"/>
              <a:buAutoNum type="arabicPeriod"/>
            </a:pPr>
            <a:r>
              <a:rPr lang="en-GB" noProof="0" dirty="0"/>
              <a:t>Sterile safety-engineered syringe</a:t>
            </a:r>
          </a:p>
          <a:p>
            <a:pPr marL="514350" indent="-514350">
              <a:buFont typeface="+mj-lt"/>
              <a:buAutoNum type="arabicPeriod"/>
            </a:pPr>
            <a:r>
              <a:rPr lang="en-GB" noProof="0" dirty="0"/>
              <a:t>Sterile vial of medication and diluent</a:t>
            </a:r>
          </a:p>
          <a:p>
            <a:pPr marL="514350" indent="-514350">
              <a:buFont typeface="+mj-lt"/>
              <a:buAutoNum type="arabicPeriod"/>
            </a:pPr>
            <a:r>
              <a:rPr lang="en-GB" noProof="0" dirty="0"/>
              <a:t>Skin cleaning and antisepsis</a:t>
            </a:r>
          </a:p>
          <a:p>
            <a:pPr marL="514350" indent="-514350">
              <a:buFont typeface="+mj-lt"/>
              <a:buAutoNum type="arabicPeriod"/>
            </a:pPr>
            <a:r>
              <a:rPr lang="en-GB" noProof="0" dirty="0"/>
              <a:t>Appropriate collection of sharps</a:t>
            </a:r>
          </a:p>
          <a:p>
            <a:pPr marL="514350" indent="-514350">
              <a:buFont typeface="+mj-lt"/>
              <a:buAutoNum type="arabicPeriod"/>
            </a:pPr>
            <a:r>
              <a:rPr lang="en-GB" noProof="0" dirty="0"/>
              <a:t>Appropriate waste management</a:t>
            </a:r>
          </a:p>
        </p:txBody>
      </p:sp>
      <p:sp>
        <p:nvSpPr>
          <p:cNvPr id="5" name="TextBox 4">
            <a:extLst>
              <a:ext uri="{FF2B5EF4-FFF2-40B4-BE49-F238E27FC236}">
                <a16:creationId xmlns:a16="http://schemas.microsoft.com/office/drawing/2014/main" id="{266D89FB-8D90-4C3E-B4EB-D77B6E973BB5}"/>
              </a:ext>
            </a:extLst>
          </p:cNvPr>
          <p:cNvSpPr txBox="1"/>
          <p:nvPr/>
        </p:nvSpPr>
        <p:spPr>
          <a:xfrm>
            <a:off x="6911008" y="5848402"/>
            <a:ext cx="5065810" cy="261610"/>
          </a:xfrm>
          <a:prstGeom prst="rect">
            <a:avLst/>
          </a:prstGeom>
          <a:noFill/>
        </p:spPr>
        <p:txBody>
          <a:bodyPr wrap="none" rtlCol="0">
            <a:spAutoFit/>
          </a:bodyPr>
          <a:lstStyle/>
          <a:p>
            <a:r>
              <a:rPr lang="en-US" sz="1100" dirty="0">
                <a:hlinkClick r:id="rId3"/>
              </a:rPr>
              <a:t>https://www.who.int/infection-prevention/tools/injections/training-education/en/</a:t>
            </a:r>
            <a:r>
              <a:rPr lang="en-US" sz="1100" dirty="0"/>
              <a:t> </a:t>
            </a:r>
          </a:p>
        </p:txBody>
      </p:sp>
      <p:pic>
        <p:nvPicPr>
          <p:cNvPr id="9218" name="Picture 2" descr="Image result for injection practices are part of standard precautions">
            <a:extLst>
              <a:ext uri="{FF2B5EF4-FFF2-40B4-BE49-F238E27FC236}">
                <a16:creationId xmlns:a16="http://schemas.microsoft.com/office/drawing/2014/main" id="{7B58E705-7519-4892-9CFB-84CD71041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347" y="2452446"/>
            <a:ext cx="4235131" cy="309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1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A20B2-2CE9-42B8-84A3-DBFBE396BB9F}"/>
              </a:ext>
            </a:extLst>
          </p:cNvPr>
          <p:cNvPicPr>
            <a:picLocks noChangeAspect="1"/>
          </p:cNvPicPr>
          <p:nvPr/>
        </p:nvPicPr>
        <p:blipFill>
          <a:blip r:embed="rId3"/>
          <a:stretch>
            <a:fillRect/>
          </a:stretch>
        </p:blipFill>
        <p:spPr>
          <a:xfrm>
            <a:off x="8242213" y="150030"/>
            <a:ext cx="3949787" cy="3110811"/>
          </a:xfrm>
          <a:prstGeom prst="rect">
            <a:avLst/>
          </a:prstGeom>
        </p:spPr>
      </p:pic>
      <p:sp>
        <p:nvSpPr>
          <p:cNvPr id="2" name="Title 1">
            <a:extLst>
              <a:ext uri="{FF2B5EF4-FFF2-40B4-BE49-F238E27FC236}">
                <a16:creationId xmlns:a16="http://schemas.microsoft.com/office/drawing/2014/main" id="{3A9BA3B9-0CBD-4F59-8E24-EA6982D70A52}"/>
              </a:ext>
            </a:extLst>
          </p:cNvPr>
          <p:cNvSpPr>
            <a:spLocks noGrp="1"/>
          </p:cNvSpPr>
          <p:nvPr>
            <p:ph type="title"/>
          </p:nvPr>
        </p:nvSpPr>
        <p:spPr/>
        <p:txBody>
          <a:bodyPr/>
          <a:lstStyle/>
          <a:p>
            <a:r>
              <a:rPr lang="en-GB" noProof="0" dirty="0"/>
              <a:t>Novel Coronavirus - SARS-CoV-2</a:t>
            </a:r>
          </a:p>
        </p:txBody>
      </p:sp>
      <p:sp>
        <p:nvSpPr>
          <p:cNvPr id="3" name="Content Placeholder 2">
            <a:extLst>
              <a:ext uri="{FF2B5EF4-FFF2-40B4-BE49-F238E27FC236}">
                <a16:creationId xmlns:a16="http://schemas.microsoft.com/office/drawing/2014/main" id="{FD249AC3-9F8D-4556-A46C-7AE6155C5026}"/>
              </a:ext>
            </a:extLst>
          </p:cNvPr>
          <p:cNvSpPr>
            <a:spLocks noGrp="1"/>
          </p:cNvSpPr>
          <p:nvPr>
            <p:ph idx="1"/>
          </p:nvPr>
        </p:nvSpPr>
        <p:spPr/>
        <p:txBody>
          <a:bodyPr>
            <a:normAutofit/>
          </a:bodyPr>
          <a:lstStyle/>
          <a:p>
            <a:r>
              <a:rPr lang="en-GB" dirty="0"/>
              <a:t>Disease – COVID 19</a:t>
            </a:r>
          </a:p>
          <a:p>
            <a:r>
              <a:rPr lang="en-GB" noProof="0" dirty="0"/>
              <a:t>Enveloped RNA virus</a:t>
            </a:r>
          </a:p>
          <a:p>
            <a:r>
              <a:rPr lang="en-GB" noProof="0" dirty="0"/>
              <a:t>Size: 1.2 microns</a:t>
            </a:r>
          </a:p>
          <a:p>
            <a:r>
              <a:rPr lang="en-IN" dirty="0">
                <a:cs typeface="Arial" panose="020B0604020202020204" pitchFamily="34" charset="0"/>
              </a:rPr>
              <a:t>4 structural proteins and a strand of RNA</a:t>
            </a:r>
          </a:p>
          <a:p>
            <a:r>
              <a:rPr lang="en-IN" dirty="0">
                <a:cs typeface="Arial" panose="020B0604020202020204" pitchFamily="34" charset="0"/>
              </a:rPr>
              <a:t>S-spike; E-envelope; M-membrane; N-nucleocapsid</a:t>
            </a:r>
          </a:p>
        </p:txBody>
      </p:sp>
      <p:pic>
        <p:nvPicPr>
          <p:cNvPr id="5" name="Picture 4">
            <a:extLst>
              <a:ext uri="{FF2B5EF4-FFF2-40B4-BE49-F238E27FC236}">
                <a16:creationId xmlns:a16="http://schemas.microsoft.com/office/drawing/2014/main" id="{8C6B8EAF-1EA8-447B-8470-AB071B6A87A0}"/>
              </a:ext>
            </a:extLst>
          </p:cNvPr>
          <p:cNvPicPr>
            <a:picLocks noChangeAspect="1"/>
          </p:cNvPicPr>
          <p:nvPr/>
        </p:nvPicPr>
        <p:blipFill>
          <a:blip r:embed="rId4"/>
          <a:stretch>
            <a:fillRect/>
          </a:stretch>
        </p:blipFill>
        <p:spPr>
          <a:xfrm>
            <a:off x="9278017" y="3266159"/>
            <a:ext cx="1917911" cy="599232"/>
          </a:xfrm>
          <a:prstGeom prst="rect">
            <a:avLst/>
          </a:prstGeom>
        </p:spPr>
      </p:pic>
      <p:pic>
        <p:nvPicPr>
          <p:cNvPr id="7" name="Picture 6">
            <a:extLst>
              <a:ext uri="{FF2B5EF4-FFF2-40B4-BE49-F238E27FC236}">
                <a16:creationId xmlns:a16="http://schemas.microsoft.com/office/drawing/2014/main" id="{AA71DB54-3D65-4E3A-B3C4-5909B53DD506}"/>
              </a:ext>
            </a:extLst>
          </p:cNvPr>
          <p:cNvPicPr>
            <a:picLocks noChangeAspect="1"/>
          </p:cNvPicPr>
          <p:nvPr/>
        </p:nvPicPr>
        <p:blipFill>
          <a:blip r:embed="rId5"/>
          <a:stretch>
            <a:fillRect/>
          </a:stretch>
        </p:blipFill>
        <p:spPr>
          <a:xfrm>
            <a:off x="9278017" y="5969905"/>
            <a:ext cx="2177999" cy="522970"/>
          </a:xfrm>
          <a:prstGeom prst="rect">
            <a:avLst/>
          </a:prstGeom>
        </p:spPr>
      </p:pic>
      <p:pic>
        <p:nvPicPr>
          <p:cNvPr id="8" name="Picture 7">
            <a:extLst>
              <a:ext uri="{FF2B5EF4-FFF2-40B4-BE49-F238E27FC236}">
                <a16:creationId xmlns:a16="http://schemas.microsoft.com/office/drawing/2014/main" id="{76AF1DEF-4C10-4104-9D24-A22ABA27F3FE}"/>
              </a:ext>
            </a:extLst>
          </p:cNvPr>
          <p:cNvPicPr>
            <a:picLocks noChangeAspect="1"/>
          </p:cNvPicPr>
          <p:nvPr/>
        </p:nvPicPr>
        <p:blipFill>
          <a:blip r:embed="rId6"/>
          <a:stretch>
            <a:fillRect/>
          </a:stretch>
        </p:blipFill>
        <p:spPr>
          <a:xfrm>
            <a:off x="838200" y="5313334"/>
            <a:ext cx="7629099" cy="1212388"/>
          </a:xfrm>
          <a:prstGeom prst="rect">
            <a:avLst/>
          </a:prstGeom>
        </p:spPr>
      </p:pic>
      <p:pic>
        <p:nvPicPr>
          <p:cNvPr id="6" name="Picture 5">
            <a:extLst>
              <a:ext uri="{FF2B5EF4-FFF2-40B4-BE49-F238E27FC236}">
                <a16:creationId xmlns:a16="http://schemas.microsoft.com/office/drawing/2014/main" id="{4EC3084B-0630-4E28-B34E-E55516D8E025}"/>
              </a:ext>
            </a:extLst>
          </p:cNvPr>
          <p:cNvPicPr>
            <a:picLocks noChangeAspect="1"/>
          </p:cNvPicPr>
          <p:nvPr/>
        </p:nvPicPr>
        <p:blipFill>
          <a:blip r:embed="rId7"/>
          <a:stretch>
            <a:fillRect/>
          </a:stretch>
        </p:blipFill>
        <p:spPr>
          <a:xfrm>
            <a:off x="8989586" y="3839352"/>
            <a:ext cx="2657864" cy="2070829"/>
          </a:xfrm>
          <a:prstGeom prst="rect">
            <a:avLst/>
          </a:prstGeom>
        </p:spPr>
      </p:pic>
    </p:spTree>
    <p:extLst>
      <p:ext uri="{BB962C8B-B14F-4D97-AF65-F5344CB8AC3E}">
        <p14:creationId xmlns:p14="http://schemas.microsoft.com/office/powerpoint/2010/main" val="705014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8EEF08-355E-3345-B5DD-2A2D571EE6D2}"/>
              </a:ext>
            </a:extLst>
          </p:cNvPr>
          <p:cNvSpPr>
            <a:spLocks noGrp="1"/>
          </p:cNvSpPr>
          <p:nvPr>
            <p:ph type="title"/>
          </p:nvPr>
        </p:nvSpPr>
        <p:spPr/>
        <p:txBody>
          <a:bodyPr/>
          <a:lstStyle/>
          <a:p>
            <a:r>
              <a:rPr lang="en-GB" noProof="0" dirty="0"/>
              <a:t>Environment cleaning, disinfection and BMWM</a:t>
            </a:r>
          </a:p>
        </p:txBody>
      </p:sp>
      <p:sp>
        <p:nvSpPr>
          <p:cNvPr id="2" name="Content Placeholder 1">
            <a:extLst>
              <a:ext uri="{FF2B5EF4-FFF2-40B4-BE49-F238E27FC236}">
                <a16:creationId xmlns:a16="http://schemas.microsoft.com/office/drawing/2014/main" id="{4190E05D-0726-7E49-9DAF-AE36AEFE4629}"/>
              </a:ext>
            </a:extLst>
          </p:cNvPr>
          <p:cNvSpPr>
            <a:spLocks noGrp="1"/>
          </p:cNvSpPr>
          <p:nvPr>
            <p:ph idx="1"/>
          </p:nvPr>
        </p:nvSpPr>
        <p:spPr/>
        <p:txBody>
          <a:bodyPr>
            <a:normAutofit fontScale="92500" lnSpcReduction="20000"/>
          </a:bodyPr>
          <a:lstStyle/>
          <a:p>
            <a:r>
              <a:rPr lang="en-GB" noProof="0" dirty="0"/>
              <a:t>It is important to ensure that environmental cleaning and disinfection procedures are followed consistently and correctly</a:t>
            </a:r>
          </a:p>
          <a:p>
            <a:r>
              <a:rPr lang="en-GB" noProof="0" dirty="0"/>
              <a:t>Thorough cleaning environmental surfaces with water and detergent and applying commonly used hospital level disinfectants (sodium hypochlorite, 0.5%, or ethanol, 70%) are effective and sufficient procedures</a:t>
            </a:r>
          </a:p>
          <a:p>
            <a:r>
              <a:rPr lang="en-GB" noProof="0" dirty="0"/>
              <a:t>Medical devices and equipment, laundry, food service utensils and medical waste should be managed in accordance with safe routine procedures</a:t>
            </a:r>
          </a:p>
        </p:txBody>
      </p:sp>
    </p:spTree>
    <p:extLst>
      <p:ext uri="{BB962C8B-B14F-4D97-AF65-F5344CB8AC3E}">
        <p14:creationId xmlns:p14="http://schemas.microsoft.com/office/powerpoint/2010/main" val="242116587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830997"/>
          </a:xfrm>
          <a:prstGeom prst="rect">
            <a:avLst/>
          </a:prstGeom>
          <a:noFill/>
        </p:spPr>
        <p:txBody>
          <a:bodyPr wrap="square" rtlCol="0">
            <a:spAutoFit/>
          </a:bodyPr>
          <a:lstStyle/>
          <a:p>
            <a:r>
              <a:rPr lang="en-US" sz="4800" b="1" dirty="0">
                <a:solidFill>
                  <a:schemeClr val="bg1"/>
                </a:solidFill>
                <a:latin typeface="+mj-lt"/>
                <a:cs typeface="Arial" panose="020B0604020202020204" pitchFamily="34" charset="0"/>
              </a:rPr>
              <a:t>Additional Precautions</a:t>
            </a:r>
            <a:endParaRPr lang="en-US" sz="4800" b="1" dirty="0">
              <a:solidFill>
                <a:schemeClr val="bg1"/>
              </a:solidFill>
              <a:latin typeface="+mj-lt"/>
            </a:endParaRPr>
          </a:p>
        </p:txBody>
      </p:sp>
    </p:spTree>
    <p:extLst>
      <p:ext uri="{BB962C8B-B14F-4D97-AF65-F5344CB8AC3E}">
        <p14:creationId xmlns:p14="http://schemas.microsoft.com/office/powerpoint/2010/main" val="2361497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263AFF-A744-40C5-BC1C-57C9139F3DD3}"/>
              </a:ext>
            </a:extLst>
          </p:cNvPr>
          <p:cNvPicPr>
            <a:picLocks noChangeAspect="1"/>
          </p:cNvPicPr>
          <p:nvPr/>
        </p:nvPicPr>
        <p:blipFill>
          <a:blip r:embed="rId2"/>
          <a:stretch>
            <a:fillRect/>
          </a:stretch>
        </p:blipFill>
        <p:spPr>
          <a:xfrm>
            <a:off x="10400521" y="3429000"/>
            <a:ext cx="1720783" cy="1712003"/>
          </a:xfrm>
          <a:prstGeom prst="rect">
            <a:avLst/>
          </a:prstGeom>
        </p:spPr>
      </p:pic>
      <p:pic>
        <p:nvPicPr>
          <p:cNvPr id="7" name="Picture 6">
            <a:extLst>
              <a:ext uri="{FF2B5EF4-FFF2-40B4-BE49-F238E27FC236}">
                <a16:creationId xmlns:a16="http://schemas.microsoft.com/office/drawing/2014/main" id="{4BA89EBF-AAF8-4B94-8992-3511681550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0521" y="1623526"/>
            <a:ext cx="1674841" cy="1801461"/>
          </a:xfrm>
          <a:prstGeom prst="rect">
            <a:avLst/>
          </a:prstGeom>
        </p:spPr>
      </p:pic>
      <p:sp>
        <p:nvSpPr>
          <p:cNvPr id="2" name="Title 1">
            <a:extLst>
              <a:ext uri="{FF2B5EF4-FFF2-40B4-BE49-F238E27FC236}">
                <a16:creationId xmlns:a16="http://schemas.microsoft.com/office/drawing/2014/main" id="{E351A333-81A6-8F41-A87C-07C7A25C4ED9}"/>
              </a:ext>
            </a:extLst>
          </p:cNvPr>
          <p:cNvSpPr>
            <a:spLocks noGrp="1"/>
          </p:cNvSpPr>
          <p:nvPr>
            <p:ph type="title"/>
          </p:nvPr>
        </p:nvSpPr>
        <p:spPr/>
        <p:txBody>
          <a:bodyPr/>
          <a:lstStyle/>
          <a:p>
            <a:r>
              <a:rPr lang="en-GB" noProof="0" dirty="0"/>
              <a:t>Patients suspected or confirmed COVID-19 (1)</a:t>
            </a:r>
          </a:p>
        </p:txBody>
      </p:sp>
      <p:sp>
        <p:nvSpPr>
          <p:cNvPr id="3" name="Content Placeholder 2">
            <a:extLst>
              <a:ext uri="{FF2B5EF4-FFF2-40B4-BE49-F238E27FC236}">
                <a16:creationId xmlns:a16="http://schemas.microsoft.com/office/drawing/2014/main" id="{316A5F07-8C9B-9242-8A4A-FBBDE8A95068}"/>
              </a:ext>
            </a:extLst>
          </p:cNvPr>
          <p:cNvSpPr>
            <a:spLocks noGrp="1"/>
          </p:cNvSpPr>
          <p:nvPr>
            <p:ph idx="1"/>
          </p:nvPr>
        </p:nvSpPr>
        <p:spPr>
          <a:xfrm>
            <a:off x="838200" y="1825625"/>
            <a:ext cx="9562321" cy="4351338"/>
          </a:xfrm>
        </p:spPr>
        <p:txBody>
          <a:bodyPr>
            <a:normAutofit fontScale="62500" lnSpcReduction="20000"/>
          </a:bodyPr>
          <a:lstStyle/>
          <a:p>
            <a:pPr>
              <a:lnSpc>
                <a:spcPct val="120000"/>
              </a:lnSpc>
              <a:spcBef>
                <a:spcPts val="200"/>
              </a:spcBef>
            </a:pPr>
            <a:r>
              <a:rPr lang="en-GB" noProof="0" dirty="0"/>
              <a:t>Contact and droplet precautions for all patients with suspected or confirmed COVID-19</a:t>
            </a:r>
          </a:p>
          <a:p>
            <a:pPr>
              <a:lnSpc>
                <a:spcPct val="120000"/>
              </a:lnSpc>
              <a:spcBef>
                <a:spcPts val="200"/>
              </a:spcBef>
            </a:pPr>
            <a:r>
              <a:rPr lang="en-GB" noProof="0" dirty="0"/>
              <a:t>Airborne precautions are recommended only for aerosol generating procedures (i.e. open suctioning of respiratory tract, intubation, bronchoscopy, cardiopulmonary resuscitation)</a:t>
            </a:r>
          </a:p>
          <a:p>
            <a:pPr>
              <a:lnSpc>
                <a:spcPct val="120000"/>
              </a:lnSpc>
              <a:spcBef>
                <a:spcPts val="200"/>
              </a:spcBef>
            </a:pPr>
            <a:r>
              <a:rPr lang="en-GB" noProof="0" dirty="0"/>
              <a:t>Preferably patient should be in a single room:</a:t>
            </a:r>
          </a:p>
          <a:p>
            <a:pPr lvl="1">
              <a:lnSpc>
                <a:spcPct val="120000"/>
              </a:lnSpc>
              <a:spcBef>
                <a:spcPts val="200"/>
              </a:spcBef>
            </a:pPr>
            <a:r>
              <a:rPr lang="en-GB" noProof="0" dirty="0"/>
              <a:t>Natural ventilation with air flow of at least 160 L/s per patient or </a:t>
            </a:r>
          </a:p>
          <a:p>
            <a:pPr lvl="1">
              <a:lnSpc>
                <a:spcPct val="120000"/>
              </a:lnSpc>
              <a:spcBef>
                <a:spcPts val="200"/>
              </a:spcBef>
            </a:pPr>
            <a:r>
              <a:rPr lang="en-GB" noProof="0" dirty="0"/>
              <a:t>Negative pressure rooms with at least 12 air changes per hour and controlled direction of air flow when using mechanical ventilation</a:t>
            </a:r>
          </a:p>
          <a:p>
            <a:pPr>
              <a:lnSpc>
                <a:spcPct val="120000"/>
              </a:lnSpc>
              <a:spcBef>
                <a:spcPts val="200"/>
              </a:spcBef>
            </a:pPr>
            <a:r>
              <a:rPr lang="en-GB" noProof="0" dirty="0"/>
              <a:t>Cohort all patients with respiratory illness in a single room, or minimum 1m away from other patients when waiting for a room</a:t>
            </a:r>
          </a:p>
          <a:p>
            <a:pPr>
              <a:lnSpc>
                <a:spcPct val="120000"/>
              </a:lnSpc>
              <a:spcBef>
                <a:spcPts val="200"/>
              </a:spcBef>
            </a:pPr>
            <a:r>
              <a:rPr lang="en-GB" noProof="0" dirty="0"/>
              <a:t>Dedicated &amp; trained HCW</a:t>
            </a:r>
          </a:p>
          <a:p>
            <a:pPr>
              <a:lnSpc>
                <a:spcPct val="120000"/>
              </a:lnSpc>
              <a:spcBef>
                <a:spcPts val="200"/>
              </a:spcBef>
            </a:pPr>
            <a:r>
              <a:rPr lang="en-GB" noProof="0" dirty="0"/>
              <a:t>HCW to wear PPE: a medical mask, goggles or face shield, gown, and gloves</a:t>
            </a:r>
          </a:p>
          <a:p>
            <a:pPr>
              <a:lnSpc>
                <a:spcPct val="120000"/>
              </a:lnSpc>
              <a:spcBef>
                <a:spcPts val="200"/>
              </a:spcBef>
            </a:pPr>
            <a:r>
              <a:rPr lang="en-GB" noProof="0" dirty="0"/>
              <a:t>Hand hygiene should be done any time the WHO “5 Moments” apply, and before PPE and after removing PPE</a:t>
            </a:r>
          </a:p>
        </p:txBody>
      </p:sp>
      <p:pic>
        <p:nvPicPr>
          <p:cNvPr id="4" name="Picture 3">
            <a:extLst>
              <a:ext uri="{FF2B5EF4-FFF2-40B4-BE49-F238E27FC236}">
                <a16:creationId xmlns:a16="http://schemas.microsoft.com/office/drawing/2014/main" id="{F4871400-F783-4F5C-82B8-D6624192D2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00521" y="5141004"/>
            <a:ext cx="1791479" cy="1351872"/>
          </a:xfrm>
          <a:prstGeom prst="rect">
            <a:avLst/>
          </a:prstGeom>
        </p:spPr>
      </p:pic>
    </p:spTree>
    <p:extLst>
      <p:ext uri="{BB962C8B-B14F-4D97-AF65-F5344CB8AC3E}">
        <p14:creationId xmlns:p14="http://schemas.microsoft.com/office/powerpoint/2010/main" val="3361657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6FC661-F1D9-4A74-AFB3-52808717720C}"/>
              </a:ext>
            </a:extLst>
          </p:cNvPr>
          <p:cNvSpPr>
            <a:spLocks noGrp="1"/>
          </p:cNvSpPr>
          <p:nvPr>
            <p:ph type="title"/>
          </p:nvPr>
        </p:nvSpPr>
        <p:spPr/>
        <p:txBody>
          <a:bodyPr/>
          <a:lstStyle/>
          <a:p>
            <a:r>
              <a:rPr lang="en-GB" noProof="0"/>
              <a:t>Patients suspected or confirmed COVID-19 (2)</a:t>
            </a:r>
            <a:endParaRPr lang="en-GB" noProof="0" dirty="0"/>
          </a:p>
        </p:txBody>
      </p:sp>
      <p:sp>
        <p:nvSpPr>
          <p:cNvPr id="3" name="Content Placeholder 2"/>
          <p:cNvSpPr>
            <a:spLocks noGrp="1"/>
          </p:cNvSpPr>
          <p:nvPr>
            <p:ph idx="1"/>
          </p:nvPr>
        </p:nvSpPr>
        <p:spPr/>
        <p:txBody>
          <a:bodyPr>
            <a:noAutofit/>
          </a:bodyPr>
          <a:lstStyle/>
          <a:p>
            <a:pPr>
              <a:lnSpc>
                <a:spcPct val="100000"/>
              </a:lnSpc>
              <a:spcBef>
                <a:spcPts val="600"/>
              </a:spcBef>
            </a:pPr>
            <a:r>
              <a:rPr lang="en-GB" sz="2300" noProof="0" dirty="0"/>
              <a:t>Equipment should be </a:t>
            </a:r>
            <a:r>
              <a:rPr lang="en-GB" sz="2300" b="1" noProof="0" dirty="0"/>
              <a:t>single use </a:t>
            </a:r>
            <a:r>
              <a:rPr lang="en-GB" sz="2300" noProof="0" dirty="0"/>
              <a:t>when possible, dedicated to the patient and disinfected between uses</a:t>
            </a:r>
          </a:p>
          <a:p>
            <a:pPr>
              <a:lnSpc>
                <a:spcPct val="100000"/>
              </a:lnSpc>
              <a:spcBef>
                <a:spcPts val="600"/>
              </a:spcBef>
            </a:pPr>
            <a:r>
              <a:rPr lang="en-GB" sz="2300" noProof="0" dirty="0"/>
              <a:t>Portable machines in hospitals</a:t>
            </a:r>
          </a:p>
          <a:p>
            <a:pPr>
              <a:lnSpc>
                <a:spcPct val="100000"/>
              </a:lnSpc>
              <a:spcBef>
                <a:spcPts val="600"/>
              </a:spcBef>
            </a:pPr>
            <a:r>
              <a:rPr lang="en-GB" sz="2300" b="1" noProof="0" dirty="0"/>
              <a:t>Avoid transporting </a:t>
            </a:r>
            <a:r>
              <a:rPr lang="en-GB" sz="2300" noProof="0" dirty="0"/>
              <a:t>suspected or confirmed cases – if necessary, have patients wear masks; HCW should wear appropriate PPE. Define corridors in the hospital for patient transportation.</a:t>
            </a:r>
          </a:p>
          <a:p>
            <a:pPr>
              <a:lnSpc>
                <a:spcPct val="100000"/>
              </a:lnSpc>
              <a:spcBef>
                <a:spcPts val="600"/>
              </a:spcBef>
            </a:pPr>
            <a:r>
              <a:rPr lang="en-GB" sz="2300" noProof="0" dirty="0"/>
              <a:t>Routine cleaning of the environment is crucial</a:t>
            </a:r>
          </a:p>
          <a:p>
            <a:pPr>
              <a:lnSpc>
                <a:spcPct val="100000"/>
              </a:lnSpc>
              <a:spcBef>
                <a:spcPts val="600"/>
              </a:spcBef>
            </a:pPr>
            <a:r>
              <a:rPr lang="en-GB" sz="2300" noProof="0" dirty="0"/>
              <a:t>Limit the number of HCW, visitors, and family members who are in contact with the patient. If necessary, everyone must wear PPE</a:t>
            </a:r>
          </a:p>
          <a:p>
            <a:pPr>
              <a:lnSpc>
                <a:spcPct val="100000"/>
              </a:lnSpc>
              <a:spcBef>
                <a:spcPts val="600"/>
              </a:spcBef>
            </a:pPr>
            <a:r>
              <a:rPr lang="en-GB" sz="2300" noProof="0" dirty="0"/>
              <a:t>All persons entering patients’ room (including visitors) should be recorded (for contact tracing)</a:t>
            </a:r>
          </a:p>
          <a:p>
            <a:pPr>
              <a:lnSpc>
                <a:spcPct val="100000"/>
              </a:lnSpc>
              <a:spcBef>
                <a:spcPts val="600"/>
              </a:spcBef>
            </a:pPr>
            <a:r>
              <a:rPr lang="en-GB" sz="2300" noProof="0" dirty="0"/>
              <a:t>Precautions should continue until the patient is asymptomatic</a:t>
            </a:r>
          </a:p>
          <a:p>
            <a:pPr>
              <a:lnSpc>
                <a:spcPct val="100000"/>
              </a:lnSpc>
              <a:spcBef>
                <a:spcPts val="600"/>
              </a:spcBef>
            </a:pPr>
            <a:endParaRPr lang="en-GB" sz="2300" noProof="0" dirty="0"/>
          </a:p>
          <a:p>
            <a:pPr>
              <a:lnSpc>
                <a:spcPct val="100000"/>
              </a:lnSpc>
              <a:spcBef>
                <a:spcPts val="600"/>
              </a:spcBef>
            </a:pPr>
            <a:endParaRPr lang="en-GB" sz="2300" noProof="0" dirty="0"/>
          </a:p>
          <a:p>
            <a:pPr>
              <a:lnSpc>
                <a:spcPct val="100000"/>
              </a:lnSpc>
              <a:spcBef>
                <a:spcPts val="600"/>
              </a:spcBef>
            </a:pPr>
            <a:endParaRPr lang="en-GB" sz="2300" noProof="0" dirty="0"/>
          </a:p>
        </p:txBody>
      </p:sp>
    </p:spTree>
    <p:extLst>
      <p:ext uri="{BB962C8B-B14F-4D97-AF65-F5344CB8AC3E}">
        <p14:creationId xmlns:p14="http://schemas.microsoft.com/office/powerpoint/2010/main" val="1879147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AA64-79AA-40EB-B374-A02D336B879F}"/>
              </a:ext>
            </a:extLst>
          </p:cNvPr>
          <p:cNvSpPr>
            <a:spLocks noGrp="1"/>
          </p:cNvSpPr>
          <p:nvPr>
            <p:ph type="title"/>
          </p:nvPr>
        </p:nvSpPr>
        <p:spPr/>
        <p:txBody>
          <a:bodyPr/>
          <a:lstStyle/>
          <a:p>
            <a:r>
              <a:rPr lang="en-GB" noProof="0" dirty="0"/>
              <a:t>Outpatient Care</a:t>
            </a:r>
          </a:p>
        </p:txBody>
      </p:sp>
      <p:sp>
        <p:nvSpPr>
          <p:cNvPr id="3" name="Text Placeholder 2">
            <a:extLst>
              <a:ext uri="{FF2B5EF4-FFF2-40B4-BE49-F238E27FC236}">
                <a16:creationId xmlns:a16="http://schemas.microsoft.com/office/drawing/2014/main" id="{82692325-F237-40CD-B601-234E8D3AB4EE}"/>
              </a:ext>
            </a:extLst>
          </p:cNvPr>
          <p:cNvSpPr>
            <a:spLocks noGrp="1"/>
          </p:cNvSpPr>
          <p:nvPr>
            <p:ph idx="1"/>
          </p:nvPr>
        </p:nvSpPr>
        <p:spPr>
          <a:xfrm>
            <a:off x="2177935" y="1825625"/>
            <a:ext cx="9175865" cy="4667250"/>
          </a:xfrm>
        </p:spPr>
        <p:txBody>
          <a:bodyPr>
            <a:normAutofit fontScale="77500" lnSpcReduction="20000"/>
          </a:bodyPr>
          <a:lstStyle/>
          <a:p>
            <a:r>
              <a:rPr lang="en-GB" noProof="0" dirty="0"/>
              <a:t>The basic principles of IPC and standard precautions should be applied in all health care facilities, including outpatient care and primary care</a:t>
            </a:r>
          </a:p>
          <a:p>
            <a:pPr lvl="1"/>
            <a:r>
              <a:rPr lang="en-GB" noProof="0" dirty="0"/>
              <a:t>Triage and early recognition</a:t>
            </a:r>
          </a:p>
          <a:p>
            <a:pPr lvl="1"/>
            <a:r>
              <a:rPr lang="en-GB" noProof="0" dirty="0"/>
              <a:t>emphasis on hand hygiene, respiratory hygiene and medical masks to be used by patients with respiratory symptoms (consider having signage)</a:t>
            </a:r>
          </a:p>
          <a:p>
            <a:pPr lvl="1"/>
            <a:r>
              <a:rPr lang="en-GB" noProof="0" dirty="0"/>
              <a:t>if possible – place patients in separate rooms or away from other patients in the waiting rooms, and wear mask, gloves and gown if possible when seeing them in the clinic (as much of contact and droplet precautions as possible)</a:t>
            </a:r>
          </a:p>
          <a:p>
            <a:pPr lvl="1"/>
            <a:r>
              <a:rPr lang="en-GB" noProof="0" dirty="0"/>
              <a:t>when symptomatic patients are required to wait, ensure they have a separate waiting area (1m separation)</a:t>
            </a:r>
          </a:p>
          <a:p>
            <a:pPr lvl="1"/>
            <a:r>
              <a:rPr lang="en-GB" noProof="0" dirty="0"/>
              <a:t>prioritization of care of symptomatic patients</a:t>
            </a:r>
          </a:p>
          <a:p>
            <a:pPr lvl="1"/>
            <a:r>
              <a:rPr lang="en-GB" noProof="0" dirty="0"/>
              <a:t>educate patients and families about the early recognition of symptoms, basic precautions to be used and which health care facility they should refer to</a:t>
            </a:r>
          </a:p>
        </p:txBody>
      </p:sp>
      <p:pic>
        <p:nvPicPr>
          <p:cNvPr id="5" name="Picture 4">
            <a:extLst>
              <a:ext uri="{FF2B5EF4-FFF2-40B4-BE49-F238E27FC236}">
                <a16:creationId xmlns:a16="http://schemas.microsoft.com/office/drawing/2014/main" id="{7CE743CA-71C4-4774-BD14-C247299C4F7E}"/>
              </a:ext>
            </a:extLst>
          </p:cNvPr>
          <p:cNvPicPr>
            <a:picLocks noChangeAspect="1"/>
          </p:cNvPicPr>
          <p:nvPr/>
        </p:nvPicPr>
        <p:blipFill>
          <a:blip r:embed="rId3"/>
          <a:stretch>
            <a:fillRect/>
          </a:stretch>
        </p:blipFill>
        <p:spPr>
          <a:xfrm>
            <a:off x="838200" y="1825625"/>
            <a:ext cx="1042988" cy="1062644"/>
          </a:xfrm>
          <a:prstGeom prst="rect">
            <a:avLst/>
          </a:prstGeom>
        </p:spPr>
      </p:pic>
      <p:pic>
        <p:nvPicPr>
          <p:cNvPr id="6" name="Picture 5">
            <a:extLst>
              <a:ext uri="{FF2B5EF4-FFF2-40B4-BE49-F238E27FC236}">
                <a16:creationId xmlns:a16="http://schemas.microsoft.com/office/drawing/2014/main" id="{590E2530-F002-4192-BF02-510BEE2403F1}"/>
              </a:ext>
            </a:extLst>
          </p:cNvPr>
          <p:cNvPicPr>
            <a:picLocks noChangeAspect="1"/>
          </p:cNvPicPr>
          <p:nvPr/>
        </p:nvPicPr>
        <p:blipFill>
          <a:blip r:embed="rId4"/>
          <a:stretch>
            <a:fillRect/>
          </a:stretch>
        </p:blipFill>
        <p:spPr>
          <a:xfrm>
            <a:off x="838200" y="3299807"/>
            <a:ext cx="1042988" cy="914400"/>
          </a:xfrm>
          <a:prstGeom prst="rect">
            <a:avLst/>
          </a:prstGeom>
        </p:spPr>
      </p:pic>
      <p:pic>
        <p:nvPicPr>
          <p:cNvPr id="7" name="Picture 6">
            <a:extLst>
              <a:ext uri="{FF2B5EF4-FFF2-40B4-BE49-F238E27FC236}">
                <a16:creationId xmlns:a16="http://schemas.microsoft.com/office/drawing/2014/main" id="{80C75A38-9B4E-4CF2-8221-9B392BFEA035}"/>
              </a:ext>
            </a:extLst>
          </p:cNvPr>
          <p:cNvPicPr>
            <a:picLocks noChangeAspect="1"/>
          </p:cNvPicPr>
          <p:nvPr/>
        </p:nvPicPr>
        <p:blipFill>
          <a:blip r:embed="rId5"/>
          <a:stretch>
            <a:fillRect/>
          </a:stretch>
        </p:blipFill>
        <p:spPr>
          <a:xfrm>
            <a:off x="838200" y="4671408"/>
            <a:ext cx="1042988" cy="1062643"/>
          </a:xfrm>
          <a:prstGeom prst="rect">
            <a:avLst/>
          </a:prstGeom>
        </p:spPr>
      </p:pic>
    </p:spTree>
    <p:extLst>
      <p:ext uri="{BB962C8B-B14F-4D97-AF65-F5344CB8AC3E}">
        <p14:creationId xmlns:p14="http://schemas.microsoft.com/office/powerpoint/2010/main" val="1057691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769441"/>
          </a:xfrm>
          <a:prstGeom prst="rect">
            <a:avLst/>
          </a:prstGeom>
          <a:noFill/>
        </p:spPr>
        <p:txBody>
          <a:bodyPr wrap="square" rtlCol="0">
            <a:spAutoFit/>
          </a:bodyPr>
          <a:lstStyle/>
          <a:p>
            <a:r>
              <a:rPr lang="en-US" sz="4400" b="1" dirty="0">
                <a:solidFill>
                  <a:schemeClr val="bg1"/>
                </a:solidFill>
                <a:latin typeface="+mj-lt"/>
                <a:cs typeface="Arial" panose="020B0604020202020204" pitchFamily="34" charset="0"/>
              </a:rPr>
              <a:t>Additional Control Measures</a:t>
            </a:r>
            <a:endParaRPr lang="en-US" sz="4400" b="1" dirty="0">
              <a:solidFill>
                <a:schemeClr val="bg1"/>
              </a:solidFill>
              <a:latin typeface="+mj-lt"/>
            </a:endParaRPr>
          </a:p>
        </p:txBody>
      </p:sp>
    </p:spTree>
    <p:extLst>
      <p:ext uri="{BB962C8B-B14F-4D97-AF65-F5344CB8AC3E}">
        <p14:creationId xmlns:p14="http://schemas.microsoft.com/office/powerpoint/2010/main" val="1943933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CD94E-39CD-104C-87AC-3D9B62F98228}"/>
              </a:ext>
            </a:extLst>
          </p:cNvPr>
          <p:cNvPicPr>
            <a:picLocks noChangeAspect="1"/>
          </p:cNvPicPr>
          <p:nvPr/>
        </p:nvPicPr>
        <p:blipFill>
          <a:blip r:embed="rId3"/>
          <a:stretch>
            <a:fillRect/>
          </a:stretch>
        </p:blipFill>
        <p:spPr>
          <a:xfrm>
            <a:off x="1546303" y="152400"/>
            <a:ext cx="9139282" cy="6553200"/>
          </a:xfrm>
          <a:prstGeom prst="rect">
            <a:avLst/>
          </a:prstGeom>
        </p:spPr>
      </p:pic>
    </p:spTree>
    <p:extLst>
      <p:ext uri="{BB962C8B-B14F-4D97-AF65-F5344CB8AC3E}">
        <p14:creationId xmlns:p14="http://schemas.microsoft.com/office/powerpoint/2010/main" val="94216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8597-27E2-4BF9-96CB-D189802606FE}"/>
              </a:ext>
            </a:extLst>
          </p:cNvPr>
          <p:cNvSpPr>
            <a:spLocks noGrp="1"/>
          </p:cNvSpPr>
          <p:nvPr>
            <p:ph type="title"/>
          </p:nvPr>
        </p:nvSpPr>
        <p:spPr/>
        <p:txBody>
          <a:bodyPr/>
          <a:lstStyle/>
          <a:p>
            <a:r>
              <a:rPr lang="en-GB" noProof="0" dirty="0"/>
              <a:t>Administrative Controls</a:t>
            </a:r>
          </a:p>
        </p:txBody>
      </p:sp>
      <p:sp>
        <p:nvSpPr>
          <p:cNvPr id="4" name="Content Placeholder 3">
            <a:extLst>
              <a:ext uri="{FF2B5EF4-FFF2-40B4-BE49-F238E27FC236}">
                <a16:creationId xmlns:a16="http://schemas.microsoft.com/office/drawing/2014/main" id="{5C5D9B0B-6A9D-484E-B6FC-D7C1F91C51EB}"/>
              </a:ext>
            </a:extLst>
          </p:cNvPr>
          <p:cNvSpPr>
            <a:spLocks noGrp="1"/>
          </p:cNvSpPr>
          <p:nvPr>
            <p:ph idx="1"/>
          </p:nvPr>
        </p:nvSpPr>
        <p:spPr/>
        <p:txBody>
          <a:bodyPr>
            <a:normAutofit fontScale="92500" lnSpcReduction="10000"/>
          </a:bodyPr>
          <a:lstStyle/>
          <a:p>
            <a:r>
              <a:rPr lang="en-GB" noProof="0" dirty="0"/>
              <a:t>Provision of adequate </a:t>
            </a:r>
            <a:r>
              <a:rPr lang="en-GB" b="1" noProof="0" dirty="0"/>
              <a:t>training </a:t>
            </a:r>
            <a:r>
              <a:rPr lang="en-GB" noProof="0" dirty="0"/>
              <a:t>for HCWs</a:t>
            </a:r>
          </a:p>
          <a:p>
            <a:r>
              <a:rPr lang="en-GB" noProof="0" dirty="0"/>
              <a:t>Ensuring an adequate </a:t>
            </a:r>
            <a:r>
              <a:rPr lang="en-GB" b="1" noProof="0" dirty="0"/>
              <a:t>patient-to-staff </a:t>
            </a:r>
            <a:r>
              <a:rPr lang="en-GB" noProof="0" dirty="0"/>
              <a:t>ratio</a:t>
            </a:r>
          </a:p>
          <a:p>
            <a:r>
              <a:rPr lang="en-GB" noProof="0" dirty="0"/>
              <a:t>Establishing a </a:t>
            </a:r>
            <a:r>
              <a:rPr lang="en-GB" b="1" noProof="0" dirty="0"/>
              <a:t>surveillance </a:t>
            </a:r>
            <a:r>
              <a:rPr lang="en-GB" noProof="0" dirty="0"/>
              <a:t>process for acute respiratory infections potentially caused by COVID-19 among HCWs</a:t>
            </a:r>
          </a:p>
          <a:p>
            <a:r>
              <a:rPr lang="en-GB" noProof="0" dirty="0"/>
              <a:t>Ensuring that HCWs and the public understand the importance of promptly seeking medical care</a:t>
            </a:r>
          </a:p>
          <a:p>
            <a:r>
              <a:rPr lang="en-GB" b="1" noProof="0" dirty="0"/>
              <a:t>Monitoring </a:t>
            </a:r>
            <a:r>
              <a:rPr lang="en-GB" noProof="0" dirty="0"/>
              <a:t>HCW compliance with standard precautions and providing mechanisms for improvement as needed</a:t>
            </a:r>
          </a:p>
          <a:p>
            <a:endParaRPr lang="en-GB" noProof="0" dirty="0"/>
          </a:p>
        </p:txBody>
      </p:sp>
    </p:spTree>
    <p:extLst>
      <p:ext uri="{BB962C8B-B14F-4D97-AF65-F5344CB8AC3E}">
        <p14:creationId xmlns:p14="http://schemas.microsoft.com/office/powerpoint/2010/main" val="275488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A11-429C-44FE-AB69-2E293FBF8501}"/>
              </a:ext>
            </a:extLst>
          </p:cNvPr>
          <p:cNvSpPr>
            <a:spLocks noGrp="1"/>
          </p:cNvSpPr>
          <p:nvPr>
            <p:ph type="title"/>
          </p:nvPr>
        </p:nvSpPr>
        <p:spPr/>
        <p:txBody>
          <a:bodyPr/>
          <a:lstStyle/>
          <a:p>
            <a:r>
              <a:rPr lang="en-GB" noProof="0" dirty="0"/>
              <a:t>Use of masks</a:t>
            </a:r>
          </a:p>
        </p:txBody>
      </p:sp>
      <p:sp>
        <p:nvSpPr>
          <p:cNvPr id="3" name="Content Placeholder 2">
            <a:extLst>
              <a:ext uri="{FF2B5EF4-FFF2-40B4-BE49-F238E27FC236}">
                <a16:creationId xmlns:a16="http://schemas.microsoft.com/office/drawing/2014/main" id="{9D5D641A-0A9E-435A-B334-F2281D13DCB7}"/>
              </a:ext>
            </a:extLst>
          </p:cNvPr>
          <p:cNvSpPr>
            <a:spLocks noGrp="1"/>
          </p:cNvSpPr>
          <p:nvPr>
            <p:ph idx="1"/>
          </p:nvPr>
        </p:nvSpPr>
        <p:spPr/>
        <p:txBody>
          <a:bodyPr>
            <a:normAutofit fontScale="85000" lnSpcReduction="20000"/>
          </a:bodyPr>
          <a:lstStyle/>
          <a:p>
            <a:r>
              <a:rPr lang="en-GB" noProof="0" dirty="0"/>
              <a:t>Use of mask – limit spread of certain respiratory diseases</a:t>
            </a:r>
          </a:p>
          <a:p>
            <a:r>
              <a:rPr lang="en-GB" noProof="0" dirty="0"/>
              <a:t>Mask alone is insufficient to provide the adequate level of protection and other equally relevant measures should be adopted – hand hygiene</a:t>
            </a:r>
          </a:p>
          <a:p>
            <a:r>
              <a:rPr lang="en-GB" noProof="0" dirty="0"/>
              <a:t>Wearing medical masks when not indicated may cause </a:t>
            </a:r>
          </a:p>
          <a:p>
            <a:pPr lvl="1"/>
            <a:r>
              <a:rPr lang="en-GB" noProof="0" dirty="0"/>
              <a:t>unnecessary cost</a:t>
            </a:r>
          </a:p>
          <a:p>
            <a:pPr lvl="1"/>
            <a:r>
              <a:rPr lang="en-GB" noProof="0" dirty="0"/>
              <a:t>procurement burden</a:t>
            </a:r>
          </a:p>
          <a:p>
            <a:pPr lvl="1"/>
            <a:r>
              <a:rPr lang="en-GB" noProof="0" dirty="0"/>
              <a:t>create a false sense of security that can lead to neglecting other essential measures such as hand hygiene practices</a:t>
            </a:r>
          </a:p>
          <a:p>
            <a:r>
              <a:rPr lang="en-GB" noProof="0" dirty="0"/>
              <a:t>Using a mask incorrectly may hamper its effectiveness to reduce the risk of transmission</a:t>
            </a:r>
          </a:p>
        </p:txBody>
      </p:sp>
    </p:spTree>
    <p:extLst>
      <p:ext uri="{BB962C8B-B14F-4D97-AF65-F5344CB8AC3E}">
        <p14:creationId xmlns:p14="http://schemas.microsoft.com/office/powerpoint/2010/main" val="2196320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EB94-1613-4826-9234-828301E4658D}"/>
              </a:ext>
            </a:extLst>
          </p:cNvPr>
          <p:cNvSpPr>
            <a:spLocks noGrp="1"/>
          </p:cNvSpPr>
          <p:nvPr>
            <p:ph type="title"/>
          </p:nvPr>
        </p:nvSpPr>
        <p:spPr/>
        <p:txBody>
          <a:bodyPr/>
          <a:lstStyle/>
          <a:p>
            <a:r>
              <a:rPr lang="en-GB" noProof="0" dirty="0"/>
              <a:t>Use of masks: healthcare settings</a:t>
            </a:r>
          </a:p>
        </p:txBody>
      </p:sp>
      <p:sp>
        <p:nvSpPr>
          <p:cNvPr id="3" name="Content Placeholder 2">
            <a:extLst>
              <a:ext uri="{FF2B5EF4-FFF2-40B4-BE49-F238E27FC236}">
                <a16:creationId xmlns:a16="http://schemas.microsoft.com/office/drawing/2014/main" id="{3E1755B9-5D28-46DF-891F-437634D51CD4}"/>
              </a:ext>
            </a:extLst>
          </p:cNvPr>
          <p:cNvSpPr>
            <a:spLocks noGrp="1"/>
          </p:cNvSpPr>
          <p:nvPr>
            <p:ph idx="1"/>
          </p:nvPr>
        </p:nvSpPr>
        <p:spPr>
          <a:xfrm>
            <a:off x="838200" y="1597981"/>
            <a:ext cx="10515600" cy="4820574"/>
          </a:xfrm>
        </p:spPr>
        <p:txBody>
          <a:bodyPr>
            <a:noAutofit/>
          </a:bodyPr>
          <a:lstStyle/>
          <a:p>
            <a:pPr marL="0" indent="0">
              <a:lnSpc>
                <a:spcPct val="100000"/>
              </a:lnSpc>
              <a:spcBef>
                <a:spcPts val="0"/>
              </a:spcBef>
              <a:buNone/>
            </a:pPr>
            <a:r>
              <a:rPr lang="en-GB" sz="2200" b="1" noProof="0" dirty="0"/>
              <a:t>Individuals with respiratory symptoms</a:t>
            </a:r>
            <a:r>
              <a:rPr lang="en-GB" sz="2200" noProof="0" dirty="0"/>
              <a:t> should: </a:t>
            </a:r>
          </a:p>
          <a:p>
            <a:pPr>
              <a:lnSpc>
                <a:spcPct val="100000"/>
              </a:lnSpc>
              <a:spcBef>
                <a:spcPts val="0"/>
              </a:spcBef>
            </a:pPr>
            <a:r>
              <a:rPr lang="en-GB" sz="2200" noProof="0" dirty="0"/>
              <a:t>Wear a medical mask while waiting in </a:t>
            </a:r>
            <a:r>
              <a:rPr lang="en-GB" sz="2200" b="1" noProof="0" dirty="0"/>
              <a:t>triage </a:t>
            </a:r>
            <a:r>
              <a:rPr lang="en-GB" sz="2200" noProof="0" dirty="0"/>
              <a:t>or waiting areas or during transportation within the facility</a:t>
            </a:r>
          </a:p>
          <a:p>
            <a:pPr>
              <a:lnSpc>
                <a:spcPct val="100000"/>
              </a:lnSpc>
              <a:spcBef>
                <a:spcPts val="0"/>
              </a:spcBef>
            </a:pPr>
            <a:r>
              <a:rPr lang="en-GB" sz="2200" noProof="0" dirty="0"/>
              <a:t>Wear a medical mask when staying in </a:t>
            </a:r>
            <a:r>
              <a:rPr lang="en-GB" sz="2200" b="1" noProof="0" dirty="0" err="1"/>
              <a:t>cohorting</a:t>
            </a:r>
            <a:r>
              <a:rPr lang="en-GB" sz="2200" b="1" noProof="0" dirty="0"/>
              <a:t> </a:t>
            </a:r>
            <a:r>
              <a:rPr lang="en-GB" sz="2200" noProof="0" dirty="0"/>
              <a:t>areas dedicated to suspected or confirmed cases</a:t>
            </a:r>
          </a:p>
          <a:p>
            <a:pPr>
              <a:lnSpc>
                <a:spcPct val="100000"/>
              </a:lnSpc>
              <a:spcBef>
                <a:spcPts val="0"/>
              </a:spcBef>
            </a:pPr>
            <a:r>
              <a:rPr lang="en-GB" sz="2200" noProof="0" dirty="0"/>
              <a:t>Do not wear a medical mask when isolated in single rooms but cover mouth and nose when coughing or sneezing with disposable paper tissues</a:t>
            </a:r>
          </a:p>
          <a:p>
            <a:pPr marL="0" indent="0">
              <a:lnSpc>
                <a:spcPct val="100000"/>
              </a:lnSpc>
              <a:spcBef>
                <a:spcPts val="0"/>
              </a:spcBef>
              <a:buNone/>
            </a:pPr>
            <a:endParaRPr lang="en-GB" sz="2200" noProof="0" dirty="0"/>
          </a:p>
          <a:p>
            <a:pPr marL="0" indent="0">
              <a:lnSpc>
                <a:spcPct val="100000"/>
              </a:lnSpc>
              <a:spcBef>
                <a:spcPts val="0"/>
              </a:spcBef>
              <a:buNone/>
            </a:pPr>
            <a:r>
              <a:rPr lang="en-GB" sz="2200" b="1" noProof="0" dirty="0"/>
              <a:t>Health care workers </a:t>
            </a:r>
            <a:r>
              <a:rPr lang="en-GB" sz="2200" noProof="0" dirty="0"/>
              <a:t>should:</a:t>
            </a:r>
          </a:p>
          <a:p>
            <a:pPr>
              <a:lnSpc>
                <a:spcPct val="100000"/>
              </a:lnSpc>
              <a:spcBef>
                <a:spcPts val="0"/>
              </a:spcBef>
            </a:pPr>
            <a:r>
              <a:rPr lang="en-GB" sz="2200" noProof="0" dirty="0"/>
              <a:t>Wear a medical mask while providing care to the patient</a:t>
            </a:r>
          </a:p>
          <a:p>
            <a:pPr>
              <a:lnSpc>
                <a:spcPct val="100000"/>
              </a:lnSpc>
              <a:spcBef>
                <a:spcPts val="0"/>
              </a:spcBef>
            </a:pPr>
            <a:r>
              <a:rPr lang="en-GB" sz="2200" noProof="0" dirty="0"/>
              <a:t>Use a particulate respirator N95 (NIOSH certified) , FFP2 (EU standard), or equivalent, when performing aerosol generating procedures (tracheal intubation, non-invasive ventilation, tracheotomy, cardiopulmonary resuscitation, manual ventilation before intubation, and bronchoscopy</a:t>
            </a:r>
          </a:p>
        </p:txBody>
      </p:sp>
    </p:spTree>
    <p:extLst>
      <p:ext uri="{BB962C8B-B14F-4D97-AF65-F5344CB8AC3E}">
        <p14:creationId xmlns:p14="http://schemas.microsoft.com/office/powerpoint/2010/main" val="415478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DF5-C6B9-4D28-9C8B-75392050E43F}"/>
              </a:ext>
            </a:extLst>
          </p:cNvPr>
          <p:cNvSpPr>
            <a:spLocks noGrp="1"/>
          </p:cNvSpPr>
          <p:nvPr>
            <p:ph type="title"/>
          </p:nvPr>
        </p:nvSpPr>
        <p:spPr/>
        <p:txBody>
          <a:bodyPr/>
          <a:lstStyle/>
          <a:p>
            <a:r>
              <a:rPr lang="en-GB" noProof="0" dirty="0"/>
              <a:t>Modes of transmission of SAR-CoV-2</a:t>
            </a:r>
          </a:p>
        </p:txBody>
      </p:sp>
      <p:sp>
        <p:nvSpPr>
          <p:cNvPr id="3" name="Content Placeholder 2">
            <a:extLst>
              <a:ext uri="{FF2B5EF4-FFF2-40B4-BE49-F238E27FC236}">
                <a16:creationId xmlns:a16="http://schemas.microsoft.com/office/drawing/2014/main" id="{A27A0F88-6DEF-4F2E-A16B-88E9F24C9149}"/>
              </a:ext>
            </a:extLst>
          </p:cNvPr>
          <p:cNvSpPr>
            <a:spLocks noGrp="1"/>
          </p:cNvSpPr>
          <p:nvPr>
            <p:ph idx="1"/>
          </p:nvPr>
        </p:nvSpPr>
        <p:spPr>
          <a:xfrm>
            <a:off x="838200" y="1506458"/>
            <a:ext cx="10515600" cy="4670505"/>
          </a:xfrm>
        </p:spPr>
        <p:txBody>
          <a:bodyPr>
            <a:normAutofit fontScale="85000" lnSpcReduction="10000"/>
          </a:bodyPr>
          <a:lstStyle/>
          <a:p>
            <a:r>
              <a:rPr lang="en-GB" noProof="0" dirty="0"/>
              <a:t>Primarily transmitted through</a:t>
            </a:r>
          </a:p>
          <a:p>
            <a:pPr lvl="1"/>
            <a:r>
              <a:rPr lang="en-GB" noProof="0" dirty="0"/>
              <a:t>Droplet transmission – respiratory droplets (&gt;5-10 </a:t>
            </a:r>
            <a:r>
              <a:rPr lang="en-GB" noProof="0" dirty="0" err="1"/>
              <a:t>μm</a:t>
            </a:r>
            <a:r>
              <a:rPr lang="en-GB" noProof="0" dirty="0"/>
              <a:t>) – close contact (1 m)</a:t>
            </a:r>
          </a:p>
          <a:p>
            <a:pPr lvl="1"/>
            <a:r>
              <a:rPr lang="en-GB" noProof="0" dirty="0"/>
              <a:t>Contact </a:t>
            </a:r>
            <a:endParaRPr lang="en-GB" dirty="0"/>
          </a:p>
          <a:p>
            <a:pPr lvl="2"/>
            <a:r>
              <a:rPr lang="en-GB" noProof="0" dirty="0"/>
              <a:t>Direct with infected patient </a:t>
            </a:r>
          </a:p>
          <a:p>
            <a:pPr lvl="2"/>
            <a:r>
              <a:rPr lang="en-GB" noProof="0" dirty="0"/>
              <a:t>Indirect – fomites   </a:t>
            </a:r>
          </a:p>
          <a:p>
            <a:pPr lvl="1"/>
            <a:r>
              <a:rPr lang="en-GB" noProof="0" dirty="0"/>
              <a:t>Airborne transmission – droplet nuclei (&lt;5 </a:t>
            </a:r>
            <a:r>
              <a:rPr lang="en-GB" noProof="0" dirty="0" err="1"/>
              <a:t>μm</a:t>
            </a:r>
            <a:r>
              <a:rPr lang="en-GB" noProof="0" dirty="0"/>
              <a:t>) – only during aerosol generating procedures</a:t>
            </a:r>
          </a:p>
          <a:p>
            <a:pPr lvl="1"/>
            <a:r>
              <a:rPr lang="en-IN" dirty="0"/>
              <a:t>Airborne transmission may be possible in specific circumstances in which procedures or support treatments that generate aerosols are performed e.g. endotracheal incubation, open suctioning,  manual ventilation before intubation, non-invasive positive pressure ventilation, tracheostomy and cardiopulmonary resuscitation etc.</a:t>
            </a:r>
            <a:endParaRPr lang="en-GB" dirty="0"/>
          </a:p>
        </p:txBody>
      </p:sp>
      <p:sp>
        <p:nvSpPr>
          <p:cNvPr id="4" name="Rectangle 3">
            <a:extLst>
              <a:ext uri="{FF2B5EF4-FFF2-40B4-BE49-F238E27FC236}">
                <a16:creationId xmlns:a16="http://schemas.microsoft.com/office/drawing/2014/main" id="{C68E045B-2A5D-4DC3-81DD-2A7FF60697F0}"/>
              </a:ext>
            </a:extLst>
          </p:cNvPr>
          <p:cNvSpPr/>
          <p:nvPr/>
        </p:nvSpPr>
        <p:spPr>
          <a:xfrm>
            <a:off x="838200" y="6262042"/>
            <a:ext cx="10515600" cy="338554"/>
          </a:xfrm>
          <a:prstGeom prst="rect">
            <a:avLst/>
          </a:prstGeom>
        </p:spPr>
        <p:txBody>
          <a:bodyPr wrap="square">
            <a:spAutoFit/>
          </a:bodyPr>
          <a:lstStyle/>
          <a:p>
            <a:r>
              <a:rPr lang="en-GB" sz="1600" dirty="0">
                <a:latin typeface="Arial Narrow" panose="020B0606020202030204" pitchFamily="34" charset="0"/>
              </a:rPr>
              <a:t>WHO </a:t>
            </a:r>
            <a:r>
              <a:rPr lang="en-GB" sz="1600" dirty="0">
                <a:solidFill>
                  <a:schemeClr val="tx1">
                    <a:lumMod val="50000"/>
                    <a:lumOff val="50000"/>
                  </a:schemeClr>
                </a:solidFill>
                <a:latin typeface="Arial Narrow" panose="020B0606020202030204" pitchFamily="34" charset="0"/>
              </a:rPr>
              <a:t>|</a:t>
            </a:r>
            <a:r>
              <a:rPr lang="en-GB" sz="1600" dirty="0">
                <a:latin typeface="Arial Narrow" panose="020B0606020202030204" pitchFamily="34" charset="0"/>
              </a:rPr>
              <a:t> Scientific brief </a:t>
            </a:r>
            <a:r>
              <a:rPr lang="en-GB" sz="1600" dirty="0">
                <a:solidFill>
                  <a:schemeClr val="tx1">
                    <a:lumMod val="50000"/>
                    <a:lumOff val="50000"/>
                  </a:schemeClr>
                </a:solidFill>
                <a:latin typeface="Arial Narrow" panose="020B0606020202030204" pitchFamily="34" charset="0"/>
              </a:rPr>
              <a:t>|</a:t>
            </a:r>
            <a:r>
              <a:rPr lang="en-GB" sz="1600" dirty="0">
                <a:latin typeface="Arial Narrow" panose="020B0606020202030204" pitchFamily="34" charset="0"/>
              </a:rPr>
              <a:t> 29 March 2020 </a:t>
            </a:r>
            <a:r>
              <a:rPr lang="en-GB" sz="1600" dirty="0">
                <a:solidFill>
                  <a:schemeClr val="tx1">
                    <a:lumMod val="50000"/>
                    <a:lumOff val="50000"/>
                  </a:schemeClr>
                </a:solidFill>
                <a:latin typeface="Arial Narrow" panose="020B0606020202030204" pitchFamily="34" charset="0"/>
              </a:rPr>
              <a:t>| </a:t>
            </a:r>
            <a:r>
              <a:rPr lang="en-GB" sz="1600" dirty="0">
                <a:latin typeface="Arial Narrow" panose="020B0606020202030204" pitchFamily="34" charset="0"/>
                <a:hlinkClick r:id="rId3"/>
              </a:rPr>
              <a:t>available online</a:t>
            </a:r>
            <a:endParaRPr lang="en-GB" sz="1600" dirty="0">
              <a:latin typeface="Arial Narrow" panose="020B0606020202030204" pitchFamily="34" charset="0"/>
            </a:endParaRPr>
          </a:p>
        </p:txBody>
      </p:sp>
    </p:spTree>
    <p:extLst>
      <p:ext uri="{BB962C8B-B14F-4D97-AF65-F5344CB8AC3E}">
        <p14:creationId xmlns:p14="http://schemas.microsoft.com/office/powerpoint/2010/main" val="1650512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5021-862E-44B6-9857-94A578891354}"/>
              </a:ext>
            </a:extLst>
          </p:cNvPr>
          <p:cNvSpPr>
            <a:spLocks noGrp="1"/>
          </p:cNvSpPr>
          <p:nvPr>
            <p:ph type="title"/>
          </p:nvPr>
        </p:nvSpPr>
        <p:spPr/>
        <p:txBody>
          <a:bodyPr/>
          <a:lstStyle/>
          <a:p>
            <a:r>
              <a:rPr lang="en-GB" noProof="0" dirty="0"/>
              <a:t>Masks management</a:t>
            </a:r>
          </a:p>
        </p:txBody>
      </p:sp>
      <p:sp>
        <p:nvSpPr>
          <p:cNvPr id="3" name="Content Placeholder 2">
            <a:extLst>
              <a:ext uri="{FF2B5EF4-FFF2-40B4-BE49-F238E27FC236}">
                <a16:creationId xmlns:a16="http://schemas.microsoft.com/office/drawing/2014/main" id="{8AC9A84C-247A-4711-898E-7E7EC4073E75}"/>
              </a:ext>
            </a:extLst>
          </p:cNvPr>
          <p:cNvSpPr>
            <a:spLocks noGrp="1"/>
          </p:cNvSpPr>
          <p:nvPr>
            <p:ph idx="1"/>
          </p:nvPr>
        </p:nvSpPr>
        <p:spPr/>
        <p:txBody>
          <a:bodyPr>
            <a:normAutofit fontScale="70000" lnSpcReduction="20000"/>
          </a:bodyPr>
          <a:lstStyle/>
          <a:p>
            <a:pPr>
              <a:lnSpc>
                <a:spcPct val="120000"/>
              </a:lnSpc>
              <a:spcBef>
                <a:spcPts val="600"/>
              </a:spcBef>
            </a:pPr>
            <a:r>
              <a:rPr lang="en-GB" noProof="0" dirty="0"/>
              <a:t>Place mask carefully to cover mouth and nose and tie securely to minimise any gaps between the face and the mask</a:t>
            </a:r>
          </a:p>
          <a:p>
            <a:pPr>
              <a:lnSpc>
                <a:spcPct val="120000"/>
              </a:lnSpc>
              <a:spcBef>
                <a:spcPts val="600"/>
              </a:spcBef>
            </a:pPr>
            <a:r>
              <a:rPr lang="en-GB" noProof="0" dirty="0"/>
              <a:t>While in use, avoid touching the mask</a:t>
            </a:r>
          </a:p>
          <a:p>
            <a:pPr>
              <a:lnSpc>
                <a:spcPct val="120000"/>
              </a:lnSpc>
              <a:spcBef>
                <a:spcPts val="600"/>
              </a:spcBef>
            </a:pPr>
            <a:r>
              <a:rPr lang="en-GB" noProof="0" dirty="0"/>
              <a:t>Remove the mask by using appropriate technique (i.e. do not touch the front but remove the lace from behind)</a:t>
            </a:r>
          </a:p>
          <a:p>
            <a:pPr>
              <a:lnSpc>
                <a:spcPct val="120000"/>
              </a:lnSpc>
              <a:spcBef>
                <a:spcPts val="600"/>
              </a:spcBef>
            </a:pPr>
            <a:r>
              <a:rPr lang="en-GB" noProof="0" dirty="0"/>
              <a:t>After removal or whenever you inadvertently touch a used mask, clean hands by using an alcohol-based hand rub or soap and water if visibly soiled</a:t>
            </a:r>
          </a:p>
          <a:p>
            <a:pPr>
              <a:lnSpc>
                <a:spcPct val="120000"/>
              </a:lnSpc>
              <a:spcBef>
                <a:spcPts val="600"/>
              </a:spcBef>
            </a:pPr>
            <a:r>
              <a:rPr lang="en-GB" noProof="0" dirty="0"/>
              <a:t>Replace masks with a new clean, dry mask as soon as they become damp/humid</a:t>
            </a:r>
          </a:p>
          <a:p>
            <a:pPr>
              <a:lnSpc>
                <a:spcPct val="120000"/>
              </a:lnSpc>
              <a:spcBef>
                <a:spcPts val="600"/>
              </a:spcBef>
            </a:pPr>
            <a:r>
              <a:rPr lang="en-GB" noProof="0" dirty="0"/>
              <a:t>Do not re-use single-use masks</a:t>
            </a:r>
          </a:p>
          <a:p>
            <a:pPr>
              <a:lnSpc>
                <a:spcPct val="120000"/>
              </a:lnSpc>
              <a:spcBef>
                <a:spcPts val="600"/>
              </a:spcBef>
            </a:pPr>
            <a:r>
              <a:rPr lang="en-GB" noProof="0" dirty="0"/>
              <a:t>Discard single-use masks after each use and dispose of them immediately upon removal</a:t>
            </a:r>
          </a:p>
        </p:txBody>
      </p:sp>
    </p:spTree>
    <p:extLst>
      <p:ext uri="{BB962C8B-B14F-4D97-AF65-F5344CB8AC3E}">
        <p14:creationId xmlns:p14="http://schemas.microsoft.com/office/powerpoint/2010/main" val="812095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CF0FD19F-D938-4CF6-A1C7-980353592027}"/>
              </a:ext>
            </a:extLst>
          </p:cNvPr>
          <p:cNvSpPr>
            <a:spLocks noGrp="1" noChangeArrowheads="1"/>
          </p:cNvSpPr>
          <p:nvPr>
            <p:ph type="title"/>
          </p:nvPr>
        </p:nvSpPr>
        <p:spPr/>
        <p:txBody>
          <a:bodyPr/>
          <a:lstStyle/>
          <a:p>
            <a:r>
              <a:rPr lang="en-GB" altLang="en-US" noProof="0" dirty="0"/>
              <a:t>Risk = likelihood and consequences</a:t>
            </a:r>
          </a:p>
        </p:txBody>
      </p:sp>
      <p:pic>
        <p:nvPicPr>
          <p:cNvPr id="9220" name="Picture 3">
            <a:extLst>
              <a:ext uri="{FF2B5EF4-FFF2-40B4-BE49-F238E27FC236}">
                <a16:creationId xmlns:a16="http://schemas.microsoft.com/office/drawing/2014/main" id="{31A88A8E-484A-4608-8FBB-BF95609BB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19269"/>
            <a:ext cx="91440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a:extLst>
              <a:ext uri="{FF2B5EF4-FFF2-40B4-BE49-F238E27FC236}">
                <a16:creationId xmlns:a16="http://schemas.microsoft.com/office/drawing/2014/main" id="{34C38375-C10F-4ABE-B714-A08D3AF74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68780"/>
            <a:ext cx="9144000" cy="25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860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60420"/>
                                        </p:tgtEl>
                                      </p:cBhvr>
                                    </p:animEffect>
                                    <p:set>
                                      <p:cBhvr>
                                        <p:cTn id="7" dur="1" fill="hold">
                                          <p:stCondLst>
                                            <p:cond delay="499"/>
                                          </p:stCondLst>
                                        </p:cTn>
                                        <p:tgtEl>
                                          <p:spTgt spid="604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608F71-2F93-5949-8935-09C26B5F3366}"/>
              </a:ext>
            </a:extLst>
          </p:cNvPr>
          <p:cNvSpPr>
            <a:spLocks noGrp="1"/>
          </p:cNvSpPr>
          <p:nvPr>
            <p:ph type="title"/>
          </p:nvPr>
        </p:nvSpPr>
        <p:spPr/>
        <p:txBody>
          <a:bodyPr/>
          <a:lstStyle/>
          <a:p>
            <a:r>
              <a:rPr lang="en-GB" noProof="0" dirty="0"/>
              <a:t>Risk assessment</a:t>
            </a:r>
          </a:p>
        </p:txBody>
      </p:sp>
      <p:sp>
        <p:nvSpPr>
          <p:cNvPr id="2" name="Content Placeholder 1">
            <a:extLst>
              <a:ext uri="{FF2B5EF4-FFF2-40B4-BE49-F238E27FC236}">
                <a16:creationId xmlns:a16="http://schemas.microsoft.com/office/drawing/2014/main" id="{D3799DE1-D3F0-2543-B04D-E17AD339362B}"/>
              </a:ext>
            </a:extLst>
          </p:cNvPr>
          <p:cNvSpPr>
            <a:spLocks noGrp="1"/>
          </p:cNvSpPr>
          <p:nvPr>
            <p:ph idx="1"/>
          </p:nvPr>
        </p:nvSpPr>
        <p:spPr/>
        <p:txBody>
          <a:bodyPr/>
          <a:lstStyle/>
          <a:p>
            <a:pPr>
              <a:lnSpc>
                <a:spcPct val="100000"/>
              </a:lnSpc>
              <a:spcBef>
                <a:spcPts val="600"/>
              </a:spcBef>
            </a:pPr>
            <a:r>
              <a:rPr lang="en-GB" altLang="en-US" b="1" noProof="0" dirty="0"/>
              <a:t>Risk assessment</a:t>
            </a:r>
            <a:r>
              <a:rPr lang="en-GB" altLang="en-US" noProof="0" dirty="0"/>
              <a:t>: risk of exposure and extent of contact anticipated with respiratory droplets, </a:t>
            </a:r>
            <a:r>
              <a:rPr lang="en-GB" altLang="en-US" dirty="0"/>
              <a:t>blood, body fluids, and</a:t>
            </a:r>
            <a:r>
              <a:rPr lang="en-GB" altLang="en-US" noProof="0" dirty="0"/>
              <a:t>/or open skin</a:t>
            </a:r>
          </a:p>
          <a:p>
            <a:pPr lvl="1">
              <a:lnSpc>
                <a:spcPct val="100000"/>
              </a:lnSpc>
              <a:spcBef>
                <a:spcPts val="600"/>
              </a:spcBef>
            </a:pPr>
            <a:r>
              <a:rPr lang="en-GB" altLang="en-US" noProof="0" dirty="0"/>
              <a:t>Select which PPE items to wear based on this assessment</a:t>
            </a:r>
          </a:p>
          <a:p>
            <a:pPr lvl="1">
              <a:lnSpc>
                <a:spcPct val="100000"/>
              </a:lnSpc>
              <a:spcBef>
                <a:spcPts val="600"/>
              </a:spcBef>
            </a:pPr>
            <a:r>
              <a:rPr lang="en-GB" altLang="en-US" noProof="0" dirty="0"/>
              <a:t>Perform hand hygiene according to the WHO “5 Moments”</a:t>
            </a:r>
          </a:p>
          <a:p>
            <a:pPr lvl="1">
              <a:lnSpc>
                <a:spcPct val="100000"/>
              </a:lnSpc>
              <a:spcBef>
                <a:spcPts val="600"/>
              </a:spcBef>
            </a:pPr>
            <a:r>
              <a:rPr lang="en-GB" altLang="en-US" noProof="0" dirty="0"/>
              <a:t>Should be done for each patient, each time</a:t>
            </a:r>
          </a:p>
          <a:p>
            <a:pPr lvl="1">
              <a:lnSpc>
                <a:spcPct val="100000"/>
              </a:lnSpc>
              <a:spcBef>
                <a:spcPts val="600"/>
              </a:spcBef>
            </a:pPr>
            <a:endParaRPr lang="en-GB" altLang="en-US" noProof="0" dirty="0"/>
          </a:p>
          <a:p>
            <a:pPr>
              <a:lnSpc>
                <a:spcPct val="100000"/>
              </a:lnSpc>
              <a:spcBef>
                <a:spcPts val="600"/>
              </a:spcBef>
            </a:pPr>
            <a:r>
              <a:rPr lang="en-GB" altLang="en-US" b="1" noProof="0" dirty="0">
                <a:solidFill>
                  <a:schemeClr val="accent2"/>
                </a:solidFill>
              </a:rPr>
              <a:t>Make this routine!</a:t>
            </a:r>
          </a:p>
          <a:p>
            <a:pPr>
              <a:lnSpc>
                <a:spcPct val="100000"/>
              </a:lnSpc>
              <a:spcBef>
                <a:spcPts val="600"/>
              </a:spcBef>
            </a:pPr>
            <a:endParaRPr lang="en-GB" noProof="0" dirty="0"/>
          </a:p>
          <a:p>
            <a:pPr>
              <a:lnSpc>
                <a:spcPct val="100000"/>
              </a:lnSpc>
              <a:spcBef>
                <a:spcPts val="600"/>
              </a:spcBef>
            </a:pPr>
            <a:endParaRPr lang="en-GB" noProof="0" dirty="0"/>
          </a:p>
        </p:txBody>
      </p:sp>
    </p:spTree>
    <p:extLst>
      <p:ext uri="{BB962C8B-B14F-4D97-AF65-F5344CB8AC3E}">
        <p14:creationId xmlns:p14="http://schemas.microsoft.com/office/powerpoint/2010/main" val="215894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EFD6-AACA-AA43-A22B-4A39F327A5D5}"/>
              </a:ext>
            </a:extLst>
          </p:cNvPr>
          <p:cNvSpPr>
            <a:spLocks noGrp="1"/>
          </p:cNvSpPr>
          <p:nvPr>
            <p:ph type="title"/>
          </p:nvPr>
        </p:nvSpPr>
        <p:spPr/>
        <p:txBody>
          <a:bodyPr>
            <a:normAutofit fontScale="90000"/>
          </a:bodyPr>
          <a:lstStyle/>
          <a:p>
            <a:br>
              <a:rPr lang="en-IN" dirty="0"/>
            </a:br>
            <a:r>
              <a:rPr lang="en-IN" dirty="0"/>
              <a:t>Early identification of </a:t>
            </a:r>
            <a:r>
              <a:rPr lang="en-US" dirty="0"/>
              <a:t>Healthcare workers/patients with suspected infection due to COVID-19</a:t>
            </a:r>
            <a:br>
              <a:rPr lang="en-IN" dirty="0"/>
            </a:br>
            <a:endParaRPr lang="en-US" dirty="0"/>
          </a:p>
        </p:txBody>
      </p:sp>
      <p:sp>
        <p:nvSpPr>
          <p:cNvPr id="3" name="Content Placeholder 2">
            <a:extLst>
              <a:ext uri="{FF2B5EF4-FFF2-40B4-BE49-F238E27FC236}">
                <a16:creationId xmlns:a16="http://schemas.microsoft.com/office/drawing/2014/main" id="{79D1CA98-8965-C94A-8792-C814FE4CA307}"/>
              </a:ext>
            </a:extLst>
          </p:cNvPr>
          <p:cNvSpPr>
            <a:spLocks noGrp="1"/>
          </p:cNvSpPr>
          <p:nvPr>
            <p:ph idx="1"/>
          </p:nvPr>
        </p:nvSpPr>
        <p:spPr/>
        <p:txBody>
          <a:bodyPr>
            <a:normAutofit fontScale="77500" lnSpcReduction="20000"/>
          </a:bodyPr>
          <a:lstStyle/>
          <a:p>
            <a:r>
              <a:rPr lang="en-IN" dirty="0"/>
              <a:t>Establish facility-based surveillance for healthcare-associated infections (HAIs) of all HCWs and admitted patients</a:t>
            </a:r>
          </a:p>
          <a:p>
            <a:r>
              <a:rPr lang="en-IN" dirty="0"/>
              <a:t>For HCWs: self monitoring or preferably active monitoring (before every shift)</a:t>
            </a:r>
          </a:p>
          <a:p>
            <a:r>
              <a:rPr lang="en-IN" dirty="0"/>
              <a:t>In case a HCW is exposed to infected patient/HCW, quickly do contact tracing</a:t>
            </a:r>
          </a:p>
          <a:p>
            <a:r>
              <a:rPr lang="en-IN" dirty="0"/>
              <a:t>Contact person </a:t>
            </a:r>
          </a:p>
          <a:p>
            <a:pPr lvl="1"/>
            <a:r>
              <a:rPr lang="en-IN" dirty="0"/>
              <a:t>Symptomatic case - any person who has had contact with a COVID-19 case within a time frame ranging from 48 hrs before the onset of symptoms</a:t>
            </a:r>
          </a:p>
          <a:p>
            <a:pPr lvl="1"/>
            <a:r>
              <a:rPr lang="en-IN" dirty="0"/>
              <a:t>Asymptomatic cases - 48 hrs before the sample which led to confirmation was taken, to 14 days after the onset of symptoms or after the sample was taken.</a:t>
            </a:r>
          </a:p>
          <a:p>
            <a:r>
              <a:rPr lang="en-IN" dirty="0"/>
              <a:t>If any contact is found to be symptomatic, immediately restrict from work until medical evaluation is completed</a:t>
            </a:r>
          </a:p>
          <a:p>
            <a:endParaRPr lang="en-IN" dirty="0"/>
          </a:p>
          <a:p>
            <a:endParaRPr lang="en-IN" dirty="0"/>
          </a:p>
          <a:p>
            <a:endParaRPr lang="en-US" dirty="0"/>
          </a:p>
        </p:txBody>
      </p:sp>
    </p:spTree>
    <p:extLst>
      <p:ext uri="{BB962C8B-B14F-4D97-AF65-F5344CB8AC3E}">
        <p14:creationId xmlns:p14="http://schemas.microsoft.com/office/powerpoint/2010/main" val="492752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F94B-C4BE-7A4D-B892-9B504B00E11C}"/>
              </a:ext>
            </a:extLst>
          </p:cNvPr>
          <p:cNvSpPr>
            <a:spLocks noGrp="1"/>
          </p:cNvSpPr>
          <p:nvPr>
            <p:ph type="title"/>
          </p:nvPr>
        </p:nvSpPr>
        <p:spPr/>
        <p:txBody>
          <a:bodyPr/>
          <a:lstStyle/>
          <a:p>
            <a:r>
              <a:rPr lang="en-US" dirty="0"/>
              <a:t>Risk assessment of contact HCWs </a:t>
            </a:r>
          </a:p>
        </p:txBody>
      </p:sp>
      <p:sp>
        <p:nvSpPr>
          <p:cNvPr id="3" name="Content Placeholder 2">
            <a:extLst>
              <a:ext uri="{FF2B5EF4-FFF2-40B4-BE49-F238E27FC236}">
                <a16:creationId xmlns:a16="http://schemas.microsoft.com/office/drawing/2014/main" id="{194C2BCD-EB78-5644-ADF5-A48E80B5EF60}"/>
              </a:ext>
            </a:extLst>
          </p:cNvPr>
          <p:cNvSpPr>
            <a:spLocks noGrp="1"/>
          </p:cNvSpPr>
          <p:nvPr>
            <p:ph idx="1"/>
          </p:nvPr>
        </p:nvSpPr>
        <p:spPr>
          <a:xfrm>
            <a:off x="838200" y="1825624"/>
            <a:ext cx="10515600" cy="4547879"/>
          </a:xfrm>
        </p:spPr>
        <p:txBody>
          <a:bodyPr>
            <a:normAutofit fontScale="85000" lnSpcReduction="20000"/>
          </a:bodyPr>
          <a:lstStyle/>
          <a:p>
            <a:r>
              <a:rPr lang="en-IN" dirty="0"/>
              <a:t>Asymptomatic HCW - determine risk category of exposure whether high risk or low risk </a:t>
            </a:r>
          </a:p>
          <a:p>
            <a:pPr lvl="1"/>
            <a:r>
              <a:rPr lang="en-IN" dirty="0"/>
              <a:t>High risk/close contacts-quarantined and actively monitor for symptoms</a:t>
            </a:r>
          </a:p>
          <a:p>
            <a:pPr lvl="2"/>
            <a:r>
              <a:rPr lang="en-IN" dirty="0"/>
              <a:t>In no symptoms develop, return to work after 14 days</a:t>
            </a:r>
          </a:p>
          <a:p>
            <a:pPr lvl="2"/>
            <a:r>
              <a:rPr lang="en-IN" dirty="0"/>
              <a:t>Should symptoms develop, self-isolate immediately and seek medical advice and test for COVID-19</a:t>
            </a:r>
          </a:p>
          <a:p>
            <a:pPr lvl="4"/>
            <a:r>
              <a:rPr lang="en-IN" dirty="0"/>
              <a:t>If test negative, return to work after 14 days</a:t>
            </a:r>
          </a:p>
          <a:p>
            <a:pPr lvl="4"/>
            <a:r>
              <a:rPr lang="en-IN" dirty="0"/>
              <a:t>If test positive, notify for further public health action  </a:t>
            </a:r>
          </a:p>
          <a:p>
            <a:pPr lvl="1"/>
            <a:r>
              <a:rPr lang="en-IN" dirty="0"/>
              <a:t>Low risk contacts to continue to work and monitor for development of symptoms. In case symptoms develop, testing to be done:</a:t>
            </a:r>
          </a:p>
          <a:p>
            <a:pPr lvl="4"/>
            <a:r>
              <a:rPr lang="en-IN" dirty="0"/>
              <a:t>If test is negative, return to work once symptoms resolved</a:t>
            </a:r>
          </a:p>
          <a:p>
            <a:pPr lvl="4"/>
            <a:r>
              <a:rPr lang="en-IN" dirty="0"/>
              <a:t>If test is positive, HCW immediately restrict from work, notify case for further public health action</a:t>
            </a:r>
          </a:p>
          <a:p>
            <a:pPr lvl="1"/>
            <a:r>
              <a:rPr lang="en-IN" dirty="0"/>
              <a:t>HCW infected with COVID-19 may return to work once symptoms have resolved and two samples taken at interval of 24 hrs are negative</a:t>
            </a:r>
          </a:p>
          <a:p>
            <a:pPr lvl="2"/>
            <a:endParaRPr lang="en-IN" dirty="0"/>
          </a:p>
          <a:p>
            <a:pPr lvl="3"/>
            <a:endParaRPr lang="en-IN" dirty="0"/>
          </a:p>
        </p:txBody>
      </p:sp>
    </p:spTree>
    <p:extLst>
      <p:ext uri="{BB962C8B-B14F-4D97-AF65-F5344CB8AC3E}">
        <p14:creationId xmlns:p14="http://schemas.microsoft.com/office/powerpoint/2010/main" val="1462053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8FBC2D-5C0F-6C46-9DE6-2B33F229DBB2}"/>
              </a:ext>
            </a:extLst>
          </p:cNvPr>
          <p:cNvSpPr>
            <a:spLocks noGrp="1"/>
          </p:cNvSpPr>
          <p:nvPr>
            <p:ph type="title"/>
          </p:nvPr>
        </p:nvSpPr>
        <p:spPr/>
        <p:txBody>
          <a:bodyPr/>
          <a:lstStyle/>
          <a:p>
            <a:r>
              <a:rPr lang="en-US" dirty="0"/>
              <a:t>Additional precautions to be taken by HCWs </a:t>
            </a:r>
          </a:p>
        </p:txBody>
      </p:sp>
      <p:sp>
        <p:nvSpPr>
          <p:cNvPr id="3" name="Content Placeholder 2">
            <a:extLst>
              <a:ext uri="{FF2B5EF4-FFF2-40B4-BE49-F238E27FC236}">
                <a16:creationId xmlns:a16="http://schemas.microsoft.com/office/drawing/2014/main" id="{9566E44A-CCE9-B747-AEF7-B840AD3E1225}"/>
              </a:ext>
            </a:extLst>
          </p:cNvPr>
          <p:cNvSpPr>
            <a:spLocks noGrp="1"/>
          </p:cNvSpPr>
          <p:nvPr>
            <p:ph idx="1"/>
          </p:nvPr>
        </p:nvSpPr>
        <p:spPr>
          <a:xfrm>
            <a:off x="838200" y="1825625"/>
            <a:ext cx="10515600" cy="4667250"/>
          </a:xfrm>
        </p:spPr>
        <p:txBody>
          <a:bodyPr>
            <a:normAutofit fontScale="77500" lnSpcReduction="20000"/>
          </a:bodyPr>
          <a:lstStyle/>
          <a:p>
            <a:r>
              <a:rPr lang="en-IN" dirty="0"/>
              <a:t>For maintaining continuity of operations, staffing plan in place including a contingency plan to handle situations where a HCW has a high risk exposure/develops symptoms and needs to be to be restricted from work</a:t>
            </a:r>
          </a:p>
          <a:p>
            <a:r>
              <a:rPr lang="en-IN" dirty="0"/>
              <a:t>To prevent transmission of infection to family members</a:t>
            </a:r>
          </a:p>
          <a:p>
            <a:pPr lvl="1"/>
            <a:r>
              <a:rPr lang="en-IN" dirty="0"/>
              <a:t>Workplace</a:t>
            </a:r>
          </a:p>
          <a:p>
            <a:pPr lvl="2"/>
            <a:r>
              <a:rPr lang="en-IN" dirty="0"/>
              <a:t>avoid carrying accessories to workplace like wallets (driving licence and credit card may be carried in Ziploc bag)</a:t>
            </a:r>
          </a:p>
          <a:p>
            <a:pPr lvl="2"/>
            <a:r>
              <a:rPr lang="en-IN" dirty="0"/>
              <a:t>pens to be kept in lockers at workplace not to carry home, no lanyards etc. </a:t>
            </a:r>
          </a:p>
          <a:p>
            <a:pPr lvl="2"/>
            <a:r>
              <a:rPr lang="en-IN" dirty="0"/>
              <a:t>thoroughly wash hands, forearms and elbow at the end of the day before leaving workplace</a:t>
            </a:r>
          </a:p>
          <a:p>
            <a:pPr lvl="1"/>
            <a:r>
              <a:rPr lang="en-IN" dirty="0"/>
              <a:t>Reaching Home</a:t>
            </a:r>
          </a:p>
          <a:p>
            <a:pPr lvl="2"/>
            <a:r>
              <a:rPr lang="en-IN" dirty="0"/>
              <a:t>must change clothes and wash them </a:t>
            </a:r>
          </a:p>
          <a:p>
            <a:pPr lvl="2"/>
            <a:r>
              <a:rPr lang="en-IN" dirty="0"/>
              <a:t>minimize physical contact with family members</a:t>
            </a:r>
          </a:p>
          <a:p>
            <a:pPr lvl="2"/>
            <a:r>
              <a:rPr lang="en-IN" dirty="0"/>
              <a:t>wash hands frequently</a:t>
            </a:r>
          </a:p>
          <a:p>
            <a:endParaRPr lang="en-US" dirty="0"/>
          </a:p>
        </p:txBody>
      </p:sp>
    </p:spTree>
    <p:extLst>
      <p:ext uri="{BB962C8B-B14F-4D97-AF65-F5344CB8AC3E}">
        <p14:creationId xmlns:p14="http://schemas.microsoft.com/office/powerpoint/2010/main" val="41978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6A22-EA04-43AB-ACE3-59042E6F0842}"/>
              </a:ext>
            </a:extLst>
          </p:cNvPr>
          <p:cNvSpPr>
            <a:spLocks noGrp="1"/>
          </p:cNvSpPr>
          <p:nvPr>
            <p:ph type="title"/>
          </p:nvPr>
        </p:nvSpPr>
        <p:spPr/>
        <p:txBody>
          <a:bodyPr/>
          <a:lstStyle/>
          <a:p>
            <a:r>
              <a:rPr lang="en-GB" noProof="0" dirty="0"/>
              <a:t>Summary</a:t>
            </a:r>
          </a:p>
        </p:txBody>
      </p:sp>
      <p:sp>
        <p:nvSpPr>
          <p:cNvPr id="3" name="Content Placeholder 2">
            <a:extLst>
              <a:ext uri="{FF2B5EF4-FFF2-40B4-BE49-F238E27FC236}">
                <a16:creationId xmlns:a16="http://schemas.microsoft.com/office/drawing/2014/main" id="{44DC0C41-1E9E-439F-B126-D6378E9B40BA}"/>
              </a:ext>
            </a:extLst>
          </p:cNvPr>
          <p:cNvSpPr>
            <a:spLocks noGrp="1"/>
          </p:cNvSpPr>
          <p:nvPr>
            <p:ph idx="1"/>
          </p:nvPr>
        </p:nvSpPr>
        <p:spPr/>
        <p:txBody>
          <a:bodyPr>
            <a:normAutofit fontScale="85000" lnSpcReduction="10000"/>
          </a:bodyPr>
          <a:lstStyle/>
          <a:p>
            <a:r>
              <a:rPr lang="en-GB" noProof="0" dirty="0"/>
              <a:t>IPC is key for containment</a:t>
            </a:r>
          </a:p>
          <a:p>
            <a:r>
              <a:rPr lang="en-GB" noProof="0" dirty="0"/>
              <a:t>Based on key principles - hand hygiene, respiratory etiquette, safe distance</a:t>
            </a:r>
          </a:p>
          <a:p>
            <a:r>
              <a:rPr lang="en-GB" noProof="0" dirty="0"/>
              <a:t>Hospital infection prevention &amp; control - standard &amp; additional precautions</a:t>
            </a:r>
          </a:p>
          <a:p>
            <a:pPr lvl="1"/>
            <a:r>
              <a:rPr lang="en-GB" noProof="0" dirty="0"/>
              <a:t>Protect yourself and the community</a:t>
            </a:r>
          </a:p>
          <a:p>
            <a:pPr lvl="1"/>
            <a:r>
              <a:rPr lang="en-GB" noProof="0" dirty="0"/>
              <a:t>Triage &amp; admissions</a:t>
            </a:r>
          </a:p>
          <a:p>
            <a:pPr lvl="1"/>
            <a:r>
              <a:rPr lang="en-GB" noProof="0" dirty="0"/>
              <a:t>PPE</a:t>
            </a:r>
          </a:p>
          <a:p>
            <a:pPr lvl="2"/>
            <a:r>
              <a:rPr lang="en-GB" noProof="0" dirty="0"/>
              <a:t>Judicious and appropriate use</a:t>
            </a:r>
          </a:p>
          <a:p>
            <a:pPr lvl="2"/>
            <a:r>
              <a:rPr lang="en-GB" noProof="0" dirty="0"/>
              <a:t>Pay attention to donning and doffing</a:t>
            </a:r>
          </a:p>
          <a:p>
            <a:r>
              <a:rPr lang="en-GB" noProof="0" dirty="0"/>
              <a:t>Home care precautions</a:t>
            </a:r>
          </a:p>
        </p:txBody>
      </p:sp>
    </p:spTree>
    <p:extLst>
      <p:ext uri="{BB962C8B-B14F-4D97-AF65-F5344CB8AC3E}">
        <p14:creationId xmlns:p14="http://schemas.microsoft.com/office/powerpoint/2010/main" val="1774406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4DA56-321F-C948-BE21-443F015ABDD9}"/>
              </a:ext>
            </a:extLst>
          </p:cNvPr>
          <p:cNvPicPr>
            <a:picLocks noChangeAspect="1"/>
          </p:cNvPicPr>
          <p:nvPr/>
        </p:nvPicPr>
        <p:blipFill rotWithShape="1">
          <a:blip r:embed="rId2"/>
          <a:srcRect l="2662" t="77290" r="2316" b="712"/>
          <a:stretch/>
        </p:blipFill>
        <p:spPr>
          <a:xfrm>
            <a:off x="1563666" y="5277254"/>
            <a:ext cx="9104334" cy="1580748"/>
          </a:xfrm>
          <a:prstGeom prst="rect">
            <a:avLst/>
          </a:prstGeom>
        </p:spPr>
      </p:pic>
      <p:sp>
        <p:nvSpPr>
          <p:cNvPr id="5" name="Title 4">
            <a:extLst>
              <a:ext uri="{FF2B5EF4-FFF2-40B4-BE49-F238E27FC236}">
                <a16:creationId xmlns:a16="http://schemas.microsoft.com/office/drawing/2014/main" id="{3AC3D8D7-FF06-3942-84F0-9E5ABDB4019D}"/>
              </a:ext>
            </a:extLst>
          </p:cNvPr>
          <p:cNvSpPr>
            <a:spLocks noGrp="1"/>
          </p:cNvSpPr>
          <p:nvPr>
            <p:ph type="title"/>
          </p:nvPr>
        </p:nvSpPr>
        <p:spPr>
          <a:xfrm>
            <a:off x="858033" y="2103437"/>
            <a:ext cx="10515600" cy="1325563"/>
          </a:xfrm>
        </p:spPr>
        <p:txBody>
          <a:bodyPr>
            <a:normAutofit/>
          </a:bodyPr>
          <a:lstStyle/>
          <a:p>
            <a:pPr algn="ctr"/>
            <a:r>
              <a:rPr lang="en-GB" sz="4800" b="1" noProof="0" dirty="0"/>
              <a:t>Thank you</a:t>
            </a:r>
          </a:p>
        </p:txBody>
      </p:sp>
    </p:spTree>
    <p:extLst>
      <p:ext uri="{BB962C8B-B14F-4D97-AF65-F5344CB8AC3E}">
        <p14:creationId xmlns:p14="http://schemas.microsoft.com/office/powerpoint/2010/main" val="202972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955977-1A45-4542-80C6-2D45A166938B}"/>
              </a:ext>
            </a:extLst>
          </p:cNvPr>
          <p:cNvSpPr>
            <a:spLocks noGrp="1"/>
          </p:cNvSpPr>
          <p:nvPr>
            <p:ph type="title"/>
          </p:nvPr>
        </p:nvSpPr>
        <p:spPr/>
        <p:txBody>
          <a:bodyPr/>
          <a:lstStyle/>
          <a:p>
            <a:r>
              <a:rPr lang="en-GB" noProof="0" dirty="0"/>
              <a:t>What is infection prevention and control?</a:t>
            </a:r>
          </a:p>
        </p:txBody>
      </p:sp>
      <p:sp>
        <p:nvSpPr>
          <p:cNvPr id="8" name="Text Placeholder 7">
            <a:extLst>
              <a:ext uri="{FF2B5EF4-FFF2-40B4-BE49-F238E27FC236}">
                <a16:creationId xmlns:a16="http://schemas.microsoft.com/office/drawing/2014/main" id="{A2E564DB-D818-DB4D-993B-95D12BDBD492}"/>
              </a:ext>
            </a:extLst>
          </p:cNvPr>
          <p:cNvSpPr>
            <a:spLocks noGrp="1"/>
          </p:cNvSpPr>
          <p:nvPr>
            <p:ph idx="1"/>
          </p:nvPr>
        </p:nvSpPr>
        <p:spPr>
          <a:xfrm>
            <a:off x="838200" y="1825625"/>
            <a:ext cx="10515600" cy="4351338"/>
          </a:xfrm>
        </p:spPr>
        <p:txBody>
          <a:bodyPr>
            <a:normAutofit lnSpcReduction="10000"/>
          </a:bodyPr>
          <a:lstStyle/>
          <a:p>
            <a:pPr marL="0" indent="0">
              <a:buNone/>
            </a:pPr>
            <a:r>
              <a:rPr lang="en-GB" b="1" noProof="0" dirty="0"/>
              <a:t>Infection prevention and control is</a:t>
            </a:r>
          </a:p>
          <a:p>
            <a:r>
              <a:rPr lang="en-GB" noProof="0" dirty="0"/>
              <a:t>a scientific approach with</a:t>
            </a:r>
          </a:p>
          <a:p>
            <a:r>
              <a:rPr lang="en-GB" noProof="0" dirty="0"/>
              <a:t>practical solutions designed to prevent harm, caused by infections, to patients and health care workers</a:t>
            </a:r>
          </a:p>
          <a:p>
            <a:r>
              <a:rPr lang="en-GB" noProof="0" dirty="0"/>
              <a:t>grounded in principles of infectious disease, epidemiology, social science and health system strengthening, and</a:t>
            </a:r>
          </a:p>
          <a:p>
            <a:r>
              <a:rPr lang="en-GB" noProof="0" dirty="0"/>
              <a:t>rooted in patient safety and health service quality</a:t>
            </a:r>
          </a:p>
          <a:p>
            <a:pPr marL="0" indent="0">
              <a:buNone/>
            </a:pPr>
            <a:endParaRPr lang="en-GB" noProof="0" dirty="0"/>
          </a:p>
        </p:txBody>
      </p:sp>
      <p:sp>
        <p:nvSpPr>
          <p:cNvPr id="5" name="Text Placeholder 4">
            <a:extLst>
              <a:ext uri="{FF2B5EF4-FFF2-40B4-BE49-F238E27FC236}">
                <a16:creationId xmlns:a16="http://schemas.microsoft.com/office/drawing/2014/main" id="{FCDFD1A1-EEB8-A44E-BC2B-5348A2DA6620}"/>
              </a:ext>
            </a:extLst>
          </p:cNvPr>
          <p:cNvSpPr>
            <a:spLocks noGrp="1"/>
          </p:cNvSpPr>
          <p:nvPr>
            <p:ph type="body" sz="quarter" idx="4294967295"/>
          </p:nvPr>
        </p:nvSpPr>
        <p:spPr>
          <a:xfrm>
            <a:off x="838200" y="6019006"/>
            <a:ext cx="8420100" cy="315913"/>
          </a:xfrm>
        </p:spPr>
        <p:txBody>
          <a:bodyPr>
            <a:normAutofit/>
          </a:bodyPr>
          <a:lstStyle/>
          <a:p>
            <a:pPr marL="0" indent="0">
              <a:buNone/>
            </a:pPr>
            <a:r>
              <a:rPr lang="en-GB" sz="1000" noProof="0" dirty="0"/>
              <a:t>Source: WHO Infection Prevention and control web pages;; </a:t>
            </a:r>
            <a:r>
              <a:rPr lang="en-GB" sz="1000" noProof="0" dirty="0">
                <a:hlinkClick r:id="rId3"/>
              </a:rPr>
              <a:t>https://www.who.int/gpsc/ipc/en/</a:t>
            </a:r>
            <a:r>
              <a:rPr lang="en-GB" sz="1000" noProof="0" dirty="0"/>
              <a:t> </a:t>
            </a:r>
          </a:p>
        </p:txBody>
      </p:sp>
    </p:spTree>
    <p:extLst>
      <p:ext uri="{BB962C8B-B14F-4D97-AF65-F5344CB8AC3E}">
        <p14:creationId xmlns:p14="http://schemas.microsoft.com/office/powerpoint/2010/main" val="4294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35978" y="3210647"/>
            <a:ext cx="1060992"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161065" y="1324839"/>
            <a:ext cx="6122656" cy="5178376"/>
            <a:chOff x="2341026" y="700144"/>
            <a:chExt cx="4672094" cy="5178376"/>
          </a:xfrm>
        </p:grpSpPr>
        <p:cxnSp>
          <p:nvCxnSpPr>
            <p:cNvPr id="25" name="Straight Arrow Connector 24"/>
            <p:cNvCxnSpPr/>
            <p:nvPr/>
          </p:nvCxnSpPr>
          <p:spPr>
            <a:xfrm flipV="1">
              <a:off x="4865478" y="2314312"/>
              <a:ext cx="1177092" cy="1595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44358" y="4404990"/>
              <a:ext cx="746732" cy="331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93094" y="3067196"/>
              <a:ext cx="1249476" cy="4835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8" idx="1"/>
            </p:cNvCxnSpPr>
            <p:nvPr/>
          </p:nvCxnSpPr>
          <p:spPr>
            <a:xfrm>
              <a:off x="5244358" y="5335694"/>
              <a:ext cx="832803" cy="1931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208052" y="1219257"/>
              <a:ext cx="783038"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882989" y="1647882"/>
              <a:ext cx="1108101" cy="6664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341026" y="700144"/>
              <a:ext cx="4672094" cy="5178376"/>
              <a:chOff x="2341026" y="700144"/>
              <a:chExt cx="4672094" cy="5178376"/>
            </a:xfrm>
          </p:grpSpPr>
          <p:pic>
            <p:nvPicPr>
              <p:cNvPr id="3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2884" y="1574054"/>
                <a:ext cx="657226" cy="109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2884" y="3264742"/>
                <a:ext cx="657226" cy="109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2884" y="4293415"/>
                <a:ext cx="8096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2884" y="2531317"/>
                <a:ext cx="8096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2884" y="700144"/>
                <a:ext cx="6858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a:xfrm flipV="1">
                <a:off x="2493427" y="2531317"/>
                <a:ext cx="1545173" cy="5561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93427" y="3280037"/>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3" idx="1"/>
              </p:cNvCxnSpPr>
              <p:nvPr/>
            </p:nvCxnSpPr>
            <p:spPr>
              <a:xfrm>
                <a:off x="2505158" y="3496843"/>
                <a:ext cx="1703095" cy="9046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41026" y="3762432"/>
                <a:ext cx="1867227" cy="14168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341026" y="1524000"/>
                <a:ext cx="1697574" cy="12789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3"/>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1732368"/>
                <a:ext cx="6572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2914706"/>
                <a:ext cx="4857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4051899"/>
                <a:ext cx="935959" cy="69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4751179"/>
                <a:ext cx="935959" cy="69928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700144"/>
                <a:ext cx="88582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77161" y="5179240"/>
                <a:ext cx="935959" cy="699280"/>
              </a:xfrm>
              <a:prstGeom prst="rect">
                <a:avLst/>
              </a:prstGeom>
              <a:solidFill>
                <a:schemeClr val="tx1"/>
              </a:solidFill>
              <a:ln>
                <a:noFill/>
              </a:ln>
            </p:spPr>
          </p:pic>
        </p:grpSp>
      </p:grpSp>
      <p:sp>
        <p:nvSpPr>
          <p:cNvPr id="2" name="Title 1"/>
          <p:cNvSpPr>
            <a:spLocks noGrp="1"/>
          </p:cNvSpPr>
          <p:nvPr>
            <p:ph type="title"/>
          </p:nvPr>
        </p:nvSpPr>
        <p:spPr/>
        <p:txBody>
          <a:bodyPr/>
          <a:lstStyle/>
          <a:p>
            <a:r>
              <a:rPr lang="en-GB" noProof="0" dirty="0"/>
              <a:t>Who is at risk of infection?</a:t>
            </a:r>
          </a:p>
        </p:txBody>
      </p:sp>
      <p:sp>
        <p:nvSpPr>
          <p:cNvPr id="3" name="TextBox 2">
            <a:extLst>
              <a:ext uri="{FF2B5EF4-FFF2-40B4-BE49-F238E27FC236}">
                <a16:creationId xmlns:a16="http://schemas.microsoft.com/office/drawing/2014/main" id="{1F647262-D114-EB4F-8BE5-7450C3A268B4}"/>
              </a:ext>
            </a:extLst>
          </p:cNvPr>
          <p:cNvSpPr txBox="1"/>
          <p:nvPr/>
        </p:nvSpPr>
        <p:spPr>
          <a:xfrm>
            <a:off x="9283721" y="3274350"/>
            <a:ext cx="2065797" cy="646331"/>
          </a:xfrm>
          <a:prstGeom prst="rect">
            <a:avLst/>
          </a:prstGeom>
          <a:noFill/>
        </p:spPr>
        <p:txBody>
          <a:bodyPr wrap="square" rtlCol="0">
            <a:spAutoFit/>
          </a:bodyPr>
          <a:lstStyle/>
          <a:p>
            <a:r>
              <a:rPr lang="en-US" sz="3600" b="1" dirty="0">
                <a:solidFill>
                  <a:schemeClr val="accent1"/>
                </a:solidFill>
                <a:latin typeface="Arial Narrow" panose="020B0606020202030204" pitchFamily="34" charset="0"/>
              </a:rPr>
              <a:t>Everyone</a:t>
            </a:r>
          </a:p>
        </p:txBody>
      </p:sp>
    </p:spTree>
    <p:extLst>
      <p:ext uri="{BB962C8B-B14F-4D97-AF65-F5344CB8AC3E}">
        <p14:creationId xmlns:p14="http://schemas.microsoft.com/office/powerpoint/2010/main" val="9700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B3C635-F64A-334F-9A79-C5FDD87083CF}"/>
              </a:ext>
            </a:extLst>
          </p:cNvPr>
          <p:cNvSpPr>
            <a:spLocks noGrp="1"/>
          </p:cNvSpPr>
          <p:nvPr>
            <p:ph type="title"/>
          </p:nvPr>
        </p:nvSpPr>
        <p:spPr/>
        <p:txBody>
          <a:bodyPr/>
          <a:lstStyle/>
          <a:p>
            <a:r>
              <a:rPr lang="en-GB" noProof="0" dirty="0"/>
              <a:t>Benefits of IPC</a:t>
            </a:r>
          </a:p>
        </p:txBody>
      </p:sp>
      <p:graphicFrame>
        <p:nvGraphicFramePr>
          <p:cNvPr id="9" name="Content Placeholder 3">
            <a:extLst>
              <a:ext uri="{FF2B5EF4-FFF2-40B4-BE49-F238E27FC236}">
                <a16:creationId xmlns:a16="http://schemas.microsoft.com/office/drawing/2014/main" id="{30E9EA87-36C9-124D-95E3-05802BC92C23}"/>
              </a:ext>
            </a:extLst>
          </p:cNvPr>
          <p:cNvGraphicFramePr>
            <a:graphicFrameLocks noGrp="1"/>
          </p:cNvGraphicFramePr>
          <p:nvPr>
            <p:ph sz="quarter" idx="4294967295"/>
            <p:extLst>
              <p:ext uri="{D42A27DB-BD31-4B8C-83A1-F6EECF244321}">
                <p14:modId xmlns:p14="http://schemas.microsoft.com/office/powerpoint/2010/main" val="1693679818"/>
              </p:ext>
            </p:extLst>
          </p:nvPr>
        </p:nvGraphicFramePr>
        <p:xfrm>
          <a:off x="3226904" y="1616075"/>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8882073A-5486-6F4A-92E8-F10D2B96BB8F}"/>
              </a:ext>
            </a:extLst>
          </p:cNvPr>
          <p:cNvSpPr>
            <a:spLocks noGrp="1"/>
          </p:cNvSpPr>
          <p:nvPr>
            <p:ph type="body" sz="quarter" idx="4294967295"/>
          </p:nvPr>
        </p:nvSpPr>
        <p:spPr>
          <a:xfrm>
            <a:off x="838200" y="6183313"/>
            <a:ext cx="8420100" cy="361950"/>
          </a:xfrm>
        </p:spPr>
        <p:txBody>
          <a:bodyPr>
            <a:normAutofit/>
          </a:bodyPr>
          <a:lstStyle/>
          <a:p>
            <a:pPr marL="0" indent="0">
              <a:buNone/>
            </a:pPr>
            <a:r>
              <a:rPr lang="en-GB" sz="1000" noProof="0" dirty="0"/>
              <a:t>WHO2015  Safe &amp; Quality Health Services Package</a:t>
            </a:r>
          </a:p>
        </p:txBody>
      </p:sp>
    </p:spTree>
    <p:extLst>
      <p:ext uri="{BB962C8B-B14F-4D97-AF65-F5344CB8AC3E}">
        <p14:creationId xmlns:p14="http://schemas.microsoft.com/office/powerpoint/2010/main" val="375833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992E-2CE5-4D40-BB2E-AE16DE8E6A18}"/>
              </a:ext>
            </a:extLst>
          </p:cNvPr>
          <p:cNvSpPr>
            <a:spLocks noGrp="1"/>
          </p:cNvSpPr>
          <p:nvPr>
            <p:ph type="title"/>
          </p:nvPr>
        </p:nvSpPr>
        <p:spPr/>
        <p:txBody>
          <a:bodyPr/>
          <a:lstStyle/>
          <a:p>
            <a:r>
              <a:rPr lang="en-GB" noProof="0" dirty="0"/>
              <a:t>IPC goals in outbreak preparedness​</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id="{65D9945E-446F-4BB8-8732-C57DD98FA9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id="{FD926CFE-34D7-49CE-8D0E-AC55AC8E28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id="{E23D9A4C-791E-4411-896A-8ACD8550DB4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7B43780B-0CC7-4619-8FE0-2E397DC3EFE4}"/>
              </a:ext>
            </a:extLst>
          </p:cNvPr>
          <p:cNvSpPr/>
          <p:nvPr/>
        </p:nvSpPr>
        <p:spPr>
          <a:xfrm>
            <a:off x="5977217" y="3244334"/>
            <a:ext cx="237566" cy="369332"/>
          </a:xfrm>
          <a:prstGeom prst="rect">
            <a:avLst/>
          </a:prstGeom>
        </p:spPr>
        <p:txBody>
          <a:bodyPr wrap="none">
            <a:spAutoFit/>
          </a:bodyPr>
          <a:lstStyle/>
          <a:p>
            <a:pPr>
              <a:spcAft>
                <a:spcPts val="600"/>
              </a:spcAft>
            </a:pPr>
            <a:r>
              <a:rPr lang="en-US" dirty="0"/>
              <a:t> </a:t>
            </a:r>
          </a:p>
        </p:txBody>
      </p:sp>
      <p:pic>
        <p:nvPicPr>
          <p:cNvPr id="9" name="Picture 8">
            <a:extLst>
              <a:ext uri="{FF2B5EF4-FFF2-40B4-BE49-F238E27FC236}">
                <a16:creationId xmlns:a16="http://schemas.microsoft.com/office/drawing/2014/main" id="{BEDDE0D2-6FEA-CE4C-956B-EB900ECCF10B}"/>
              </a:ext>
            </a:extLst>
          </p:cNvPr>
          <p:cNvPicPr>
            <a:picLocks noChangeAspect="1"/>
          </p:cNvPicPr>
          <p:nvPr/>
        </p:nvPicPr>
        <p:blipFill>
          <a:blip r:embed="rId2"/>
          <a:stretch>
            <a:fillRect/>
          </a:stretch>
        </p:blipFill>
        <p:spPr>
          <a:xfrm>
            <a:off x="233861" y="2128335"/>
            <a:ext cx="2851117" cy="4290252"/>
          </a:xfrm>
          <a:prstGeom prst="rect">
            <a:avLst/>
          </a:prstGeom>
        </p:spPr>
      </p:pic>
      <p:sp>
        <p:nvSpPr>
          <p:cNvPr id="11" name="Text Placeholder 2">
            <a:extLst>
              <a:ext uri="{FF2B5EF4-FFF2-40B4-BE49-F238E27FC236}">
                <a16:creationId xmlns:a16="http://schemas.microsoft.com/office/drawing/2014/main" id="{E9E46271-4843-48DE-89CB-7324CF813DD5}"/>
              </a:ext>
            </a:extLst>
          </p:cNvPr>
          <p:cNvSpPr txBox="1">
            <a:spLocks/>
          </p:cNvSpPr>
          <p:nvPr/>
        </p:nvSpPr>
        <p:spPr bwMode="gray">
          <a:xfrm>
            <a:off x="3434964" y="1922106"/>
            <a:ext cx="7983110" cy="4496481"/>
          </a:xfrm>
          <a:prstGeom prst="rect">
            <a:avLst/>
          </a:prstGeom>
        </p:spPr>
        <p:txBody>
          <a:bodyPr vert="horz" lIns="18000" tIns="0" rIns="18000" bIns="0" rtlCol="0">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buFont typeface="+mj-lt"/>
              <a:buAutoNum type="arabicPeriod"/>
            </a:pPr>
            <a:r>
              <a:rPr lang="en-CA" sz="2800" dirty="0">
                <a:latin typeface="Arial Narrow" panose="020B0606020202030204" pitchFamily="34" charset="0"/>
                <a:cs typeface="Arial" panose="020B0604020202020204" pitchFamily="34" charset="0"/>
              </a:rPr>
              <a:t>To reduce transmission of health care associated infections</a:t>
            </a:r>
            <a:r>
              <a:rPr lang="en-US" sz="2800" dirty="0">
                <a:latin typeface="Arial Narrow" panose="020B0606020202030204" pitchFamily="34" charset="0"/>
                <a:cs typeface="Arial" panose="020B0604020202020204" pitchFamily="34" charset="0"/>
              </a:rPr>
              <a:t>​</a:t>
            </a:r>
          </a:p>
          <a:p>
            <a:pPr marL="342900" indent="-342900" fontAlgn="base">
              <a:buFont typeface="+mj-lt"/>
              <a:buAutoNum type="arabicPeriod"/>
            </a:pPr>
            <a:r>
              <a:rPr lang="en-CA" sz="2800" dirty="0">
                <a:latin typeface="Arial Narrow" panose="020B0606020202030204" pitchFamily="34" charset="0"/>
                <a:cs typeface="Arial" panose="020B0604020202020204" pitchFamily="34" charset="0"/>
              </a:rPr>
              <a:t>To enhance the safety of staff, patients and visitors</a:t>
            </a:r>
            <a:r>
              <a:rPr lang="en-US" sz="2800" dirty="0">
                <a:latin typeface="Arial Narrow" panose="020B0606020202030204" pitchFamily="34" charset="0"/>
                <a:cs typeface="Arial" panose="020B0604020202020204" pitchFamily="34" charset="0"/>
              </a:rPr>
              <a:t>​</a:t>
            </a:r>
          </a:p>
          <a:p>
            <a:pPr marL="342900" indent="-342900" fontAlgn="base">
              <a:buFont typeface="+mj-lt"/>
              <a:buAutoNum type="arabicPeriod"/>
            </a:pPr>
            <a:r>
              <a:rPr lang="en-CA" sz="2800" dirty="0">
                <a:latin typeface="Arial Narrow" panose="020B0606020202030204" pitchFamily="34" charset="0"/>
                <a:cs typeface="Arial" panose="020B0604020202020204" pitchFamily="34" charset="0"/>
              </a:rPr>
              <a:t>To enhance the ability of the organization/health facility to respond to an outbreak </a:t>
            </a:r>
            <a:r>
              <a:rPr lang="en-US" sz="2800" dirty="0">
                <a:latin typeface="Arial Narrow" panose="020B0606020202030204" pitchFamily="34" charset="0"/>
                <a:cs typeface="Arial" panose="020B0604020202020204" pitchFamily="34" charset="0"/>
              </a:rPr>
              <a:t>​</a:t>
            </a:r>
          </a:p>
          <a:p>
            <a:pPr marL="342900" indent="-342900" fontAlgn="base">
              <a:buFont typeface="+mj-lt"/>
              <a:buAutoNum type="arabicPeriod"/>
            </a:pPr>
            <a:r>
              <a:rPr lang="en-CA" sz="2800" dirty="0">
                <a:latin typeface="Arial Narrow" panose="020B0606020202030204" pitchFamily="34" charset="0"/>
                <a:cs typeface="Arial" panose="020B0604020202020204" pitchFamily="34" charset="0"/>
              </a:rPr>
              <a:t>To lower or reduce the risk of the hospital (health care facility) itself amplifying the outbreak</a:t>
            </a:r>
            <a:r>
              <a:rPr lang="en-US" sz="2800" dirty="0">
                <a:latin typeface="Arial Narrow" panose="020B0606020202030204" pitchFamily="34" charset="0"/>
                <a:cs typeface="Arial" panose="020B0604020202020204" pitchFamily="34" charset="0"/>
              </a:rPr>
              <a:t>​</a:t>
            </a:r>
          </a:p>
          <a:p>
            <a:pPr marL="342900" indent="-342900" fontAlgn="base">
              <a:buFont typeface="+mj-lt"/>
              <a:buAutoNum type="arabicPeriod"/>
            </a:pPr>
            <a:endParaRPr lang="en-CA" sz="1600" dirty="0">
              <a:latin typeface="Arial Narrow" panose="020B0606020202030204" pitchFamily="34" charset="0"/>
              <a:cs typeface="Arial" panose="020B0604020202020204" pitchFamily="34" charset="0"/>
            </a:endParaRPr>
          </a:p>
          <a:p>
            <a:endParaRPr lang="en-US" sz="16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66713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9F7F14-C87E-F84B-8465-37046DC24F6F}"/>
              </a:ext>
            </a:extLst>
          </p:cNvPr>
          <p:cNvSpPr>
            <a:spLocks noGrp="1"/>
          </p:cNvSpPr>
          <p:nvPr>
            <p:ph type="title"/>
          </p:nvPr>
        </p:nvSpPr>
        <p:spPr/>
        <p:txBody>
          <a:bodyPr/>
          <a:lstStyle/>
          <a:p>
            <a:r>
              <a:rPr lang="en-GB" noProof="0" dirty="0"/>
              <a:t>Role of the IPC focal point, team or committee</a:t>
            </a:r>
          </a:p>
        </p:txBody>
      </p:sp>
      <p:sp>
        <p:nvSpPr>
          <p:cNvPr id="2" name="Content Placeholder 1">
            <a:extLst>
              <a:ext uri="{FF2B5EF4-FFF2-40B4-BE49-F238E27FC236}">
                <a16:creationId xmlns:a16="http://schemas.microsoft.com/office/drawing/2014/main" id="{BD7A6AB4-4EDD-824F-853B-DE73AE37DDD9}"/>
              </a:ext>
            </a:extLst>
          </p:cNvPr>
          <p:cNvSpPr>
            <a:spLocks noGrp="1"/>
          </p:cNvSpPr>
          <p:nvPr>
            <p:ph idx="1"/>
          </p:nvPr>
        </p:nvSpPr>
        <p:spPr/>
        <p:txBody>
          <a:bodyPr>
            <a:normAutofit fontScale="85000" lnSpcReduction="20000"/>
          </a:bodyPr>
          <a:lstStyle/>
          <a:p>
            <a:pPr>
              <a:lnSpc>
                <a:spcPct val="120000"/>
              </a:lnSpc>
              <a:spcBef>
                <a:spcPts val="600"/>
              </a:spcBef>
            </a:pPr>
            <a:r>
              <a:rPr lang="en-GB" noProof="0" dirty="0"/>
              <a:t>Knowledge: have an understanding of the IPC strategies needed for outbreaks/epidemics, etc.</a:t>
            </a:r>
          </a:p>
          <a:p>
            <a:pPr>
              <a:lnSpc>
                <a:spcPct val="120000"/>
              </a:lnSpc>
              <a:spcBef>
                <a:spcPts val="600"/>
              </a:spcBef>
            </a:pPr>
            <a:r>
              <a:rPr lang="en-GB" noProof="0" dirty="0"/>
              <a:t>Assessment, preparedness and readiness</a:t>
            </a:r>
          </a:p>
          <a:p>
            <a:pPr>
              <a:lnSpc>
                <a:spcPct val="120000"/>
              </a:lnSpc>
              <a:spcBef>
                <a:spcPts val="600"/>
              </a:spcBef>
            </a:pPr>
            <a:r>
              <a:rPr lang="en-GB" noProof="0" dirty="0"/>
              <a:t>Policy and SOPs development</a:t>
            </a:r>
          </a:p>
          <a:p>
            <a:pPr>
              <a:lnSpc>
                <a:spcPct val="120000"/>
              </a:lnSpc>
              <a:spcBef>
                <a:spcPts val="600"/>
              </a:spcBef>
            </a:pPr>
            <a:r>
              <a:rPr lang="en-GB" noProof="0" dirty="0"/>
              <a:t>Participate in response and recovery </a:t>
            </a:r>
          </a:p>
          <a:p>
            <a:pPr>
              <a:lnSpc>
                <a:spcPct val="120000"/>
              </a:lnSpc>
              <a:spcBef>
                <a:spcPts val="600"/>
              </a:spcBef>
            </a:pPr>
            <a:r>
              <a:rPr lang="en-GB" noProof="0" dirty="0"/>
              <a:t>Participate in surveillance &amp; monitoring </a:t>
            </a:r>
          </a:p>
          <a:p>
            <a:pPr>
              <a:lnSpc>
                <a:spcPct val="120000"/>
              </a:lnSpc>
              <a:spcBef>
                <a:spcPts val="600"/>
              </a:spcBef>
            </a:pPr>
            <a:r>
              <a:rPr lang="en-GB" noProof="0" dirty="0"/>
              <a:t>Patient management</a:t>
            </a:r>
          </a:p>
          <a:p>
            <a:pPr>
              <a:lnSpc>
                <a:spcPct val="120000"/>
              </a:lnSpc>
              <a:spcBef>
                <a:spcPts val="600"/>
              </a:spcBef>
            </a:pPr>
            <a:r>
              <a:rPr lang="en-GB" noProof="0" dirty="0"/>
              <a:t>Infrastructure for patient management</a:t>
            </a:r>
          </a:p>
          <a:p>
            <a:pPr>
              <a:lnSpc>
                <a:spcPct val="120000"/>
              </a:lnSpc>
              <a:spcBef>
                <a:spcPts val="600"/>
              </a:spcBef>
            </a:pPr>
            <a:r>
              <a:rPr lang="en-GB" noProof="0" dirty="0"/>
              <a:t>Education</a:t>
            </a:r>
          </a:p>
        </p:txBody>
      </p:sp>
      <p:sp>
        <p:nvSpPr>
          <p:cNvPr id="7" name="Text Placeholder 2">
            <a:extLst>
              <a:ext uri="{FF2B5EF4-FFF2-40B4-BE49-F238E27FC236}">
                <a16:creationId xmlns:a16="http://schemas.microsoft.com/office/drawing/2014/main" id="{C0977067-3F83-490D-A37D-F38391BC9A80}"/>
              </a:ext>
            </a:extLst>
          </p:cNvPr>
          <p:cNvSpPr txBox="1">
            <a:spLocks/>
          </p:cNvSpPr>
          <p:nvPr/>
        </p:nvSpPr>
        <p:spPr>
          <a:xfrm>
            <a:off x="1883998" y="4500533"/>
            <a:ext cx="6120000" cy="288925"/>
          </a:xfrm>
          <a:prstGeom prst="rect">
            <a:avLst/>
          </a:prstGeom>
        </p:spPr>
        <p:txBody>
          <a:bodyPr wrap="square" lIns="18000" tIns="0" rIns="0" bIns="0" anchor="ctr">
            <a:noAutofit/>
          </a:bodyPr>
          <a:lstStyle>
            <a:lvl1pPr marL="0">
              <a:defRPr sz="1600" b="0" i="1">
                <a:solidFill>
                  <a:schemeClr val="tx1"/>
                </a:solidFill>
                <a:latin typeface="+mj-lt"/>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CA" sz="2800" b="1" kern="0" dirty="0"/>
          </a:p>
        </p:txBody>
      </p:sp>
    </p:spTree>
    <p:extLst>
      <p:ext uri="{BB962C8B-B14F-4D97-AF65-F5344CB8AC3E}">
        <p14:creationId xmlns:p14="http://schemas.microsoft.com/office/powerpoint/2010/main" val="2822197667"/>
      </p:ext>
    </p:extLst>
  </p:cSld>
  <p:clrMapOvr>
    <a:masterClrMapping/>
  </p:clrMapOvr>
</p:sld>
</file>

<file path=ppt/theme/theme1.xml><?xml version="1.0" encoding="utf-8"?>
<a:theme xmlns:a="http://schemas.openxmlformats.org/drawingml/2006/main" name="Communicating risk for COVI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cating risk for COVID.pptx" id="{803002D5-3338-489F-BDCB-5B929F561EF7}" vid="{F5167D79-00D8-49E9-9814-585901F15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55813AD56A8747B42CD659163491F5" ma:contentTypeVersion="13" ma:contentTypeDescription="Create a new document." ma:contentTypeScope="" ma:versionID="8df4604a3cd942c04694bba119a88af9">
  <xsd:schema xmlns:xsd="http://www.w3.org/2001/XMLSchema" xmlns:xs="http://www.w3.org/2001/XMLSchema" xmlns:p="http://schemas.microsoft.com/office/2006/metadata/properties" xmlns:ns3="47eb5a2e-5173-46c3-9cd8-43072e27c721" xmlns:ns4="dbf439e4-b006-4c2f-a1b4-9ed0d3fc69da" targetNamespace="http://schemas.microsoft.com/office/2006/metadata/properties" ma:root="true" ma:fieldsID="392bc990f8d69c86958d6576f944665a" ns3:_="" ns4:_="">
    <xsd:import namespace="47eb5a2e-5173-46c3-9cd8-43072e27c721"/>
    <xsd:import namespace="dbf439e4-b006-4c2f-a1b4-9ed0d3fc69d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b5a2e-5173-46c3-9cd8-43072e27c7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f439e4-b006-4c2f-a1b4-9ed0d3fc69d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ECA41-26A5-4C8D-A91C-107B684AFD1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dbf439e4-b006-4c2f-a1b4-9ed0d3fc69da"/>
    <ds:schemaRef ds:uri="47eb5a2e-5173-46c3-9cd8-43072e27c721"/>
    <ds:schemaRef ds:uri="http://www.w3.org/XML/1998/namespace"/>
  </ds:schemaRefs>
</ds:datastoreItem>
</file>

<file path=customXml/itemProps2.xml><?xml version="1.0" encoding="utf-8"?>
<ds:datastoreItem xmlns:ds="http://schemas.openxmlformats.org/officeDocument/2006/customXml" ds:itemID="{41FDC794-2601-473A-A960-8EF80397F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eb5a2e-5173-46c3-9cd8-43072e27c721"/>
    <ds:schemaRef ds:uri="dbf439e4-b006-4c2f-a1b4-9ed0d3fc69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7159F4-5C48-4A51-ACD3-11ED081FE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 Raman Sardana COVID-IPC webinar 1 - IPC in Special Units Final</Template>
  <TotalTime>390</TotalTime>
  <Words>4286</Words>
  <Application>Microsoft Office PowerPoint</Application>
  <PresentationFormat>Widescreen</PresentationFormat>
  <Paragraphs>447</Paragraphs>
  <Slides>47</Slides>
  <Notes>24</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Narrow</vt:lpstr>
      <vt:lpstr>Calibri</vt:lpstr>
      <vt:lpstr>Calibri Light</vt:lpstr>
      <vt:lpstr>Century</vt:lpstr>
      <vt:lpstr>Myriad Web Pro</vt:lpstr>
      <vt:lpstr>Times New Roman</vt:lpstr>
      <vt:lpstr>Wingdings</vt:lpstr>
      <vt:lpstr>Communicating risk for COVID</vt:lpstr>
      <vt:lpstr>IPC for COVID-19 – standard and transmission-based precautions, and risk assessment</vt:lpstr>
      <vt:lpstr>Human  Coronaviruses</vt:lpstr>
      <vt:lpstr>Novel Coronavirus - SARS-CoV-2</vt:lpstr>
      <vt:lpstr>Modes of transmission of SAR-CoV-2</vt:lpstr>
      <vt:lpstr>What is infection prevention and control?</vt:lpstr>
      <vt:lpstr>Who is at risk of infection?</vt:lpstr>
      <vt:lpstr>Benefits of IPC</vt:lpstr>
      <vt:lpstr>IPC goals in outbreak preparedness​</vt:lpstr>
      <vt:lpstr>Role of the IPC focal point, team or committee</vt:lpstr>
      <vt:lpstr>PowerPoint Presentation</vt:lpstr>
      <vt:lpstr>IPC strategies for preventing/limiting the spread of COVID-19</vt:lpstr>
      <vt:lpstr>PowerPoint Presentation</vt:lpstr>
      <vt:lpstr>Standard precautions</vt:lpstr>
      <vt:lpstr>Elements of Standard Precautions</vt:lpstr>
      <vt:lpstr>Chain of Transmission</vt:lpstr>
      <vt:lpstr>Hand Hygiene</vt:lpstr>
      <vt:lpstr>Hand hygiene: WHO 5 moments</vt:lpstr>
      <vt:lpstr>Hand hygiene: HOW</vt:lpstr>
      <vt:lpstr>PowerPoint Presentation</vt:lpstr>
      <vt:lpstr>Respiratory hygiene/etiquette  </vt:lpstr>
      <vt:lpstr>Promoting respiratory hygiene</vt:lpstr>
      <vt:lpstr>PPE for use in health care for COVID-19</vt:lpstr>
      <vt:lpstr>Minimize direct unprotected exposure to blood and body fluids</vt:lpstr>
      <vt:lpstr>Principles for using  PPE (1)</vt:lpstr>
      <vt:lpstr>Principles for using PPE (2)</vt:lpstr>
      <vt:lpstr>PowerPoint Presentation</vt:lpstr>
      <vt:lpstr>PPE</vt:lpstr>
      <vt:lpstr>Train Yourself     When in doubt- ASK</vt:lpstr>
      <vt:lpstr>The seven steps to safe injections</vt:lpstr>
      <vt:lpstr>Environment cleaning, disinfection and BMWM</vt:lpstr>
      <vt:lpstr>PowerPoint Presentation</vt:lpstr>
      <vt:lpstr>Patients suspected or confirmed COVID-19 (1)</vt:lpstr>
      <vt:lpstr>Patients suspected or confirmed COVID-19 (2)</vt:lpstr>
      <vt:lpstr>Outpatient Care</vt:lpstr>
      <vt:lpstr>PowerPoint Presentation</vt:lpstr>
      <vt:lpstr>PowerPoint Presentation</vt:lpstr>
      <vt:lpstr>Administrative Controls</vt:lpstr>
      <vt:lpstr>Use of masks</vt:lpstr>
      <vt:lpstr>Use of masks: healthcare settings</vt:lpstr>
      <vt:lpstr>Masks management</vt:lpstr>
      <vt:lpstr>Risk = likelihood and consequences</vt:lpstr>
      <vt:lpstr>Risk assessment</vt:lpstr>
      <vt:lpstr> Early identification of Healthcare workers/patients with suspected infection due to COVID-19 </vt:lpstr>
      <vt:lpstr>Risk assessment of contact HCWs </vt:lpstr>
      <vt:lpstr>Additional precautions to be taken by HCWs </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Modes of transmission of SAR-CoV-2</dc:title>
  <dc:creator>SHARMA, Anuj</dc:creator>
  <cp:lastModifiedBy>SHARMA, Anuj</cp:lastModifiedBy>
  <cp:revision>15</cp:revision>
  <dcterms:created xsi:type="dcterms:W3CDTF">2020-05-03T14:27:58Z</dcterms:created>
  <dcterms:modified xsi:type="dcterms:W3CDTF">2020-05-06T20:00:19Z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0x0101007555813AD56A8747B42CD659163491F5</vt:lpwstr>
  </property>
</Properties>
</file>